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3B0_CDA8C2D.xml" ContentType="application/vnd.ms-powerpoint.comments+xml"/>
  <Override PartName="/ppt/comments/modernComment_3B5_A726DD3.xml" ContentType="application/vnd.ms-powerpoint.comments+xml"/>
  <Override PartName="/ppt/comments/modernComment_3B6_476FFFE1.xml" ContentType="application/vnd.ms-powerpoint.comments+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256" r:id="rId2"/>
    <p:sldId id="270" r:id="rId3"/>
    <p:sldId id="282" r:id="rId4"/>
    <p:sldId id="945" r:id="rId5"/>
    <p:sldId id="295" r:id="rId6"/>
    <p:sldId id="297" r:id="rId7"/>
    <p:sldId id="293" r:id="rId8"/>
    <p:sldId id="294" r:id="rId9"/>
    <p:sldId id="257" r:id="rId10"/>
    <p:sldId id="276" r:id="rId11"/>
    <p:sldId id="280" r:id="rId12"/>
    <p:sldId id="291" r:id="rId13"/>
    <p:sldId id="925" r:id="rId14"/>
    <p:sldId id="926" r:id="rId15"/>
    <p:sldId id="259" r:id="rId16"/>
    <p:sldId id="277" r:id="rId17"/>
    <p:sldId id="260" r:id="rId18"/>
    <p:sldId id="258" r:id="rId19"/>
    <p:sldId id="314" r:id="rId20"/>
    <p:sldId id="307" r:id="rId21"/>
    <p:sldId id="264" r:id="rId22"/>
    <p:sldId id="934" r:id="rId23"/>
    <p:sldId id="261" r:id="rId24"/>
    <p:sldId id="267" r:id="rId25"/>
    <p:sldId id="265" r:id="rId26"/>
    <p:sldId id="266" r:id="rId27"/>
    <p:sldId id="615" r:id="rId28"/>
    <p:sldId id="373" r:id="rId29"/>
    <p:sldId id="379" r:id="rId30"/>
    <p:sldId id="309" r:id="rId31"/>
    <p:sldId id="313" r:id="rId32"/>
    <p:sldId id="415" r:id="rId33"/>
    <p:sldId id="416" r:id="rId34"/>
    <p:sldId id="974" r:id="rId35"/>
    <p:sldId id="946" r:id="rId36"/>
    <p:sldId id="263" r:id="rId37"/>
    <p:sldId id="328" r:id="rId38"/>
    <p:sldId id="388" r:id="rId39"/>
    <p:sldId id="318" r:id="rId40"/>
    <p:sldId id="389" r:id="rId41"/>
    <p:sldId id="319" r:id="rId42"/>
    <p:sldId id="923" r:id="rId43"/>
    <p:sldId id="394" r:id="rId44"/>
    <p:sldId id="397" r:id="rId45"/>
    <p:sldId id="320" r:id="rId46"/>
    <p:sldId id="395" r:id="rId47"/>
    <p:sldId id="973" r:id="rId48"/>
    <p:sldId id="393" r:id="rId49"/>
    <p:sldId id="391" r:id="rId50"/>
    <p:sldId id="321" r:id="rId51"/>
    <p:sldId id="322" r:id="rId52"/>
    <p:sldId id="356" r:id="rId53"/>
    <p:sldId id="374" r:id="rId54"/>
    <p:sldId id="375" r:id="rId55"/>
    <p:sldId id="927" r:id="rId56"/>
    <p:sldId id="315" r:id="rId57"/>
    <p:sldId id="311" r:id="rId58"/>
    <p:sldId id="316" r:id="rId59"/>
    <p:sldId id="928" r:id="rId60"/>
    <p:sldId id="947" r:id="rId61"/>
    <p:sldId id="269" r:id="rId62"/>
    <p:sldId id="929" r:id="rId63"/>
    <p:sldId id="930" r:id="rId64"/>
    <p:sldId id="931" r:id="rId65"/>
    <p:sldId id="932" r:id="rId66"/>
    <p:sldId id="935" r:id="rId67"/>
    <p:sldId id="939" r:id="rId68"/>
    <p:sldId id="936" r:id="rId69"/>
    <p:sldId id="933" r:id="rId70"/>
    <p:sldId id="268" r:id="rId71"/>
    <p:sldId id="860" r:id="rId72"/>
    <p:sldId id="334" r:id="rId73"/>
    <p:sldId id="937" r:id="rId74"/>
    <p:sldId id="938" r:id="rId75"/>
    <p:sldId id="275" r:id="rId76"/>
    <p:sldId id="272" r:id="rId77"/>
    <p:sldId id="970" r:id="rId78"/>
    <p:sldId id="288" r:id="rId79"/>
    <p:sldId id="281" r:id="rId80"/>
    <p:sldId id="274" r:id="rId81"/>
    <p:sldId id="292" r:id="rId82"/>
    <p:sldId id="283" r:id="rId83"/>
    <p:sldId id="284" r:id="rId84"/>
    <p:sldId id="285" r:id="rId85"/>
    <p:sldId id="286" r:id="rId86"/>
    <p:sldId id="287" r:id="rId87"/>
    <p:sldId id="289" r:id="rId88"/>
    <p:sldId id="972" r:id="rId89"/>
    <p:sldId id="278" r:id="rId90"/>
    <p:sldId id="948" r:id="rId91"/>
    <p:sldId id="953" r:id="rId92"/>
    <p:sldId id="954" r:id="rId93"/>
    <p:sldId id="271" r:id="rId94"/>
    <p:sldId id="955" r:id="rId95"/>
    <p:sldId id="967" r:id="rId96"/>
    <p:sldId id="968" r:id="rId97"/>
    <p:sldId id="944" r:id="rId98"/>
    <p:sldId id="949" r:id="rId99"/>
    <p:sldId id="969" r:id="rId100"/>
    <p:sldId id="950" r:id="rId101"/>
    <p:sldId id="951" r:id="rId102"/>
    <p:sldId id="975" r:id="rId103"/>
    <p:sldId id="976" r:id="rId104"/>
    <p:sldId id="385" r:id="rId105"/>
    <p:sldId id="511" r:id="rId106"/>
    <p:sldId id="956" r:id="rId107"/>
    <p:sldId id="957" r:id="rId108"/>
    <p:sldId id="958" r:id="rId109"/>
    <p:sldId id="959" r:id="rId110"/>
    <p:sldId id="960" r:id="rId111"/>
    <p:sldId id="961" r:id="rId112"/>
    <p:sldId id="962" r:id="rId113"/>
    <p:sldId id="963" r:id="rId114"/>
    <p:sldId id="964" r:id="rId115"/>
    <p:sldId id="941" r:id="rId116"/>
    <p:sldId id="965" r:id="rId117"/>
    <p:sldId id="966" r:id="rId118"/>
    <p:sldId id="290" r:id="rId119"/>
    <p:sldId id="971" r:id="rId12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511EC7-8A62-B9DB-FCE7-EDEBA8417677}" name="Ain Kendra" initials="AK" userId="7ffdf7bdf535a2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9" autoAdjust="0"/>
    <p:restoredTop sz="94660"/>
  </p:normalViewPr>
  <p:slideViewPr>
    <p:cSldViewPr snapToGrid="0">
      <p:cViewPr varScale="1">
        <p:scale>
          <a:sx n="70" d="100"/>
          <a:sy n="70" d="100"/>
        </p:scale>
        <p:origin x="500"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Ain\Documents\ks%20kats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in\Documents\ks%20katse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t-EE"/>
              <a:t>KS32 kandevõime tekkimine ajas</a:t>
            </a:r>
            <a:endParaRPr lang="en-US"/>
          </a:p>
        </c:rich>
      </c:tx>
      <c:layout>
        <c:manualLayout>
          <c:xMode val="edge"/>
          <c:yMode val="edge"/>
          <c:x val="8.7423447069116367E-2"/>
          <c:y val="1.37502138320654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26960091527021"/>
          <c:y val="0.12993519005079698"/>
          <c:w val="0.85561074096507173"/>
          <c:h val="0.73246304012313757"/>
        </c:manualLayout>
      </c:layout>
      <c:scatterChart>
        <c:scatterStyle val="lineMarker"/>
        <c:varyColors val="0"/>
        <c:ser>
          <c:idx val="0"/>
          <c:order val="0"/>
          <c:tx>
            <c:v>600 kPa</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1"/>
            <c:dispEq val="1"/>
            <c:trendlineLbl>
              <c:layout>
                <c:manualLayout>
                  <c:x val="0.14746668685645065"/>
                  <c:y val="-9.0862748830069395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Lõik1!$AB$8:$AB$15</c:f>
              <c:numCache>
                <c:formatCode>General</c:formatCode>
                <c:ptCount val="8"/>
                <c:pt idx="0">
                  <c:v>0.5</c:v>
                </c:pt>
                <c:pt idx="1">
                  <c:v>4</c:v>
                </c:pt>
                <c:pt idx="2">
                  <c:v>19.5</c:v>
                </c:pt>
                <c:pt idx="3">
                  <c:v>28</c:v>
                </c:pt>
                <c:pt idx="4">
                  <c:v>48</c:v>
                </c:pt>
                <c:pt idx="5">
                  <c:v>72</c:v>
                </c:pt>
                <c:pt idx="6">
                  <c:v>94</c:v>
                </c:pt>
                <c:pt idx="7">
                  <c:v>116</c:v>
                </c:pt>
              </c:numCache>
            </c:numRef>
          </c:xVal>
          <c:yVal>
            <c:numRef>
              <c:f>Lõik1!$AC$8:$AC$15</c:f>
              <c:numCache>
                <c:formatCode>0</c:formatCode>
                <c:ptCount val="8"/>
                <c:pt idx="0">
                  <c:v>241.73333333333332</c:v>
                </c:pt>
                <c:pt idx="1">
                  <c:v>278.26666666666665</c:v>
                </c:pt>
                <c:pt idx="2">
                  <c:v>381.26666666666665</c:v>
                </c:pt>
                <c:pt idx="3">
                  <c:v>418.6</c:v>
                </c:pt>
                <c:pt idx="4">
                  <c:v>466.4</c:v>
                </c:pt>
                <c:pt idx="5">
                  <c:v>547.06666666666672</c:v>
                </c:pt>
                <c:pt idx="6">
                  <c:v>573</c:v>
                </c:pt>
                <c:pt idx="7">
                  <c:v>542</c:v>
                </c:pt>
              </c:numCache>
            </c:numRef>
          </c:yVal>
          <c:smooth val="0"/>
          <c:extLst>
            <c:ext xmlns:c16="http://schemas.microsoft.com/office/drawing/2014/chart" uri="{C3380CC4-5D6E-409C-BE32-E72D297353CC}">
              <c16:uniqueId val="{00000001-41F8-4BFE-9994-6CC517141922}"/>
            </c:ext>
          </c:extLst>
        </c:ser>
        <c:ser>
          <c:idx val="1"/>
          <c:order val="1"/>
          <c:tx>
            <c:v>1000 kPa</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poly"/>
            <c:order val="2"/>
            <c:dispRSqr val="1"/>
            <c:dispEq val="1"/>
            <c:trendlineLbl>
              <c:layout>
                <c:manualLayout>
                  <c:x val="0.15371660273235069"/>
                  <c:y val="-0.1138029054828472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Lõik1!$AB$9:$AB$15</c:f>
              <c:numCache>
                <c:formatCode>General</c:formatCode>
                <c:ptCount val="7"/>
                <c:pt idx="0">
                  <c:v>4</c:v>
                </c:pt>
                <c:pt idx="1">
                  <c:v>19.5</c:v>
                </c:pt>
                <c:pt idx="2">
                  <c:v>28</c:v>
                </c:pt>
                <c:pt idx="3">
                  <c:v>48</c:v>
                </c:pt>
                <c:pt idx="4">
                  <c:v>72</c:v>
                </c:pt>
                <c:pt idx="5">
                  <c:v>94</c:v>
                </c:pt>
                <c:pt idx="6">
                  <c:v>116</c:v>
                </c:pt>
              </c:numCache>
            </c:numRef>
          </c:xVal>
          <c:yVal>
            <c:numRef>
              <c:f>Lõik1!$AD$9:$AD$15</c:f>
              <c:numCache>
                <c:formatCode>0</c:formatCode>
                <c:ptCount val="7"/>
                <c:pt idx="0">
                  <c:v>287.26666666666665</c:v>
                </c:pt>
                <c:pt idx="1">
                  <c:v>465.73333333333335</c:v>
                </c:pt>
                <c:pt idx="2">
                  <c:v>489.4</c:v>
                </c:pt>
                <c:pt idx="3">
                  <c:v>565.79999999999995</c:v>
                </c:pt>
                <c:pt idx="4">
                  <c:v>703.73333333333335</c:v>
                </c:pt>
                <c:pt idx="5">
                  <c:v>768.6</c:v>
                </c:pt>
                <c:pt idx="6">
                  <c:v>760</c:v>
                </c:pt>
              </c:numCache>
            </c:numRef>
          </c:yVal>
          <c:smooth val="0"/>
          <c:extLst>
            <c:ext xmlns:c16="http://schemas.microsoft.com/office/drawing/2014/chart" uri="{C3380CC4-5D6E-409C-BE32-E72D297353CC}">
              <c16:uniqueId val="{00000003-41F8-4BFE-9994-6CC517141922}"/>
            </c:ext>
          </c:extLst>
        </c:ser>
        <c:dLbls>
          <c:showLegendKey val="0"/>
          <c:showVal val="0"/>
          <c:showCatName val="0"/>
          <c:showSerName val="0"/>
          <c:showPercent val="0"/>
          <c:showBubbleSize val="0"/>
        </c:dLbls>
        <c:axId val="455689248"/>
        <c:axId val="455686624"/>
      </c:scatterChart>
      <c:valAx>
        <c:axId val="4556892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t-EE"/>
                  <a:t>Aeg peale tihendamise lõppu (tundi)</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86624"/>
        <c:crosses val="autoZero"/>
        <c:crossBetween val="midCat"/>
      </c:valAx>
      <c:valAx>
        <c:axId val="455686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t-EE"/>
                  <a:t>Kandevõime</a:t>
                </a:r>
                <a:r>
                  <a:rPr lang="et-EE" baseline="0"/>
                  <a:t> Ed (MPa)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89248"/>
        <c:crosses val="autoZero"/>
        <c:crossBetween val="midCat"/>
      </c:valAx>
      <c:spPr>
        <a:noFill/>
        <a:ln>
          <a:noFill/>
        </a:ln>
        <a:effectLst/>
      </c:spPr>
    </c:plotArea>
    <c:legend>
      <c:legendPos val="b"/>
      <c:legendEntry>
        <c:idx val="2"/>
        <c:delete val="1"/>
      </c:legendEntry>
      <c:legendEntry>
        <c:idx val="3"/>
        <c:delete val="1"/>
      </c:legendEntry>
      <c:layout>
        <c:manualLayout>
          <c:xMode val="edge"/>
          <c:yMode val="edge"/>
          <c:x val="0.24547462817147855"/>
          <c:y val="0.22622134135492658"/>
          <c:w val="0.20990544451174373"/>
          <c:h val="5.91175971632027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ysClr val="window" lastClr="FFFFFF"/>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t-EE"/>
              <a:t>KS32 kandevõime 600 kPa pingega mõõdetud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Leht1!$A$2</c:f>
              <c:strCache>
                <c:ptCount val="1"/>
                <c:pt idx="0">
                  <c:v>1</c:v>
                </c:pt>
              </c:strCache>
            </c:strRef>
          </c:tx>
          <c:spPr>
            <a:solidFill>
              <a:schemeClr val="accent1"/>
            </a:solidFill>
            <a:ln>
              <a:noFill/>
            </a:ln>
            <a:effectLst/>
          </c:spPr>
          <c:invertIfNegative val="0"/>
          <c:cat>
            <c:strRef>
              <c:f>Leht1!$B$1:$H$1</c:f>
              <c:strCache>
                <c:ptCount val="7"/>
                <c:pt idx="0">
                  <c:v>reede</c:v>
                </c:pt>
                <c:pt idx="1">
                  <c:v>laupäev</c:v>
                </c:pt>
                <c:pt idx="2">
                  <c:v>pühapäev</c:v>
                </c:pt>
                <c:pt idx="3">
                  <c:v>esmaspäev</c:v>
                </c:pt>
                <c:pt idx="4">
                  <c:v>teisipäev</c:v>
                </c:pt>
                <c:pt idx="5">
                  <c:v>kolmapäev</c:v>
                </c:pt>
                <c:pt idx="6">
                  <c:v>neljapäev</c:v>
                </c:pt>
              </c:strCache>
            </c:strRef>
          </c:cat>
          <c:val>
            <c:numRef>
              <c:f>Leht1!$B$2:$H$2</c:f>
              <c:numCache>
                <c:formatCode>General</c:formatCode>
                <c:ptCount val="7"/>
                <c:pt idx="0">
                  <c:v>210</c:v>
                </c:pt>
                <c:pt idx="1">
                  <c:v>216</c:v>
                </c:pt>
                <c:pt idx="2">
                  <c:v>265</c:v>
                </c:pt>
                <c:pt idx="3">
                  <c:v>411</c:v>
                </c:pt>
                <c:pt idx="4">
                  <c:v>354</c:v>
                </c:pt>
                <c:pt idx="5">
                  <c:v>583.6</c:v>
                </c:pt>
                <c:pt idx="6">
                  <c:v>387</c:v>
                </c:pt>
              </c:numCache>
            </c:numRef>
          </c:val>
          <c:extLst>
            <c:ext xmlns:c16="http://schemas.microsoft.com/office/drawing/2014/chart" uri="{C3380CC4-5D6E-409C-BE32-E72D297353CC}">
              <c16:uniqueId val="{00000000-2B3E-4A79-98CF-3C6AC3205955}"/>
            </c:ext>
          </c:extLst>
        </c:ser>
        <c:ser>
          <c:idx val="1"/>
          <c:order val="1"/>
          <c:tx>
            <c:strRef>
              <c:f>Leht1!$A$3</c:f>
              <c:strCache>
                <c:ptCount val="1"/>
                <c:pt idx="0">
                  <c:v>2</c:v>
                </c:pt>
              </c:strCache>
            </c:strRef>
          </c:tx>
          <c:spPr>
            <a:solidFill>
              <a:schemeClr val="accent2"/>
            </a:solidFill>
            <a:ln>
              <a:noFill/>
            </a:ln>
            <a:effectLst/>
          </c:spPr>
          <c:invertIfNegative val="0"/>
          <c:cat>
            <c:strRef>
              <c:f>Leht1!$B$1:$H$1</c:f>
              <c:strCache>
                <c:ptCount val="7"/>
                <c:pt idx="0">
                  <c:v>reede</c:v>
                </c:pt>
                <c:pt idx="1">
                  <c:v>laupäev</c:v>
                </c:pt>
                <c:pt idx="2">
                  <c:v>pühapäev</c:v>
                </c:pt>
                <c:pt idx="3">
                  <c:v>esmaspäev</c:v>
                </c:pt>
                <c:pt idx="4">
                  <c:v>teisipäev</c:v>
                </c:pt>
                <c:pt idx="5">
                  <c:v>kolmapäev</c:v>
                </c:pt>
                <c:pt idx="6">
                  <c:v>neljapäev</c:v>
                </c:pt>
              </c:strCache>
            </c:strRef>
          </c:cat>
          <c:val>
            <c:numRef>
              <c:f>Leht1!$B$3:$H$3</c:f>
              <c:numCache>
                <c:formatCode>General</c:formatCode>
                <c:ptCount val="7"/>
                <c:pt idx="0">
                  <c:v>170</c:v>
                </c:pt>
                <c:pt idx="1">
                  <c:v>256</c:v>
                </c:pt>
                <c:pt idx="2">
                  <c:v>537</c:v>
                </c:pt>
                <c:pt idx="3">
                  <c:v>533</c:v>
                </c:pt>
                <c:pt idx="4">
                  <c:v>690</c:v>
                </c:pt>
                <c:pt idx="5">
                  <c:v>604.70000000000005</c:v>
                </c:pt>
                <c:pt idx="6">
                  <c:v>507</c:v>
                </c:pt>
              </c:numCache>
            </c:numRef>
          </c:val>
          <c:extLst>
            <c:ext xmlns:c16="http://schemas.microsoft.com/office/drawing/2014/chart" uri="{C3380CC4-5D6E-409C-BE32-E72D297353CC}">
              <c16:uniqueId val="{00000001-2B3E-4A79-98CF-3C6AC3205955}"/>
            </c:ext>
          </c:extLst>
        </c:ser>
        <c:ser>
          <c:idx val="2"/>
          <c:order val="2"/>
          <c:tx>
            <c:strRef>
              <c:f>Leht1!$A$4</c:f>
              <c:strCache>
                <c:ptCount val="1"/>
                <c:pt idx="0">
                  <c:v>3</c:v>
                </c:pt>
              </c:strCache>
            </c:strRef>
          </c:tx>
          <c:spPr>
            <a:solidFill>
              <a:schemeClr val="accent3"/>
            </a:solidFill>
            <a:ln>
              <a:noFill/>
            </a:ln>
            <a:effectLst/>
          </c:spPr>
          <c:invertIfNegative val="0"/>
          <c:cat>
            <c:strRef>
              <c:f>Leht1!$B$1:$H$1</c:f>
              <c:strCache>
                <c:ptCount val="7"/>
                <c:pt idx="0">
                  <c:v>reede</c:v>
                </c:pt>
                <c:pt idx="1">
                  <c:v>laupäev</c:v>
                </c:pt>
                <c:pt idx="2">
                  <c:v>pühapäev</c:v>
                </c:pt>
                <c:pt idx="3">
                  <c:v>esmaspäev</c:v>
                </c:pt>
                <c:pt idx="4">
                  <c:v>teisipäev</c:v>
                </c:pt>
                <c:pt idx="5">
                  <c:v>kolmapäev</c:v>
                </c:pt>
                <c:pt idx="6">
                  <c:v>neljapäev</c:v>
                </c:pt>
              </c:strCache>
            </c:strRef>
          </c:cat>
          <c:val>
            <c:numRef>
              <c:f>Leht1!$B$4:$H$4</c:f>
              <c:numCache>
                <c:formatCode>General</c:formatCode>
                <c:ptCount val="7"/>
                <c:pt idx="0">
                  <c:v>180</c:v>
                </c:pt>
                <c:pt idx="1">
                  <c:v>303</c:v>
                </c:pt>
                <c:pt idx="2">
                  <c:v>333</c:v>
                </c:pt>
                <c:pt idx="3">
                  <c:v>480</c:v>
                </c:pt>
                <c:pt idx="4">
                  <c:v>463</c:v>
                </c:pt>
                <c:pt idx="5">
                  <c:v>403.5</c:v>
                </c:pt>
                <c:pt idx="6">
                  <c:v>420</c:v>
                </c:pt>
              </c:numCache>
            </c:numRef>
          </c:val>
          <c:extLst>
            <c:ext xmlns:c16="http://schemas.microsoft.com/office/drawing/2014/chart" uri="{C3380CC4-5D6E-409C-BE32-E72D297353CC}">
              <c16:uniqueId val="{00000002-2B3E-4A79-98CF-3C6AC3205955}"/>
            </c:ext>
          </c:extLst>
        </c:ser>
        <c:ser>
          <c:idx val="3"/>
          <c:order val="3"/>
          <c:tx>
            <c:strRef>
              <c:f>Leht1!$A$5</c:f>
              <c:strCache>
                <c:ptCount val="1"/>
                <c:pt idx="0">
                  <c:v>4</c:v>
                </c:pt>
              </c:strCache>
            </c:strRef>
          </c:tx>
          <c:spPr>
            <a:solidFill>
              <a:schemeClr val="accent4"/>
            </a:solidFill>
            <a:ln>
              <a:noFill/>
            </a:ln>
            <a:effectLst/>
          </c:spPr>
          <c:invertIfNegative val="0"/>
          <c:cat>
            <c:strRef>
              <c:f>Leht1!$B$1:$H$1</c:f>
              <c:strCache>
                <c:ptCount val="7"/>
                <c:pt idx="0">
                  <c:v>reede</c:v>
                </c:pt>
                <c:pt idx="1">
                  <c:v>laupäev</c:v>
                </c:pt>
                <c:pt idx="2">
                  <c:v>pühapäev</c:v>
                </c:pt>
                <c:pt idx="3">
                  <c:v>esmaspäev</c:v>
                </c:pt>
                <c:pt idx="4">
                  <c:v>teisipäev</c:v>
                </c:pt>
                <c:pt idx="5">
                  <c:v>kolmapäev</c:v>
                </c:pt>
                <c:pt idx="6">
                  <c:v>neljapäev</c:v>
                </c:pt>
              </c:strCache>
            </c:strRef>
          </c:cat>
          <c:val>
            <c:numRef>
              <c:f>Leht1!$B$5:$H$5</c:f>
              <c:numCache>
                <c:formatCode>General</c:formatCode>
                <c:ptCount val="7"/>
                <c:pt idx="0">
                  <c:v>169</c:v>
                </c:pt>
                <c:pt idx="1">
                  <c:v>403</c:v>
                </c:pt>
                <c:pt idx="2">
                  <c:v>479</c:v>
                </c:pt>
                <c:pt idx="3">
                  <c:v>537</c:v>
                </c:pt>
                <c:pt idx="4">
                  <c:v>626</c:v>
                </c:pt>
                <c:pt idx="5">
                  <c:v>804.5</c:v>
                </c:pt>
                <c:pt idx="6">
                  <c:v>667</c:v>
                </c:pt>
              </c:numCache>
            </c:numRef>
          </c:val>
          <c:extLst>
            <c:ext xmlns:c16="http://schemas.microsoft.com/office/drawing/2014/chart" uri="{C3380CC4-5D6E-409C-BE32-E72D297353CC}">
              <c16:uniqueId val="{00000003-2B3E-4A79-98CF-3C6AC3205955}"/>
            </c:ext>
          </c:extLst>
        </c:ser>
        <c:ser>
          <c:idx val="4"/>
          <c:order val="4"/>
          <c:tx>
            <c:strRef>
              <c:f>Leht1!$A$6</c:f>
              <c:strCache>
                <c:ptCount val="1"/>
                <c:pt idx="0">
                  <c:v>5</c:v>
                </c:pt>
              </c:strCache>
            </c:strRef>
          </c:tx>
          <c:spPr>
            <a:solidFill>
              <a:schemeClr val="accent5"/>
            </a:solidFill>
            <a:ln>
              <a:noFill/>
            </a:ln>
            <a:effectLst/>
          </c:spPr>
          <c:invertIfNegative val="0"/>
          <c:cat>
            <c:strRef>
              <c:f>Leht1!$B$1:$H$1</c:f>
              <c:strCache>
                <c:ptCount val="7"/>
                <c:pt idx="0">
                  <c:v>reede</c:v>
                </c:pt>
                <c:pt idx="1">
                  <c:v>laupäev</c:v>
                </c:pt>
                <c:pt idx="2">
                  <c:v>pühapäev</c:v>
                </c:pt>
                <c:pt idx="3">
                  <c:v>esmaspäev</c:v>
                </c:pt>
                <c:pt idx="4">
                  <c:v>teisipäev</c:v>
                </c:pt>
                <c:pt idx="5">
                  <c:v>kolmapäev</c:v>
                </c:pt>
                <c:pt idx="6">
                  <c:v>neljapäev</c:v>
                </c:pt>
              </c:strCache>
            </c:strRef>
          </c:cat>
          <c:val>
            <c:numRef>
              <c:f>Leht1!$B$6:$H$6</c:f>
              <c:numCache>
                <c:formatCode>General</c:formatCode>
                <c:ptCount val="7"/>
                <c:pt idx="0">
                  <c:v>211</c:v>
                </c:pt>
                <c:pt idx="1">
                  <c:v>398</c:v>
                </c:pt>
                <c:pt idx="2">
                  <c:v>729</c:v>
                </c:pt>
                <c:pt idx="3">
                  <c:v>785</c:v>
                </c:pt>
                <c:pt idx="4">
                  <c:v>875</c:v>
                </c:pt>
                <c:pt idx="5">
                  <c:v>622.9</c:v>
                </c:pt>
                <c:pt idx="6">
                  <c:v>491</c:v>
                </c:pt>
              </c:numCache>
            </c:numRef>
          </c:val>
          <c:extLst>
            <c:ext xmlns:c16="http://schemas.microsoft.com/office/drawing/2014/chart" uri="{C3380CC4-5D6E-409C-BE32-E72D297353CC}">
              <c16:uniqueId val="{00000004-2B3E-4A79-98CF-3C6AC3205955}"/>
            </c:ext>
          </c:extLst>
        </c:ser>
        <c:dLbls>
          <c:showLegendKey val="0"/>
          <c:showVal val="0"/>
          <c:showCatName val="0"/>
          <c:showSerName val="0"/>
          <c:showPercent val="0"/>
          <c:showBubbleSize val="0"/>
        </c:dLbls>
        <c:gapWidth val="219"/>
        <c:overlap val="-27"/>
        <c:axId val="560190696"/>
        <c:axId val="560192664"/>
      </c:barChart>
      <c:lineChart>
        <c:grouping val="standard"/>
        <c:varyColors val="0"/>
        <c:ser>
          <c:idx val="5"/>
          <c:order val="5"/>
          <c:tx>
            <c:strRef>
              <c:f>Leht1!$A$7</c:f>
              <c:strCache>
                <c:ptCount val="1"/>
                <c:pt idx="0">
                  <c:v>Keskväärtus</c:v>
                </c:pt>
              </c:strCache>
            </c:strRef>
          </c:tx>
          <c:spPr>
            <a:ln w="28575" cap="rnd">
              <a:solidFill>
                <a:schemeClr val="accent6"/>
              </a:solidFill>
              <a:round/>
            </a:ln>
            <a:effectLst/>
          </c:spPr>
          <c:marker>
            <c:symbol val="none"/>
          </c:marker>
          <c:cat>
            <c:strRef>
              <c:f>Leht1!$B$1:$H$1</c:f>
              <c:strCache>
                <c:ptCount val="7"/>
                <c:pt idx="0">
                  <c:v>reede</c:v>
                </c:pt>
                <c:pt idx="1">
                  <c:v>laupäev</c:v>
                </c:pt>
                <c:pt idx="2">
                  <c:v>pühapäev</c:v>
                </c:pt>
                <c:pt idx="3">
                  <c:v>esmaspäev</c:v>
                </c:pt>
                <c:pt idx="4">
                  <c:v>teisipäev</c:v>
                </c:pt>
                <c:pt idx="5">
                  <c:v>kolmapäev</c:v>
                </c:pt>
                <c:pt idx="6">
                  <c:v>neljapäev</c:v>
                </c:pt>
              </c:strCache>
            </c:strRef>
          </c:cat>
          <c:val>
            <c:numRef>
              <c:f>Leht1!$B$7:$H$7</c:f>
              <c:numCache>
                <c:formatCode>General</c:formatCode>
                <c:ptCount val="7"/>
                <c:pt idx="0">
                  <c:v>188</c:v>
                </c:pt>
                <c:pt idx="1">
                  <c:v>315.2</c:v>
                </c:pt>
                <c:pt idx="2">
                  <c:v>468.6</c:v>
                </c:pt>
                <c:pt idx="3">
                  <c:v>549.20000000000005</c:v>
                </c:pt>
                <c:pt idx="4">
                  <c:v>601.6</c:v>
                </c:pt>
                <c:pt idx="5">
                  <c:v>603.84</c:v>
                </c:pt>
                <c:pt idx="6">
                  <c:v>494.4</c:v>
                </c:pt>
              </c:numCache>
            </c:numRef>
          </c:val>
          <c:smooth val="0"/>
          <c:extLst>
            <c:ext xmlns:c16="http://schemas.microsoft.com/office/drawing/2014/chart" uri="{C3380CC4-5D6E-409C-BE32-E72D297353CC}">
              <c16:uniqueId val="{00000005-2B3E-4A79-98CF-3C6AC3205955}"/>
            </c:ext>
          </c:extLst>
        </c:ser>
        <c:dLbls>
          <c:showLegendKey val="0"/>
          <c:showVal val="0"/>
          <c:showCatName val="0"/>
          <c:showSerName val="0"/>
          <c:showPercent val="0"/>
          <c:showBubbleSize val="0"/>
        </c:dLbls>
        <c:marker val="1"/>
        <c:smooth val="0"/>
        <c:axId val="560190696"/>
        <c:axId val="560192664"/>
      </c:lineChart>
      <c:catAx>
        <c:axId val="560190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0192664"/>
        <c:crosses val="autoZero"/>
        <c:auto val="1"/>
        <c:lblAlgn val="ctr"/>
        <c:lblOffset val="100"/>
        <c:noMultiLvlLbl val="0"/>
      </c:catAx>
      <c:valAx>
        <c:axId val="560192664"/>
        <c:scaling>
          <c:orientation val="minMax"/>
          <c:max val="9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0190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00"/>
    </a:solidFill>
    <a:ln>
      <a:solidFill>
        <a:srgbClr val="FFFF00"/>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t-EE" sz="1200" dirty="0"/>
              <a:t>KS32 kandevõime</a:t>
            </a:r>
            <a:r>
              <a:rPr lang="et-EE" sz="1200" baseline="0" dirty="0"/>
              <a:t> tõus 100 </a:t>
            </a:r>
            <a:r>
              <a:rPr lang="et-EE" sz="1200" baseline="0" dirty="0" err="1"/>
              <a:t>kPa</a:t>
            </a:r>
            <a:r>
              <a:rPr lang="et-EE" sz="1200" baseline="0" dirty="0"/>
              <a:t> pingerežiimis</a:t>
            </a:r>
            <a:endParaRPr lang="et-EE"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barChart>
        <c:barDir val="col"/>
        <c:grouping val="clustered"/>
        <c:varyColors val="0"/>
        <c:ser>
          <c:idx val="0"/>
          <c:order val="0"/>
          <c:tx>
            <c:strRef>
              <c:f>Leht2!$A$2</c:f>
              <c:strCache>
                <c:ptCount val="1"/>
                <c:pt idx="0">
                  <c:v>1</c:v>
                </c:pt>
              </c:strCache>
            </c:strRef>
          </c:tx>
          <c:spPr>
            <a:solidFill>
              <a:schemeClr val="accent1"/>
            </a:solidFill>
            <a:ln>
              <a:noFill/>
            </a:ln>
            <a:effectLst/>
          </c:spPr>
          <c:invertIfNegative val="0"/>
          <c:cat>
            <c:strRef>
              <c:f>Leht2!$B$1:$D$1</c:f>
              <c:strCache>
                <c:ptCount val="3"/>
                <c:pt idx="0">
                  <c:v>reede</c:v>
                </c:pt>
                <c:pt idx="1">
                  <c:v>laupäev</c:v>
                </c:pt>
                <c:pt idx="2">
                  <c:v>pühapäev</c:v>
                </c:pt>
              </c:strCache>
            </c:strRef>
          </c:cat>
          <c:val>
            <c:numRef>
              <c:f>Leht2!$B$2:$D$2</c:f>
              <c:numCache>
                <c:formatCode>General</c:formatCode>
                <c:ptCount val="3"/>
                <c:pt idx="0">
                  <c:v>131</c:v>
                </c:pt>
                <c:pt idx="1">
                  <c:v>211</c:v>
                </c:pt>
                <c:pt idx="2">
                  <c:v>204</c:v>
                </c:pt>
              </c:numCache>
            </c:numRef>
          </c:val>
          <c:extLst>
            <c:ext xmlns:c16="http://schemas.microsoft.com/office/drawing/2014/chart" uri="{C3380CC4-5D6E-409C-BE32-E72D297353CC}">
              <c16:uniqueId val="{00000000-7895-478F-A401-2C9EE6C73828}"/>
            </c:ext>
          </c:extLst>
        </c:ser>
        <c:ser>
          <c:idx val="1"/>
          <c:order val="1"/>
          <c:tx>
            <c:strRef>
              <c:f>Leht2!$A$3</c:f>
              <c:strCache>
                <c:ptCount val="1"/>
                <c:pt idx="0">
                  <c:v>2</c:v>
                </c:pt>
              </c:strCache>
            </c:strRef>
          </c:tx>
          <c:spPr>
            <a:solidFill>
              <a:schemeClr val="accent2"/>
            </a:solidFill>
            <a:ln>
              <a:noFill/>
            </a:ln>
            <a:effectLst/>
          </c:spPr>
          <c:invertIfNegative val="0"/>
          <c:cat>
            <c:strRef>
              <c:f>Leht2!$B$1:$D$1</c:f>
              <c:strCache>
                <c:ptCount val="3"/>
                <c:pt idx="0">
                  <c:v>reede</c:v>
                </c:pt>
                <c:pt idx="1">
                  <c:v>laupäev</c:v>
                </c:pt>
                <c:pt idx="2">
                  <c:v>pühapäev</c:v>
                </c:pt>
              </c:strCache>
            </c:strRef>
          </c:cat>
          <c:val>
            <c:numRef>
              <c:f>Leht2!$B$3:$D$3</c:f>
              <c:numCache>
                <c:formatCode>General</c:formatCode>
                <c:ptCount val="3"/>
                <c:pt idx="0">
                  <c:v>148</c:v>
                </c:pt>
                <c:pt idx="1">
                  <c:v>258</c:v>
                </c:pt>
                <c:pt idx="2">
                  <c:v>365</c:v>
                </c:pt>
              </c:numCache>
            </c:numRef>
          </c:val>
          <c:extLst>
            <c:ext xmlns:c16="http://schemas.microsoft.com/office/drawing/2014/chart" uri="{C3380CC4-5D6E-409C-BE32-E72D297353CC}">
              <c16:uniqueId val="{00000001-7895-478F-A401-2C9EE6C73828}"/>
            </c:ext>
          </c:extLst>
        </c:ser>
        <c:ser>
          <c:idx val="2"/>
          <c:order val="2"/>
          <c:tx>
            <c:strRef>
              <c:f>Leht2!$A$4</c:f>
              <c:strCache>
                <c:ptCount val="1"/>
                <c:pt idx="0">
                  <c:v>3</c:v>
                </c:pt>
              </c:strCache>
            </c:strRef>
          </c:tx>
          <c:spPr>
            <a:solidFill>
              <a:schemeClr val="accent3"/>
            </a:solidFill>
            <a:ln>
              <a:noFill/>
            </a:ln>
            <a:effectLst/>
          </c:spPr>
          <c:invertIfNegative val="0"/>
          <c:cat>
            <c:strRef>
              <c:f>Leht2!$B$1:$D$1</c:f>
              <c:strCache>
                <c:ptCount val="3"/>
                <c:pt idx="0">
                  <c:v>reede</c:v>
                </c:pt>
                <c:pt idx="1">
                  <c:v>laupäev</c:v>
                </c:pt>
                <c:pt idx="2">
                  <c:v>pühapäev</c:v>
                </c:pt>
              </c:strCache>
            </c:strRef>
          </c:cat>
          <c:val>
            <c:numRef>
              <c:f>Leht2!$B$4:$D$4</c:f>
              <c:numCache>
                <c:formatCode>General</c:formatCode>
                <c:ptCount val="3"/>
                <c:pt idx="0">
                  <c:v>131</c:v>
                </c:pt>
                <c:pt idx="1">
                  <c:v>192</c:v>
                </c:pt>
                <c:pt idx="2">
                  <c:v>285</c:v>
                </c:pt>
              </c:numCache>
            </c:numRef>
          </c:val>
          <c:extLst>
            <c:ext xmlns:c16="http://schemas.microsoft.com/office/drawing/2014/chart" uri="{C3380CC4-5D6E-409C-BE32-E72D297353CC}">
              <c16:uniqueId val="{00000002-7895-478F-A401-2C9EE6C73828}"/>
            </c:ext>
          </c:extLst>
        </c:ser>
        <c:ser>
          <c:idx val="3"/>
          <c:order val="3"/>
          <c:tx>
            <c:strRef>
              <c:f>Leht2!$A$5</c:f>
              <c:strCache>
                <c:ptCount val="1"/>
                <c:pt idx="0">
                  <c:v>4</c:v>
                </c:pt>
              </c:strCache>
            </c:strRef>
          </c:tx>
          <c:spPr>
            <a:solidFill>
              <a:schemeClr val="accent4"/>
            </a:solidFill>
            <a:ln>
              <a:noFill/>
            </a:ln>
            <a:effectLst/>
          </c:spPr>
          <c:invertIfNegative val="0"/>
          <c:cat>
            <c:strRef>
              <c:f>Leht2!$B$1:$D$1</c:f>
              <c:strCache>
                <c:ptCount val="3"/>
                <c:pt idx="0">
                  <c:v>reede</c:v>
                </c:pt>
                <c:pt idx="1">
                  <c:v>laupäev</c:v>
                </c:pt>
                <c:pt idx="2">
                  <c:v>pühapäev</c:v>
                </c:pt>
              </c:strCache>
            </c:strRef>
          </c:cat>
          <c:val>
            <c:numRef>
              <c:f>Leht2!$B$5:$D$5</c:f>
              <c:numCache>
                <c:formatCode>General</c:formatCode>
                <c:ptCount val="3"/>
                <c:pt idx="0">
                  <c:v>162</c:v>
                </c:pt>
                <c:pt idx="1">
                  <c:v>373</c:v>
                </c:pt>
                <c:pt idx="2">
                  <c:v>312</c:v>
                </c:pt>
              </c:numCache>
            </c:numRef>
          </c:val>
          <c:extLst>
            <c:ext xmlns:c16="http://schemas.microsoft.com/office/drawing/2014/chart" uri="{C3380CC4-5D6E-409C-BE32-E72D297353CC}">
              <c16:uniqueId val="{00000003-7895-478F-A401-2C9EE6C73828}"/>
            </c:ext>
          </c:extLst>
        </c:ser>
        <c:ser>
          <c:idx val="4"/>
          <c:order val="4"/>
          <c:tx>
            <c:strRef>
              <c:f>Leht2!$A$6</c:f>
              <c:strCache>
                <c:ptCount val="1"/>
                <c:pt idx="0">
                  <c:v>5</c:v>
                </c:pt>
              </c:strCache>
            </c:strRef>
          </c:tx>
          <c:spPr>
            <a:solidFill>
              <a:schemeClr val="accent5"/>
            </a:solidFill>
            <a:ln>
              <a:noFill/>
            </a:ln>
            <a:effectLst/>
          </c:spPr>
          <c:invertIfNegative val="0"/>
          <c:cat>
            <c:strRef>
              <c:f>Leht2!$B$1:$D$1</c:f>
              <c:strCache>
                <c:ptCount val="3"/>
                <c:pt idx="0">
                  <c:v>reede</c:v>
                </c:pt>
                <c:pt idx="1">
                  <c:v>laupäev</c:v>
                </c:pt>
                <c:pt idx="2">
                  <c:v>pühapäev</c:v>
                </c:pt>
              </c:strCache>
            </c:strRef>
          </c:cat>
          <c:val>
            <c:numRef>
              <c:f>Leht2!$B$6:$D$6</c:f>
              <c:numCache>
                <c:formatCode>General</c:formatCode>
                <c:ptCount val="3"/>
                <c:pt idx="0">
                  <c:v>170</c:v>
                </c:pt>
                <c:pt idx="1">
                  <c:v>311</c:v>
                </c:pt>
                <c:pt idx="2">
                  <c:v>438</c:v>
                </c:pt>
              </c:numCache>
            </c:numRef>
          </c:val>
          <c:extLst>
            <c:ext xmlns:c16="http://schemas.microsoft.com/office/drawing/2014/chart" uri="{C3380CC4-5D6E-409C-BE32-E72D297353CC}">
              <c16:uniqueId val="{00000004-7895-478F-A401-2C9EE6C73828}"/>
            </c:ext>
          </c:extLst>
        </c:ser>
        <c:dLbls>
          <c:showLegendKey val="0"/>
          <c:showVal val="0"/>
          <c:showCatName val="0"/>
          <c:showSerName val="0"/>
          <c:showPercent val="0"/>
          <c:showBubbleSize val="0"/>
        </c:dLbls>
        <c:gapWidth val="150"/>
        <c:axId val="625632592"/>
        <c:axId val="310184064"/>
      </c:barChart>
      <c:lineChart>
        <c:grouping val="standard"/>
        <c:varyColors val="0"/>
        <c:ser>
          <c:idx val="5"/>
          <c:order val="5"/>
          <c:tx>
            <c:strRef>
              <c:f>Leht2!$A$7</c:f>
              <c:strCache>
                <c:ptCount val="1"/>
                <c:pt idx="0">
                  <c:v>average</c:v>
                </c:pt>
              </c:strCache>
            </c:strRef>
          </c:tx>
          <c:spPr>
            <a:ln w="28575" cap="rnd">
              <a:solidFill>
                <a:schemeClr val="accent6"/>
              </a:solidFill>
              <a:round/>
            </a:ln>
            <a:effectLst/>
          </c:spPr>
          <c:marker>
            <c:symbol val="none"/>
          </c:marker>
          <c:cat>
            <c:strRef>
              <c:f>Leht2!$B$1:$D$1</c:f>
              <c:strCache>
                <c:ptCount val="3"/>
                <c:pt idx="0">
                  <c:v>reede</c:v>
                </c:pt>
                <c:pt idx="1">
                  <c:v>laupäev</c:v>
                </c:pt>
                <c:pt idx="2">
                  <c:v>pühapäev</c:v>
                </c:pt>
              </c:strCache>
            </c:strRef>
          </c:cat>
          <c:val>
            <c:numRef>
              <c:f>Leht2!$B$7:$D$7</c:f>
              <c:numCache>
                <c:formatCode>General</c:formatCode>
                <c:ptCount val="3"/>
                <c:pt idx="0">
                  <c:v>148.4</c:v>
                </c:pt>
                <c:pt idx="1">
                  <c:v>269</c:v>
                </c:pt>
                <c:pt idx="2">
                  <c:v>320.8</c:v>
                </c:pt>
              </c:numCache>
            </c:numRef>
          </c:val>
          <c:smooth val="0"/>
          <c:extLst>
            <c:ext xmlns:c16="http://schemas.microsoft.com/office/drawing/2014/chart" uri="{C3380CC4-5D6E-409C-BE32-E72D297353CC}">
              <c16:uniqueId val="{00000005-7895-478F-A401-2C9EE6C73828}"/>
            </c:ext>
          </c:extLst>
        </c:ser>
        <c:dLbls>
          <c:showLegendKey val="0"/>
          <c:showVal val="0"/>
          <c:showCatName val="0"/>
          <c:showSerName val="0"/>
          <c:showPercent val="0"/>
          <c:showBubbleSize val="0"/>
        </c:dLbls>
        <c:marker val="1"/>
        <c:smooth val="0"/>
        <c:axId val="625632592"/>
        <c:axId val="310184064"/>
      </c:lineChart>
      <c:catAx>
        <c:axId val="62563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184064"/>
        <c:crosses val="autoZero"/>
        <c:auto val="1"/>
        <c:lblAlgn val="ctr"/>
        <c:lblOffset val="100"/>
        <c:noMultiLvlLbl val="0"/>
      </c:catAx>
      <c:valAx>
        <c:axId val="310184064"/>
        <c:scaling>
          <c:orientation val="minMax"/>
          <c:max val="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632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3">
        <a:lumMod val="60000"/>
        <a:lumOff val="4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3B0_CDA8C2D.xml><?xml version="1.0" encoding="utf-8"?>
<p188:cmLst xmlns:a="http://schemas.openxmlformats.org/drawingml/2006/main" xmlns:r="http://schemas.openxmlformats.org/officeDocument/2006/relationships" xmlns:p188="http://schemas.microsoft.com/office/powerpoint/2018/8/main">
  <p188:cm id="{FD97F82C-57C4-44CF-9A5B-33D0CCBCB12D}" authorId="{94511EC7-8A62-B9DB-FCE7-EDEBA8417677}" created="2025-09-30T09:46:54.436">
    <ac:deMkLst xmlns:ac="http://schemas.microsoft.com/office/drawing/2013/main/command">
      <pc:docMk xmlns:pc="http://schemas.microsoft.com/office/powerpoint/2013/main/command"/>
      <pc:sldMk xmlns:pc="http://schemas.microsoft.com/office/powerpoint/2013/main/command" cId="215649325" sldId="944"/>
      <ac:spMk id="3" creationId="{1083AB4F-2F35-69B7-00D9-DB0DD009B1ED}"/>
    </ac:deMkLst>
    <p188:replyLst>
      <p188:reply id="{67910B6C-85E4-4984-B387-B9FC48B31DBC}" authorId="{94511EC7-8A62-B9DB-FCE7-EDEBA8417677}" created="2025-09-30T09:48:53.664">
        <p188:txBody>
          <a:bodyPr/>
          <a:lstStyle/>
          <a:p>
            <a:r>
              <a:rPr lang="en-US"/>
              <a:t>Pealisehitises kasutatavad pinnasemassid tuleb transportida ja laotada nii, et alustarindis ei teki vagusid.
Me ei kasuta mõistet VAGU vaid roobas, jälg</a:t>
            </a:r>
          </a:p>
        </p188:txBody>
      </p188:reply>
      <p188:reply id="{CED938B7-8816-40FA-880D-7E759B298890}" authorId="{94511EC7-8A62-B9DB-FCE7-EDEBA8417677}" created="2025-09-30T09:50:13.105">
        <p188:txBody>
          <a:bodyPr/>
          <a:lstStyle/>
          <a:p>
            <a:r>
              <a:rPr lang="en-US"/>
              <a:t>Nõue
Filterkihi kandvus- või tihedusnõuded esitatakse projektdokumentides.
Kui ei ole märgitud teisiti, peab filterkihi keskmine tihedus olema 92%. Minimaalne lubatud üksik katsetulemus on 90%.
Juhis
Nõuded seatakse kas kandvusele (üksik kandvusväärtus ja tihedussuhe) või tihedusastmele.
Tihendatud kihi kandvus/tihedus määratakse lisa 2 kohaselt.
Juhis
Kui mõõdetud kandvus või tihedus on nõutavast väiksem, kontrollitakse, kas see on tingitud näiteks halvast tihendamisest, valest materjalist, liiga õhukestest tarindkihtidest, valedest arvutustest või lähteandmetest. Uuringu alusel määratakse parandusmeetmed.
EI OLE ÕIGED EI KANDVUS EGA TIHEDUS</a:t>
            </a:r>
          </a:p>
        </p188:txBody>
      </p188:reply>
    </p188:replyLst>
    <p188:txBody>
      <a:bodyPr/>
      <a:lstStyle/>
      <a:p>
        <a:r>
          <a:rPr lang="en-US"/>
          <a:t>Kui filterkihi paksus on alla 0,5 m, on suurim lubatud terasuurus 31,5 mm. Kui filterkihi paksus on suurem kui 0,5 m, on lubatud terasuurus 31,5…200 mm kuni 5 massiprotsenti. 
- mul tundub et see lõpp on JAMA</a:t>
        </a:r>
      </a:p>
    </p188:txBody>
  </p188:cm>
</p188:cmLst>
</file>

<file path=ppt/comments/modernComment_3B5_A726DD3.xml><?xml version="1.0" encoding="utf-8"?>
<p188:cmLst xmlns:a="http://schemas.openxmlformats.org/drawingml/2006/main" xmlns:r="http://schemas.openxmlformats.org/officeDocument/2006/relationships" xmlns:p188="http://schemas.microsoft.com/office/powerpoint/2018/8/main">
  <p188:cm id="{532DB8EC-C00D-4A35-BF10-A34412D60FC5}" authorId="{94511EC7-8A62-B9DB-FCE7-EDEBA8417677}" created="2025-09-30T10:39:28.722">
    <ac:txMkLst xmlns:ac="http://schemas.microsoft.com/office/drawing/2013/main/command">
      <pc:docMk xmlns:pc="http://schemas.microsoft.com/office/powerpoint/2013/main/command"/>
      <pc:sldMk xmlns:pc="http://schemas.microsoft.com/office/powerpoint/2013/main/command" cId="175271379" sldId="949"/>
      <ac:spMk id="3" creationId="{F57EBE69-CA89-087E-E06B-34EA521411CD}"/>
      <ac:txMk cp="371" len="70">
        <ac:context len="856" hash="326559597"/>
      </ac:txMk>
    </ac:txMkLst>
    <p188:pos x="8907218" y="1819701"/>
    <p188:txBody>
      <a:bodyPr/>
      <a:lstStyle/>
      <a:p>
        <a:r>
          <a:rPr lang="en-US"/>
          <a:t>Originaalis ei leia</a:t>
        </a:r>
      </a:p>
    </p188:txBody>
  </p188:cm>
</p188:cmLst>
</file>

<file path=ppt/comments/modernComment_3B6_476FFFE1.xml><?xml version="1.0" encoding="utf-8"?>
<p188:cmLst xmlns:a="http://schemas.openxmlformats.org/drawingml/2006/main" xmlns:r="http://schemas.openxmlformats.org/officeDocument/2006/relationships" xmlns:p188="http://schemas.microsoft.com/office/powerpoint/2018/8/main">
  <p188:cm id="{B7E6F783-CAE7-428E-96CF-4D4CA5075BAA}" authorId="{94511EC7-8A62-B9DB-FCE7-EDEBA8417677}" created="2025-09-30T10:42:24.319">
    <ac:txMkLst xmlns:ac="http://schemas.microsoft.com/office/drawing/2013/main/command">
      <pc:docMk xmlns:pc="http://schemas.microsoft.com/office/powerpoint/2013/main/command"/>
      <pc:sldMk xmlns:pc="http://schemas.microsoft.com/office/powerpoint/2013/main/command" cId="1198522337" sldId="950"/>
      <ac:spMk id="3" creationId="{234B1BB6-A7B6-7B95-2977-DB358DED0ED5}"/>
      <ac:txMk cp="209" len="63">
        <ac:context len="768" hash="3524977717"/>
      </ac:txMk>
    </ac:txMkLst>
    <p188:pos x="8594235" y="1579094"/>
    <p188:txBody>
      <a:bodyPr/>
      <a:lstStyle/>
      <a:p>
        <a:r>
          <a:rPr lang="en-US"/>
          <a:t>Originaalis ei leia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39E9E89-E47F-434D-9648-D31AA7306E3F}" type="datetimeFigureOut">
              <a:rPr lang="en-US" smtClean="0"/>
              <a:t>10/2/2025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9BE10D1-6F98-4C00-86AB-6F64C21F4E02}" type="slidenum">
              <a:rPr lang="en-US" smtClean="0"/>
              <a:t>‹#›</a:t>
            </a:fld>
            <a:endParaRPr lang="en-US"/>
          </a:p>
        </p:txBody>
      </p:sp>
    </p:spTree>
    <p:extLst>
      <p:ext uri="{BB962C8B-B14F-4D97-AF65-F5344CB8AC3E}">
        <p14:creationId xmlns:p14="http://schemas.microsoft.com/office/powerpoint/2010/main" val="3011723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BE10D1-6F98-4C00-86AB-6F64C21F4E02}" type="slidenum">
              <a:rPr lang="en-US" smtClean="0"/>
              <a:t>59</a:t>
            </a:fld>
            <a:endParaRPr lang="en-US"/>
          </a:p>
        </p:txBody>
      </p:sp>
    </p:spTree>
    <p:extLst>
      <p:ext uri="{BB962C8B-B14F-4D97-AF65-F5344CB8AC3E}">
        <p14:creationId xmlns:p14="http://schemas.microsoft.com/office/powerpoint/2010/main" val="306707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BE10D1-6F98-4C00-86AB-6F64C21F4E02}" type="slidenum">
              <a:rPr lang="en-US" smtClean="0"/>
              <a:t>81</a:t>
            </a:fld>
            <a:endParaRPr lang="en-US"/>
          </a:p>
        </p:txBody>
      </p:sp>
    </p:spTree>
    <p:extLst>
      <p:ext uri="{BB962C8B-B14F-4D97-AF65-F5344CB8AC3E}">
        <p14:creationId xmlns:p14="http://schemas.microsoft.com/office/powerpoint/2010/main" val="1710977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BE10D1-6F98-4C00-86AB-6F64C21F4E02}" type="slidenum">
              <a:rPr lang="en-US" smtClean="0"/>
              <a:t>86</a:t>
            </a:fld>
            <a:endParaRPr lang="en-US"/>
          </a:p>
        </p:txBody>
      </p:sp>
    </p:spTree>
    <p:extLst>
      <p:ext uri="{BB962C8B-B14F-4D97-AF65-F5344CB8AC3E}">
        <p14:creationId xmlns:p14="http://schemas.microsoft.com/office/powerpoint/2010/main" val="1814033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973B3-0F5F-4FC8-947F-9A16186BCB08}" type="slidenum">
              <a:rPr lang="en-US" smtClean="0"/>
              <a:t>107</a:t>
            </a:fld>
            <a:endParaRPr lang="en-US"/>
          </a:p>
        </p:txBody>
      </p:sp>
    </p:spTree>
    <p:extLst>
      <p:ext uri="{BB962C8B-B14F-4D97-AF65-F5344CB8AC3E}">
        <p14:creationId xmlns:p14="http://schemas.microsoft.com/office/powerpoint/2010/main" val="189141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9D52-EA23-DA50-5680-45E9AC7750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5B0FD6-8B2E-0AE9-B3DD-B5554BA01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984380-C076-E1BC-088D-2DE815F26639}"/>
              </a:ext>
            </a:extLst>
          </p:cNvPr>
          <p:cNvSpPr>
            <a:spLocks noGrp="1"/>
          </p:cNvSpPr>
          <p:nvPr>
            <p:ph type="dt" sz="half" idx="10"/>
          </p:nvPr>
        </p:nvSpPr>
        <p:spPr/>
        <p:txBody>
          <a:bodyPr/>
          <a:lstStyle/>
          <a:p>
            <a:fld id="{BF472439-7A64-4DDD-8388-D1034FC32EE2}" type="datetime1">
              <a:rPr lang="en-US" smtClean="0"/>
              <a:t>10/2/2025</a:t>
            </a:fld>
            <a:endParaRPr lang="en-US"/>
          </a:p>
        </p:txBody>
      </p:sp>
      <p:sp>
        <p:nvSpPr>
          <p:cNvPr id="5" name="Footer Placeholder 4">
            <a:extLst>
              <a:ext uri="{FF2B5EF4-FFF2-40B4-BE49-F238E27FC236}">
                <a16:creationId xmlns:a16="http://schemas.microsoft.com/office/drawing/2014/main" id="{A216321A-6F1A-3971-66A5-3FD7002DA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F0178-8F9B-9C63-64DC-386E56C977B4}"/>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327031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DF09-0491-4B71-7E09-0E42023D17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1F36E1-A52E-DE45-0F54-25707D84FD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31157-69A2-B0FD-F5DA-7E9E8BB46B52}"/>
              </a:ext>
            </a:extLst>
          </p:cNvPr>
          <p:cNvSpPr>
            <a:spLocks noGrp="1"/>
          </p:cNvSpPr>
          <p:nvPr>
            <p:ph type="dt" sz="half" idx="10"/>
          </p:nvPr>
        </p:nvSpPr>
        <p:spPr/>
        <p:txBody>
          <a:bodyPr/>
          <a:lstStyle/>
          <a:p>
            <a:fld id="{BA29530E-9F99-40A2-9AA5-AA052218CE9C}" type="datetime1">
              <a:rPr lang="en-US" smtClean="0"/>
              <a:t>10/2/2025</a:t>
            </a:fld>
            <a:endParaRPr lang="en-US"/>
          </a:p>
        </p:txBody>
      </p:sp>
      <p:sp>
        <p:nvSpPr>
          <p:cNvPr id="5" name="Footer Placeholder 4">
            <a:extLst>
              <a:ext uri="{FF2B5EF4-FFF2-40B4-BE49-F238E27FC236}">
                <a16:creationId xmlns:a16="http://schemas.microsoft.com/office/drawing/2014/main" id="{163A8EA8-624F-DEE0-A547-34BE5004C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4550E-AF81-7830-B8B2-85258C4CFC49}"/>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2653642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FC538-2A62-9A73-A2F7-518D58F4C2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C4547B-1735-8D37-5EBE-066B84F31F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BCA71-2455-8B19-12B7-352FFFADFCB1}"/>
              </a:ext>
            </a:extLst>
          </p:cNvPr>
          <p:cNvSpPr>
            <a:spLocks noGrp="1"/>
          </p:cNvSpPr>
          <p:nvPr>
            <p:ph type="dt" sz="half" idx="10"/>
          </p:nvPr>
        </p:nvSpPr>
        <p:spPr/>
        <p:txBody>
          <a:bodyPr/>
          <a:lstStyle/>
          <a:p>
            <a:fld id="{861A2EA5-407D-4EB2-8F34-F9F3BA8EDC7A}" type="datetime1">
              <a:rPr lang="en-US" smtClean="0"/>
              <a:t>10/2/2025</a:t>
            </a:fld>
            <a:endParaRPr lang="en-US"/>
          </a:p>
        </p:txBody>
      </p:sp>
      <p:sp>
        <p:nvSpPr>
          <p:cNvPr id="5" name="Footer Placeholder 4">
            <a:extLst>
              <a:ext uri="{FF2B5EF4-FFF2-40B4-BE49-F238E27FC236}">
                <a16:creationId xmlns:a16="http://schemas.microsoft.com/office/drawing/2014/main" id="{2ABEEEB8-0671-8ED2-447C-8B1F70FBF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36E76-2E3D-3478-3F80-A497F71A081F}"/>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2014941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4EEF7-5503-E947-F363-55569AF17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1A4A64-8879-6562-B072-336405367E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C3EE9-59C0-755D-C63E-672581893814}"/>
              </a:ext>
            </a:extLst>
          </p:cNvPr>
          <p:cNvSpPr>
            <a:spLocks noGrp="1"/>
          </p:cNvSpPr>
          <p:nvPr>
            <p:ph type="dt" sz="half" idx="10"/>
          </p:nvPr>
        </p:nvSpPr>
        <p:spPr/>
        <p:txBody>
          <a:bodyPr/>
          <a:lstStyle/>
          <a:p>
            <a:fld id="{00B0ADAF-A0A6-4321-85A9-6054B8520C23}" type="datetime1">
              <a:rPr lang="en-US" smtClean="0"/>
              <a:t>10/2/2025</a:t>
            </a:fld>
            <a:endParaRPr lang="en-US"/>
          </a:p>
        </p:txBody>
      </p:sp>
      <p:sp>
        <p:nvSpPr>
          <p:cNvPr id="5" name="Footer Placeholder 4">
            <a:extLst>
              <a:ext uri="{FF2B5EF4-FFF2-40B4-BE49-F238E27FC236}">
                <a16:creationId xmlns:a16="http://schemas.microsoft.com/office/drawing/2014/main" id="{F811EAC4-3893-86AF-6A9A-29D1A37ED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C9591-9643-EDB7-44DC-166296E29EC6}"/>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390114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8DED-4788-82F9-EC1A-689AAFAD27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50EE8A-772C-47A1-9586-EECBB07CDC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E9C85-70B0-49DB-15D2-CB8691A76D86}"/>
              </a:ext>
            </a:extLst>
          </p:cNvPr>
          <p:cNvSpPr>
            <a:spLocks noGrp="1"/>
          </p:cNvSpPr>
          <p:nvPr>
            <p:ph type="dt" sz="half" idx="10"/>
          </p:nvPr>
        </p:nvSpPr>
        <p:spPr/>
        <p:txBody>
          <a:bodyPr/>
          <a:lstStyle/>
          <a:p>
            <a:fld id="{B29FEF98-20D9-40CA-A193-DDFFA8DBC55E}" type="datetime1">
              <a:rPr lang="en-US" smtClean="0"/>
              <a:t>10/2/2025</a:t>
            </a:fld>
            <a:endParaRPr lang="en-US"/>
          </a:p>
        </p:txBody>
      </p:sp>
      <p:sp>
        <p:nvSpPr>
          <p:cNvPr id="5" name="Footer Placeholder 4">
            <a:extLst>
              <a:ext uri="{FF2B5EF4-FFF2-40B4-BE49-F238E27FC236}">
                <a16:creationId xmlns:a16="http://schemas.microsoft.com/office/drawing/2014/main" id="{E776933E-5B84-830F-2DBB-7216909EF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A0A97-A2F5-2BF0-C516-086D6D2EB585}"/>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1038855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2337-3CD8-81F8-4BD7-5E76F1BC2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B4268-C036-10C3-B4D0-1930E8654F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EB1B1B-148D-E060-9DD2-81B91B7942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86234-1826-735C-5180-DF7E63F4D9FC}"/>
              </a:ext>
            </a:extLst>
          </p:cNvPr>
          <p:cNvSpPr>
            <a:spLocks noGrp="1"/>
          </p:cNvSpPr>
          <p:nvPr>
            <p:ph type="dt" sz="half" idx="10"/>
          </p:nvPr>
        </p:nvSpPr>
        <p:spPr/>
        <p:txBody>
          <a:bodyPr/>
          <a:lstStyle/>
          <a:p>
            <a:fld id="{CB5AFAA7-F4DE-4F26-A716-F4022166FCD8}" type="datetime1">
              <a:rPr lang="en-US" smtClean="0"/>
              <a:t>10/2/2025</a:t>
            </a:fld>
            <a:endParaRPr lang="en-US"/>
          </a:p>
        </p:txBody>
      </p:sp>
      <p:sp>
        <p:nvSpPr>
          <p:cNvPr id="6" name="Footer Placeholder 5">
            <a:extLst>
              <a:ext uri="{FF2B5EF4-FFF2-40B4-BE49-F238E27FC236}">
                <a16:creationId xmlns:a16="http://schemas.microsoft.com/office/drawing/2014/main" id="{ACF861A4-5F67-07DF-E8B2-36FC8D4B7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27E3B-2675-D91C-BCAB-BCEF18858115}"/>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352399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0504-67C7-5D2E-A79D-D35584EADE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95A0BB-8F39-C4C9-8031-B43135FEE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4021A6-0E27-ED52-A492-B81A3B0A2B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35DE04-C5E3-E115-624B-073917B8B0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7C6C36-1DD3-AE49-9507-9A6F550DB9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B93214-A501-2132-3994-7384C18A79EA}"/>
              </a:ext>
            </a:extLst>
          </p:cNvPr>
          <p:cNvSpPr>
            <a:spLocks noGrp="1"/>
          </p:cNvSpPr>
          <p:nvPr>
            <p:ph type="dt" sz="half" idx="10"/>
          </p:nvPr>
        </p:nvSpPr>
        <p:spPr/>
        <p:txBody>
          <a:bodyPr/>
          <a:lstStyle/>
          <a:p>
            <a:fld id="{BA8D382B-15C7-491C-AFCD-A1677C71386B}" type="datetime1">
              <a:rPr lang="en-US" smtClean="0"/>
              <a:t>10/2/2025</a:t>
            </a:fld>
            <a:endParaRPr lang="en-US"/>
          </a:p>
        </p:txBody>
      </p:sp>
      <p:sp>
        <p:nvSpPr>
          <p:cNvPr id="8" name="Footer Placeholder 7">
            <a:extLst>
              <a:ext uri="{FF2B5EF4-FFF2-40B4-BE49-F238E27FC236}">
                <a16:creationId xmlns:a16="http://schemas.microsoft.com/office/drawing/2014/main" id="{9F2052CB-D477-77F3-8CAC-A7E0D3B46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98ED92-3093-13D1-9036-4CE50C750AAC}"/>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4060632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4D4B-A03A-F406-72AB-5D1792C81D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F7FA34-7817-3C0B-7A13-01BA1F0E1C96}"/>
              </a:ext>
            </a:extLst>
          </p:cNvPr>
          <p:cNvSpPr>
            <a:spLocks noGrp="1"/>
          </p:cNvSpPr>
          <p:nvPr>
            <p:ph type="dt" sz="half" idx="10"/>
          </p:nvPr>
        </p:nvSpPr>
        <p:spPr/>
        <p:txBody>
          <a:bodyPr/>
          <a:lstStyle/>
          <a:p>
            <a:fld id="{D430C2F2-86CF-477F-874F-F68B3C280C62}" type="datetime1">
              <a:rPr lang="en-US" smtClean="0"/>
              <a:t>10/2/2025</a:t>
            </a:fld>
            <a:endParaRPr lang="en-US"/>
          </a:p>
        </p:txBody>
      </p:sp>
      <p:sp>
        <p:nvSpPr>
          <p:cNvPr id="4" name="Footer Placeholder 3">
            <a:extLst>
              <a:ext uri="{FF2B5EF4-FFF2-40B4-BE49-F238E27FC236}">
                <a16:creationId xmlns:a16="http://schemas.microsoft.com/office/drawing/2014/main" id="{E670F606-03A0-193D-3860-4730D312CF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D7EB97-6C4B-C89F-A4BD-92862BB17E03}"/>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128681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4D8049-509A-8FBE-AF03-1B4BBF4B6742}"/>
              </a:ext>
            </a:extLst>
          </p:cNvPr>
          <p:cNvSpPr>
            <a:spLocks noGrp="1"/>
          </p:cNvSpPr>
          <p:nvPr>
            <p:ph type="dt" sz="half" idx="10"/>
          </p:nvPr>
        </p:nvSpPr>
        <p:spPr/>
        <p:txBody>
          <a:bodyPr/>
          <a:lstStyle/>
          <a:p>
            <a:fld id="{293174BB-00DD-4BC0-B2CB-6E27DB81E24D}" type="datetime1">
              <a:rPr lang="en-US" smtClean="0"/>
              <a:t>10/2/2025</a:t>
            </a:fld>
            <a:endParaRPr lang="en-US"/>
          </a:p>
        </p:txBody>
      </p:sp>
      <p:sp>
        <p:nvSpPr>
          <p:cNvPr id="3" name="Footer Placeholder 2">
            <a:extLst>
              <a:ext uri="{FF2B5EF4-FFF2-40B4-BE49-F238E27FC236}">
                <a16:creationId xmlns:a16="http://schemas.microsoft.com/office/drawing/2014/main" id="{7E76E38E-0677-7EE5-124D-D006E99D81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1638DC-F1F3-8CDA-E12B-A7C0F75BC5D6}"/>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33267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6F50-121C-D6A6-E253-7502EA6C46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332713-1317-636C-3617-176BA47AE9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67663-77AC-22F7-9F74-93F6F50D6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21AED-6D20-7162-5077-D7366EE0478A}"/>
              </a:ext>
            </a:extLst>
          </p:cNvPr>
          <p:cNvSpPr>
            <a:spLocks noGrp="1"/>
          </p:cNvSpPr>
          <p:nvPr>
            <p:ph type="dt" sz="half" idx="10"/>
          </p:nvPr>
        </p:nvSpPr>
        <p:spPr/>
        <p:txBody>
          <a:bodyPr/>
          <a:lstStyle/>
          <a:p>
            <a:fld id="{7D6CB531-E476-4F45-AB93-DC6EB5894F9D}" type="datetime1">
              <a:rPr lang="en-US" smtClean="0"/>
              <a:t>10/2/2025</a:t>
            </a:fld>
            <a:endParaRPr lang="en-US"/>
          </a:p>
        </p:txBody>
      </p:sp>
      <p:sp>
        <p:nvSpPr>
          <p:cNvPr id="6" name="Footer Placeholder 5">
            <a:extLst>
              <a:ext uri="{FF2B5EF4-FFF2-40B4-BE49-F238E27FC236}">
                <a16:creationId xmlns:a16="http://schemas.microsoft.com/office/drawing/2014/main" id="{AEEDABF1-1123-D93D-ABD0-8B9290819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58785-89D1-A826-7096-34BD8B1DDA6B}"/>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364367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76B80-8816-E010-0B9E-0478D2BD7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8E4535-75C8-67A9-CBBF-1C6D207DE9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D64C44-E0BA-BBD5-3A6C-B7AC57940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781614-50D3-B9F2-66AF-47C97FE448CE}"/>
              </a:ext>
            </a:extLst>
          </p:cNvPr>
          <p:cNvSpPr>
            <a:spLocks noGrp="1"/>
          </p:cNvSpPr>
          <p:nvPr>
            <p:ph type="dt" sz="half" idx="10"/>
          </p:nvPr>
        </p:nvSpPr>
        <p:spPr/>
        <p:txBody>
          <a:bodyPr/>
          <a:lstStyle/>
          <a:p>
            <a:fld id="{44008452-D596-4708-937F-66EE5D89F9A1}" type="datetime1">
              <a:rPr lang="en-US" smtClean="0"/>
              <a:t>10/2/2025</a:t>
            </a:fld>
            <a:endParaRPr lang="en-US"/>
          </a:p>
        </p:txBody>
      </p:sp>
      <p:sp>
        <p:nvSpPr>
          <p:cNvPr id="6" name="Footer Placeholder 5">
            <a:extLst>
              <a:ext uri="{FF2B5EF4-FFF2-40B4-BE49-F238E27FC236}">
                <a16:creationId xmlns:a16="http://schemas.microsoft.com/office/drawing/2014/main" id="{B4C7F4BC-A9C3-79A3-FF8C-A03D226E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94A09-3794-09ED-ADB5-93851B233D8B}"/>
              </a:ext>
            </a:extLst>
          </p:cNvPr>
          <p:cNvSpPr>
            <a:spLocks noGrp="1"/>
          </p:cNvSpPr>
          <p:nvPr>
            <p:ph type="sldNum" sz="quarter" idx="12"/>
          </p:nvPr>
        </p:nvSpPr>
        <p:spPr/>
        <p:txBody>
          <a:bodyPr/>
          <a:lstStyle/>
          <a:p>
            <a:fld id="{293FD8E8-F8C2-465E-AF77-6AD9B13EB0E0}" type="slidenum">
              <a:rPr lang="en-US" smtClean="0"/>
              <a:t>‹#›</a:t>
            </a:fld>
            <a:endParaRPr lang="en-US"/>
          </a:p>
        </p:txBody>
      </p:sp>
    </p:spTree>
    <p:extLst>
      <p:ext uri="{BB962C8B-B14F-4D97-AF65-F5344CB8AC3E}">
        <p14:creationId xmlns:p14="http://schemas.microsoft.com/office/powerpoint/2010/main" val="2481433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7F34D9-67FF-F29B-DD75-E0C489835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7F187E-09C8-8AB5-C130-983CDF0CB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3B2B9-0341-94F1-43D1-B9436061CF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F78A77-DAB9-495B-AF85-FFEFD9AE9F9F}" type="datetime1">
              <a:rPr lang="en-US" smtClean="0"/>
              <a:t>10/2/2025</a:t>
            </a:fld>
            <a:endParaRPr lang="en-US"/>
          </a:p>
        </p:txBody>
      </p:sp>
      <p:sp>
        <p:nvSpPr>
          <p:cNvPr id="5" name="Footer Placeholder 4">
            <a:extLst>
              <a:ext uri="{FF2B5EF4-FFF2-40B4-BE49-F238E27FC236}">
                <a16:creationId xmlns:a16="http://schemas.microsoft.com/office/drawing/2014/main" id="{A78F25D0-75CB-7E45-5C85-58B6DD0F16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2E6A4F-8F6E-D4FD-3174-A47D8D9241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3FD8E8-F8C2-465E-AF77-6AD9B13EB0E0}" type="slidenum">
              <a:rPr lang="en-US" smtClean="0"/>
              <a:t>‹#›</a:t>
            </a:fld>
            <a:endParaRPr lang="en-US"/>
          </a:p>
        </p:txBody>
      </p:sp>
    </p:spTree>
    <p:extLst>
      <p:ext uri="{BB962C8B-B14F-4D97-AF65-F5344CB8AC3E}">
        <p14:creationId xmlns:p14="http://schemas.microsoft.com/office/powerpoint/2010/main" val="149120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transpordiamet.ee/sites/default/files/documents/2025-01/Pinnaste%20tihendamise%20uuringu%20l%C3%B5pparuanne.pdf"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microsoft.com/office/2018/10/relationships/comments" Target="../comments/modernComment_3B6_476FFFE1.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ryl.rakennustieto.fi/ryl/MaaRYL/2025_1/MAARYL_Liite_02_Kerrosrakenteiden_tiivistystyon_ja_tiiviydentarkkailun_menetelmat_ce60ad00-11c9-467d-8d54-877bb215198e.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ryl.rakennustieto.fi/ryl/MaaRYL/2025_1/18111.html"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ryl.rakennustieto.fi/ryl/MaaRYL/2025_1/18340.html#id18341.4.4__table_sg2_1lh_spb" TargetMode="External"/><Relationship Id="rId2" Type="http://schemas.openxmlformats.org/officeDocument/2006/relationships/hyperlink" Target="https://ryl.rakennustieto.fi/ryl/MaaRYL/2025_1/MAARYL_Liite_02_Kerrosrakenteiden_tiivistystyon_ja_tiiviydentarkkailun_menetelmat_ce60ad00-11c9-467d-8d54-877bb215198e.html" TargetMode="Externa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hyperlink" Target="https://ryl.rakennustieto.fi/ryl/MaaRYL/2025_1/18340.html#id18341.4"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mailto:antero@t-konsult.ee" TargetMode="External"/><Relationship Id="rId2" Type="http://schemas.openxmlformats.org/officeDocument/2006/relationships/hyperlink" Target="mailto:ain@t-konsult.ee" TargetMode="Externa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https://t-konsult.ee/artikli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ranspordiamet.ee/sites/default/files/documents/2022-11/Katendi%20baasuuring_%20III%20etapp%20l%C3%B5pparuanne%20_28.11.22.pdf" TargetMode="External"/><Relationship Id="rId2" Type="http://schemas.openxmlformats.org/officeDocument/2006/relationships/hyperlink" Target="https://transpordiamet.ee/sites/default/files/documents/2022-03/L%C3%B5pparuanne_dets2021_GS2019-2021.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lobalgilson.com/dual-mass-dynamic-cone-penetrometers"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tlu.ee/~kairio/7410/Seos.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lwdcorrelationtrial.co.uk/"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microsoft.com/office/2018/10/relationships/comments" Target="../comments/modernComment_3B0_CDA8C2D.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microsoft.com/office/2018/10/relationships/comments" Target="../comments/modernComment_3B5_A726DD3.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12B0-8103-0733-8A45-107EAA284D3E}"/>
              </a:ext>
            </a:extLst>
          </p:cNvPr>
          <p:cNvSpPr>
            <a:spLocks noGrp="1"/>
          </p:cNvSpPr>
          <p:nvPr>
            <p:ph type="ctrTitle"/>
          </p:nvPr>
        </p:nvSpPr>
        <p:spPr/>
        <p:txBody>
          <a:bodyPr>
            <a:normAutofit/>
          </a:bodyPr>
          <a:lstStyle/>
          <a:p>
            <a:r>
              <a:rPr lang="en-US" dirty="0" err="1"/>
              <a:t>Pinnaste</a:t>
            </a:r>
            <a:r>
              <a:rPr lang="en-US" dirty="0"/>
              <a:t> </a:t>
            </a:r>
            <a:r>
              <a:rPr lang="en-US" dirty="0" err="1"/>
              <a:t>tihe</a:t>
            </a:r>
            <a:r>
              <a:rPr lang="en-US" dirty="0" err="1">
                <a:solidFill>
                  <a:srgbClr val="FF0000"/>
                </a:solidFill>
              </a:rPr>
              <a:t>n</a:t>
            </a:r>
            <a:r>
              <a:rPr lang="en-US" dirty="0" err="1"/>
              <a:t>dus</a:t>
            </a:r>
            <a:r>
              <a:rPr lang="en-US" dirty="0"/>
              <a:t> ja </a:t>
            </a:r>
            <a:r>
              <a:rPr lang="en-US" dirty="0" err="1"/>
              <a:t>kandevõime</a:t>
            </a:r>
            <a:r>
              <a:rPr lang="en-US" dirty="0"/>
              <a:t> </a:t>
            </a:r>
            <a:r>
              <a:rPr lang="en-US" dirty="0" err="1"/>
              <a:t>mõõtmine</a:t>
            </a:r>
            <a:endParaRPr lang="en-US" dirty="0"/>
          </a:p>
        </p:txBody>
      </p:sp>
      <p:sp>
        <p:nvSpPr>
          <p:cNvPr id="3" name="Subtitle 2">
            <a:extLst>
              <a:ext uri="{FF2B5EF4-FFF2-40B4-BE49-F238E27FC236}">
                <a16:creationId xmlns:a16="http://schemas.microsoft.com/office/drawing/2014/main" id="{21DE9074-01AF-7EB4-692C-6B76D292457D}"/>
              </a:ext>
            </a:extLst>
          </p:cNvPr>
          <p:cNvSpPr>
            <a:spLocks noGrp="1"/>
          </p:cNvSpPr>
          <p:nvPr>
            <p:ph type="subTitle" idx="1"/>
          </p:nvPr>
        </p:nvSpPr>
        <p:spPr>
          <a:xfrm>
            <a:off x="1524000" y="3615485"/>
            <a:ext cx="9910482" cy="2197486"/>
          </a:xfrm>
        </p:spPr>
        <p:txBody>
          <a:bodyPr>
            <a:normAutofit fontScale="85000" lnSpcReduction="20000"/>
          </a:bodyPr>
          <a:lstStyle/>
          <a:p>
            <a:r>
              <a:rPr lang="en-US" dirty="0" err="1"/>
              <a:t>Ehituskeskus</a:t>
            </a:r>
            <a:r>
              <a:rPr lang="en-US" dirty="0"/>
              <a:t> 02.10.2025</a:t>
            </a:r>
          </a:p>
          <a:p>
            <a:r>
              <a:rPr lang="en-US" dirty="0"/>
              <a:t>Ain Kendra – T-</a:t>
            </a:r>
            <a:r>
              <a:rPr lang="en-US" dirty="0" err="1"/>
              <a:t>Konsult</a:t>
            </a:r>
            <a:r>
              <a:rPr lang="en-US" dirty="0"/>
              <a:t> &amp; </a:t>
            </a:r>
            <a:r>
              <a:rPr lang="en-US" dirty="0" err="1"/>
              <a:t>TalTech</a:t>
            </a:r>
            <a:endParaRPr lang="en-US" dirty="0"/>
          </a:p>
          <a:p>
            <a:r>
              <a:rPr lang="en-US" dirty="0" err="1"/>
              <a:t>Volitatud</a:t>
            </a:r>
            <a:r>
              <a:rPr lang="en-US" dirty="0"/>
              <a:t> </a:t>
            </a:r>
            <a:r>
              <a:rPr lang="en-US" dirty="0" err="1"/>
              <a:t>teedeinsener</a:t>
            </a:r>
            <a:r>
              <a:rPr lang="en-US" dirty="0"/>
              <a:t> (tase 8) – </a:t>
            </a:r>
            <a:r>
              <a:rPr lang="en-US" dirty="0" err="1"/>
              <a:t>projekteerimine</a:t>
            </a:r>
            <a:r>
              <a:rPr lang="en-US" dirty="0"/>
              <a:t>, </a:t>
            </a:r>
            <a:r>
              <a:rPr lang="en-US" dirty="0" err="1"/>
              <a:t>ekspertiis</a:t>
            </a:r>
            <a:r>
              <a:rPr lang="en-US" dirty="0"/>
              <a:t>, </a:t>
            </a:r>
            <a:r>
              <a:rPr lang="en-US" dirty="0" err="1"/>
              <a:t>liiklusohutuse</a:t>
            </a:r>
            <a:r>
              <a:rPr lang="en-US" dirty="0"/>
              <a:t> audit</a:t>
            </a:r>
          </a:p>
          <a:p>
            <a:r>
              <a:rPr lang="en-US" dirty="0" err="1"/>
              <a:t>Põhilised</a:t>
            </a:r>
            <a:r>
              <a:rPr lang="en-US" dirty="0"/>
              <a:t> </a:t>
            </a:r>
            <a:r>
              <a:rPr lang="en-US" dirty="0" err="1"/>
              <a:t>alused</a:t>
            </a:r>
            <a:r>
              <a:rPr lang="en-US" dirty="0"/>
              <a:t>: </a:t>
            </a:r>
            <a:r>
              <a:rPr lang="en-US" dirty="0" err="1">
                <a:highlight>
                  <a:srgbClr val="FFFF00"/>
                </a:highlight>
                <a:hlinkClick r:id="rId2"/>
              </a:rPr>
              <a:t>Tihenduskontrolli</a:t>
            </a:r>
            <a:r>
              <a:rPr lang="en-US" dirty="0">
                <a:highlight>
                  <a:srgbClr val="FFFF00"/>
                </a:highlight>
                <a:hlinkClick r:id="rId2"/>
              </a:rPr>
              <a:t> </a:t>
            </a:r>
            <a:r>
              <a:rPr lang="en-US" dirty="0" err="1">
                <a:highlight>
                  <a:srgbClr val="FFFF00"/>
                </a:highlight>
                <a:hlinkClick r:id="rId2"/>
              </a:rPr>
              <a:t>uuring</a:t>
            </a:r>
            <a:r>
              <a:rPr lang="en-US" dirty="0">
                <a:highlight>
                  <a:srgbClr val="FFFF00"/>
                </a:highlight>
                <a:hlinkClick r:id="rId2"/>
              </a:rPr>
              <a:t> </a:t>
            </a:r>
            <a:r>
              <a:rPr lang="en-US" dirty="0"/>
              <a:t>&amp; </a:t>
            </a:r>
            <a:r>
              <a:rPr lang="en-US" dirty="0" err="1"/>
              <a:t>InfraRYL</a:t>
            </a:r>
            <a:r>
              <a:rPr lang="en-US" dirty="0"/>
              <a:t>/</a:t>
            </a:r>
            <a:r>
              <a:rPr lang="en-US" dirty="0" err="1"/>
              <a:t>MaaRYL</a:t>
            </a:r>
            <a:r>
              <a:rPr lang="en-US" dirty="0"/>
              <a:t>;</a:t>
            </a:r>
          </a:p>
          <a:p>
            <a:r>
              <a:rPr lang="en-US" dirty="0"/>
              <a:t> </a:t>
            </a:r>
            <a:r>
              <a:rPr lang="en-US" dirty="0" err="1"/>
              <a:t>lugemiseks</a:t>
            </a:r>
            <a:r>
              <a:rPr lang="en-US" dirty="0"/>
              <a:t> ka </a:t>
            </a:r>
            <a:r>
              <a:rPr lang="en-US" dirty="0" err="1"/>
              <a:t>pikem</a:t>
            </a:r>
            <a:r>
              <a:rPr lang="en-US" dirty="0"/>
              <a:t> </a:t>
            </a:r>
            <a:r>
              <a:rPr lang="en-US" dirty="0" err="1"/>
              <a:t>jutustus</a:t>
            </a:r>
            <a:r>
              <a:rPr lang="en-US" dirty="0"/>
              <a:t> T-</a:t>
            </a:r>
            <a:r>
              <a:rPr lang="en-US" dirty="0" err="1"/>
              <a:t>Konsult’i</a:t>
            </a:r>
            <a:r>
              <a:rPr lang="en-US" dirty="0"/>
              <a:t> </a:t>
            </a:r>
            <a:r>
              <a:rPr lang="en-US" dirty="0" err="1"/>
              <a:t>kodulehe</a:t>
            </a:r>
            <a:r>
              <a:rPr lang="en-US" dirty="0"/>
              <a:t> </a:t>
            </a:r>
            <a:r>
              <a:rPr lang="en-US" dirty="0" err="1"/>
              <a:t>artiklid-failid</a:t>
            </a:r>
            <a:r>
              <a:rPr lang="en-US" dirty="0"/>
              <a:t> alt (</a:t>
            </a:r>
            <a:r>
              <a:rPr lang="en-US" dirty="0" err="1"/>
              <a:t>kvaliteedikontroll</a:t>
            </a:r>
            <a:r>
              <a:rPr lang="en-US" dirty="0"/>
              <a:t>)</a:t>
            </a:r>
          </a:p>
          <a:p>
            <a:r>
              <a:rPr lang="en-US" dirty="0"/>
              <a:t>10:00-12:00 ja 12:30-15:00</a:t>
            </a:r>
          </a:p>
        </p:txBody>
      </p:sp>
      <p:sp>
        <p:nvSpPr>
          <p:cNvPr id="4" name="Slide Number Placeholder 3">
            <a:extLst>
              <a:ext uri="{FF2B5EF4-FFF2-40B4-BE49-F238E27FC236}">
                <a16:creationId xmlns:a16="http://schemas.microsoft.com/office/drawing/2014/main" id="{4649F3DC-87DB-831E-6B49-21A8A263A3BA}"/>
              </a:ext>
            </a:extLst>
          </p:cNvPr>
          <p:cNvSpPr>
            <a:spLocks noGrp="1"/>
          </p:cNvSpPr>
          <p:nvPr>
            <p:ph type="sldNum" sz="quarter" idx="12"/>
          </p:nvPr>
        </p:nvSpPr>
        <p:spPr/>
        <p:txBody>
          <a:bodyPr/>
          <a:lstStyle/>
          <a:p>
            <a:fld id="{293FD8E8-F8C2-465E-AF77-6AD9B13EB0E0}" type="slidenum">
              <a:rPr lang="en-US" smtClean="0"/>
              <a:t>1</a:t>
            </a:fld>
            <a:endParaRPr lang="en-US"/>
          </a:p>
        </p:txBody>
      </p:sp>
      <p:pic>
        <p:nvPicPr>
          <p:cNvPr id="5" name="Picture 4">
            <a:extLst>
              <a:ext uri="{FF2B5EF4-FFF2-40B4-BE49-F238E27FC236}">
                <a16:creationId xmlns:a16="http://schemas.microsoft.com/office/drawing/2014/main" id="{2DED3A95-006B-64D1-C699-D020A4169F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736"/>
            <a:ext cx="2357718" cy="2853180"/>
          </a:xfrm>
          <a:prstGeom prst="rect">
            <a:avLst/>
          </a:prstGeom>
        </p:spPr>
      </p:pic>
      <p:pic>
        <p:nvPicPr>
          <p:cNvPr id="6" name="Picture 5">
            <a:extLst>
              <a:ext uri="{FF2B5EF4-FFF2-40B4-BE49-F238E27FC236}">
                <a16:creationId xmlns:a16="http://schemas.microsoft.com/office/drawing/2014/main" id="{1FC33053-AEE0-32DC-F223-D1A2B2450F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4322" y="13935"/>
            <a:ext cx="4145244" cy="832160"/>
          </a:xfrm>
          <a:prstGeom prst="rect">
            <a:avLst/>
          </a:prstGeom>
        </p:spPr>
      </p:pic>
      <p:pic>
        <p:nvPicPr>
          <p:cNvPr id="7" name="Picture 2">
            <a:extLst>
              <a:ext uri="{FF2B5EF4-FFF2-40B4-BE49-F238E27FC236}">
                <a16:creationId xmlns:a16="http://schemas.microsoft.com/office/drawing/2014/main" id="{081AEB02-5B3A-E33A-0258-70A3B2AB25F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53485" y="831009"/>
            <a:ext cx="2548354" cy="20144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46CEB53-958F-9DBC-E02B-80357229ECD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60" y="3509963"/>
            <a:ext cx="2859681" cy="40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8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644B7-AB3E-D3F7-29E1-BF23DB35FB8A}"/>
              </a:ext>
            </a:extLst>
          </p:cNvPr>
          <p:cNvSpPr>
            <a:spLocks noGrp="1"/>
          </p:cNvSpPr>
          <p:nvPr>
            <p:ph type="title"/>
          </p:nvPr>
        </p:nvSpPr>
        <p:spPr/>
        <p:txBody>
          <a:bodyPr/>
          <a:lstStyle/>
          <a:p>
            <a:r>
              <a:rPr lang="en-US" dirty="0"/>
              <a:t>Mida </a:t>
            </a:r>
            <a:r>
              <a:rPr lang="en-US" dirty="0" err="1"/>
              <a:t>tähendab</a:t>
            </a:r>
            <a:r>
              <a:rPr lang="en-US" dirty="0"/>
              <a:t> “</a:t>
            </a:r>
            <a:r>
              <a:rPr lang="en-US" dirty="0" err="1"/>
              <a:t>vajub</a:t>
            </a:r>
            <a:r>
              <a:rPr lang="en-US" dirty="0"/>
              <a:t> </a:t>
            </a:r>
            <a:r>
              <a:rPr lang="en-US" dirty="0" err="1"/>
              <a:t>ära</a:t>
            </a:r>
            <a:r>
              <a:rPr lang="en-US" dirty="0"/>
              <a:t>” ?</a:t>
            </a:r>
          </a:p>
        </p:txBody>
      </p:sp>
      <p:sp>
        <p:nvSpPr>
          <p:cNvPr id="3" name="Content Placeholder 2">
            <a:extLst>
              <a:ext uri="{FF2B5EF4-FFF2-40B4-BE49-F238E27FC236}">
                <a16:creationId xmlns:a16="http://schemas.microsoft.com/office/drawing/2014/main" id="{D7539CFC-DC6E-AF55-4644-CE02B56D4CA8}"/>
              </a:ext>
            </a:extLst>
          </p:cNvPr>
          <p:cNvSpPr>
            <a:spLocks noGrp="1"/>
          </p:cNvSpPr>
          <p:nvPr>
            <p:ph idx="1"/>
          </p:nvPr>
        </p:nvSpPr>
        <p:spPr>
          <a:xfrm>
            <a:off x="581891" y="1830107"/>
            <a:ext cx="11287380" cy="4351338"/>
          </a:xfrm>
        </p:spPr>
        <p:txBody>
          <a:bodyPr>
            <a:normAutofit/>
          </a:bodyPr>
          <a:lstStyle/>
          <a:p>
            <a:r>
              <a:rPr lang="en-US" dirty="0"/>
              <a:t>Kaks </a:t>
            </a:r>
            <a:r>
              <a:rPr lang="en-US" dirty="0" err="1"/>
              <a:t>olulist</a:t>
            </a:r>
            <a:r>
              <a:rPr lang="en-US" dirty="0"/>
              <a:t> </a:t>
            </a:r>
            <a:r>
              <a:rPr lang="en-US" dirty="0" err="1"/>
              <a:t>riski</a:t>
            </a:r>
            <a:endParaRPr lang="en-US" dirty="0"/>
          </a:p>
          <a:p>
            <a:pPr lvl="1"/>
            <a:r>
              <a:rPr lang="en-US" dirty="0" err="1"/>
              <a:t>ehitustehnika</a:t>
            </a:r>
            <a:r>
              <a:rPr lang="en-US" dirty="0"/>
              <a:t> </a:t>
            </a:r>
            <a:r>
              <a:rPr lang="en-US" dirty="0" err="1"/>
              <a:t>ei</a:t>
            </a:r>
            <a:r>
              <a:rPr lang="en-US" dirty="0"/>
              <a:t> </a:t>
            </a:r>
            <a:r>
              <a:rPr lang="en-US" dirty="0" err="1"/>
              <a:t>saa</a:t>
            </a:r>
            <a:r>
              <a:rPr lang="en-US" dirty="0"/>
              <a:t> </a:t>
            </a:r>
            <a:r>
              <a:rPr lang="en-US" dirty="0" err="1"/>
              <a:t>liikuda</a:t>
            </a:r>
            <a:r>
              <a:rPr lang="en-US" dirty="0"/>
              <a:t> </a:t>
            </a:r>
            <a:r>
              <a:rPr lang="en-US" dirty="0" err="1"/>
              <a:t>või</a:t>
            </a:r>
            <a:r>
              <a:rPr lang="en-US" dirty="0"/>
              <a:t> alus </a:t>
            </a:r>
            <a:r>
              <a:rPr lang="en-US" dirty="0" err="1"/>
              <a:t>vajub</a:t>
            </a:r>
            <a:r>
              <a:rPr lang="en-US" dirty="0"/>
              <a:t> </a:t>
            </a:r>
            <a:r>
              <a:rPr lang="en-US" dirty="0" err="1"/>
              <a:t>laiali</a:t>
            </a:r>
            <a:r>
              <a:rPr lang="en-US" dirty="0"/>
              <a:t> </a:t>
            </a:r>
            <a:r>
              <a:rPr lang="en-US" dirty="0" err="1"/>
              <a:t>ehitusaegsete</a:t>
            </a:r>
            <a:r>
              <a:rPr lang="en-US" dirty="0"/>
              <a:t> </a:t>
            </a:r>
            <a:r>
              <a:rPr lang="en-US" dirty="0" err="1"/>
              <a:t>koormustega</a:t>
            </a:r>
            <a:endParaRPr lang="en-US" dirty="0"/>
          </a:p>
          <a:p>
            <a:pPr lvl="2"/>
            <a:r>
              <a:rPr lang="en-US" dirty="0"/>
              <a:t>N: </a:t>
            </a:r>
            <a:r>
              <a:rPr lang="en-US" dirty="0" err="1"/>
              <a:t>tuugenite</a:t>
            </a:r>
            <a:r>
              <a:rPr lang="en-US" dirty="0"/>
              <a:t> </a:t>
            </a:r>
            <a:r>
              <a:rPr lang="en-US" dirty="0" err="1"/>
              <a:t>tõstetehnika</a:t>
            </a:r>
            <a:r>
              <a:rPr lang="en-US" dirty="0"/>
              <a:t> </a:t>
            </a:r>
            <a:r>
              <a:rPr lang="en-US" dirty="0" err="1"/>
              <a:t>tugikäpad</a:t>
            </a:r>
            <a:r>
              <a:rPr lang="en-US" dirty="0"/>
              <a:t>; </a:t>
            </a:r>
            <a:r>
              <a:rPr lang="en-US" dirty="0" err="1"/>
              <a:t>vaiade</a:t>
            </a:r>
            <a:r>
              <a:rPr lang="en-US" dirty="0"/>
              <a:t> </a:t>
            </a:r>
            <a:r>
              <a:rPr lang="en-US" dirty="0" err="1"/>
              <a:t>rammimistehnika</a:t>
            </a:r>
            <a:r>
              <a:rPr lang="en-US" dirty="0"/>
              <a:t> </a:t>
            </a:r>
            <a:r>
              <a:rPr lang="en-US" dirty="0" err="1"/>
              <a:t>liikumine</a:t>
            </a:r>
            <a:r>
              <a:rPr lang="en-US" dirty="0"/>
              <a:t> ja </a:t>
            </a:r>
            <a:r>
              <a:rPr lang="en-US" dirty="0" err="1"/>
              <a:t>töötsoon</a:t>
            </a:r>
            <a:endParaRPr lang="en-US" dirty="0"/>
          </a:p>
          <a:p>
            <a:pPr lvl="1"/>
            <a:r>
              <a:rPr lang="en-US" dirty="0" err="1"/>
              <a:t>konstruktsioon</a:t>
            </a:r>
            <a:r>
              <a:rPr lang="en-US" dirty="0"/>
              <a:t> </a:t>
            </a:r>
            <a:r>
              <a:rPr lang="en-US" dirty="0" err="1"/>
              <a:t>õnnestub</a:t>
            </a:r>
            <a:r>
              <a:rPr lang="en-US" dirty="0"/>
              <a:t> </a:t>
            </a:r>
            <a:r>
              <a:rPr lang="en-US" dirty="0" err="1"/>
              <a:t>küll</a:t>
            </a:r>
            <a:r>
              <a:rPr lang="en-US" dirty="0"/>
              <a:t> </a:t>
            </a:r>
            <a:r>
              <a:rPr lang="en-US" dirty="0" err="1"/>
              <a:t>kokku</a:t>
            </a:r>
            <a:r>
              <a:rPr lang="en-US" dirty="0"/>
              <a:t> panna, </a:t>
            </a:r>
            <a:r>
              <a:rPr lang="en-US" dirty="0" err="1"/>
              <a:t>kuid</a:t>
            </a:r>
            <a:r>
              <a:rPr lang="en-US" dirty="0"/>
              <a:t> </a:t>
            </a:r>
            <a:r>
              <a:rPr lang="en-US" dirty="0" err="1"/>
              <a:t>kasutusiga</a:t>
            </a:r>
            <a:r>
              <a:rPr lang="en-US" dirty="0"/>
              <a:t> </a:t>
            </a:r>
            <a:r>
              <a:rPr lang="en-US" dirty="0" err="1"/>
              <a:t>jääb</a:t>
            </a:r>
            <a:r>
              <a:rPr lang="en-US" dirty="0"/>
              <a:t> </a:t>
            </a:r>
            <a:r>
              <a:rPr lang="en-US" dirty="0" err="1"/>
              <a:t>lühikeseks</a:t>
            </a:r>
            <a:endParaRPr lang="en-US" dirty="0"/>
          </a:p>
          <a:p>
            <a:pPr lvl="2"/>
            <a:r>
              <a:rPr lang="en-US" dirty="0"/>
              <a:t>N: </a:t>
            </a:r>
            <a:r>
              <a:rPr lang="en-US" dirty="0" err="1"/>
              <a:t>teekonstruktsioon</a:t>
            </a:r>
            <a:r>
              <a:rPr lang="en-US" dirty="0"/>
              <a:t> </a:t>
            </a:r>
            <a:r>
              <a:rPr lang="en-US" dirty="0" err="1"/>
              <a:t>laguneb</a:t>
            </a:r>
            <a:r>
              <a:rPr lang="en-US" dirty="0"/>
              <a:t> </a:t>
            </a:r>
            <a:r>
              <a:rPr lang="en-US" dirty="0" err="1"/>
              <a:t>garantiiajal</a:t>
            </a:r>
            <a:r>
              <a:rPr lang="en-US" dirty="0"/>
              <a:t>, </a:t>
            </a:r>
            <a:r>
              <a:rPr lang="en-US" dirty="0" err="1"/>
              <a:t>sest</a:t>
            </a:r>
            <a:r>
              <a:rPr lang="en-US" dirty="0"/>
              <a:t> </a:t>
            </a:r>
            <a:r>
              <a:rPr lang="en-US" dirty="0" err="1"/>
              <a:t>aluspinnas</a:t>
            </a:r>
            <a:r>
              <a:rPr lang="en-US" dirty="0"/>
              <a:t> on </a:t>
            </a:r>
            <a:r>
              <a:rPr lang="en-US" dirty="0" err="1"/>
              <a:t>nõrgem</a:t>
            </a:r>
            <a:r>
              <a:rPr lang="en-US" dirty="0"/>
              <a:t> </a:t>
            </a:r>
            <a:r>
              <a:rPr lang="en-US" dirty="0" err="1"/>
              <a:t>kui</a:t>
            </a:r>
            <a:r>
              <a:rPr lang="en-US" dirty="0"/>
              <a:t> </a:t>
            </a:r>
            <a:r>
              <a:rPr lang="en-US" dirty="0" err="1"/>
              <a:t>eeldati</a:t>
            </a:r>
            <a:endParaRPr lang="en-US" dirty="0"/>
          </a:p>
          <a:p>
            <a:r>
              <a:rPr lang="en-US" dirty="0" err="1"/>
              <a:t>Pigem</a:t>
            </a:r>
            <a:r>
              <a:rPr lang="en-US" dirty="0"/>
              <a:t> on </a:t>
            </a:r>
            <a:r>
              <a:rPr lang="en-US" dirty="0" err="1"/>
              <a:t>oluline</a:t>
            </a:r>
            <a:r>
              <a:rPr lang="en-US" dirty="0"/>
              <a:t> </a:t>
            </a:r>
            <a:r>
              <a:rPr lang="en-US" dirty="0" err="1"/>
              <a:t>kogu</a:t>
            </a:r>
            <a:r>
              <a:rPr lang="en-US" dirty="0"/>
              <a:t> </a:t>
            </a:r>
            <a:r>
              <a:rPr lang="en-US" dirty="0" err="1"/>
              <a:t>ehitusprotsessi</a:t>
            </a:r>
            <a:r>
              <a:rPr lang="en-US" dirty="0"/>
              <a:t> </a:t>
            </a:r>
            <a:r>
              <a:rPr lang="en-US" dirty="0" err="1"/>
              <a:t>vältel</a:t>
            </a:r>
            <a:r>
              <a:rPr lang="en-US" dirty="0"/>
              <a:t> </a:t>
            </a:r>
            <a:r>
              <a:rPr lang="en-US" dirty="0" err="1"/>
              <a:t>igal</a:t>
            </a:r>
            <a:r>
              <a:rPr lang="en-US" dirty="0"/>
              <a:t> </a:t>
            </a:r>
            <a:r>
              <a:rPr lang="en-US" dirty="0" err="1"/>
              <a:t>kihil</a:t>
            </a:r>
            <a:r>
              <a:rPr lang="en-US" dirty="0"/>
              <a:t> </a:t>
            </a:r>
            <a:r>
              <a:rPr lang="en-US" dirty="0" err="1"/>
              <a:t>kontrollida</a:t>
            </a:r>
            <a:endParaRPr lang="en-US" dirty="0"/>
          </a:p>
          <a:p>
            <a:pPr lvl="1"/>
            <a:r>
              <a:rPr lang="en-US" dirty="0"/>
              <a:t>Mida </a:t>
            </a:r>
            <a:r>
              <a:rPr lang="en-US" dirty="0" err="1"/>
              <a:t>varem</a:t>
            </a:r>
            <a:r>
              <a:rPr lang="en-US" dirty="0"/>
              <a:t> </a:t>
            </a:r>
            <a:r>
              <a:rPr lang="en-US" dirty="0" err="1"/>
              <a:t>probleem</a:t>
            </a:r>
            <a:r>
              <a:rPr lang="en-US" dirty="0"/>
              <a:t> </a:t>
            </a:r>
            <a:r>
              <a:rPr lang="en-US" dirty="0" err="1"/>
              <a:t>avastatakse</a:t>
            </a:r>
            <a:r>
              <a:rPr lang="en-US" dirty="0"/>
              <a:t>, </a:t>
            </a:r>
            <a:r>
              <a:rPr lang="en-US" dirty="0" err="1"/>
              <a:t>seda</a:t>
            </a:r>
            <a:r>
              <a:rPr lang="en-US" dirty="0"/>
              <a:t> </a:t>
            </a:r>
            <a:r>
              <a:rPr lang="en-US" dirty="0" err="1"/>
              <a:t>odavam</a:t>
            </a:r>
            <a:r>
              <a:rPr lang="en-US" dirty="0"/>
              <a:t> on </a:t>
            </a:r>
            <a:r>
              <a:rPr lang="en-US" dirty="0" err="1"/>
              <a:t>seda</a:t>
            </a:r>
            <a:r>
              <a:rPr lang="en-US" dirty="0"/>
              <a:t> </a:t>
            </a:r>
            <a:r>
              <a:rPr lang="en-US" dirty="0" err="1"/>
              <a:t>parandada</a:t>
            </a:r>
            <a:endParaRPr lang="en-US" dirty="0"/>
          </a:p>
          <a:p>
            <a:pPr lvl="1"/>
            <a:r>
              <a:rPr lang="en-US" dirty="0" err="1"/>
              <a:t>Ümbertegemise</a:t>
            </a:r>
            <a:r>
              <a:rPr lang="en-US" dirty="0"/>
              <a:t> risk, </a:t>
            </a:r>
            <a:r>
              <a:rPr lang="en-US" dirty="0" err="1"/>
              <a:t>kui</a:t>
            </a:r>
            <a:r>
              <a:rPr lang="en-US" dirty="0"/>
              <a:t> </a:t>
            </a:r>
            <a:r>
              <a:rPr lang="en-US" dirty="0" err="1"/>
              <a:t>lõpuks</a:t>
            </a:r>
            <a:r>
              <a:rPr lang="en-US" dirty="0"/>
              <a:t> </a:t>
            </a:r>
            <a:r>
              <a:rPr lang="en-US" dirty="0" err="1"/>
              <a:t>nõuded</a:t>
            </a:r>
            <a:r>
              <a:rPr lang="en-US" dirty="0"/>
              <a:t> </a:t>
            </a:r>
            <a:r>
              <a:rPr lang="en-US" dirty="0" err="1"/>
              <a:t>täidetud</a:t>
            </a:r>
            <a:r>
              <a:rPr lang="en-US" dirty="0"/>
              <a:t> </a:t>
            </a:r>
            <a:r>
              <a:rPr lang="en-US" dirty="0" err="1"/>
              <a:t>ei</a:t>
            </a:r>
            <a:r>
              <a:rPr lang="en-US" dirty="0"/>
              <a:t> ole</a:t>
            </a:r>
          </a:p>
          <a:p>
            <a:pPr lvl="1"/>
            <a:endParaRPr lang="en-US" dirty="0"/>
          </a:p>
        </p:txBody>
      </p:sp>
      <p:sp>
        <p:nvSpPr>
          <p:cNvPr id="4" name="Slide Number Placeholder 3">
            <a:extLst>
              <a:ext uri="{FF2B5EF4-FFF2-40B4-BE49-F238E27FC236}">
                <a16:creationId xmlns:a16="http://schemas.microsoft.com/office/drawing/2014/main" id="{86F4A83F-1749-D74A-2EB2-75DEFB4E5DF3}"/>
              </a:ext>
            </a:extLst>
          </p:cNvPr>
          <p:cNvSpPr>
            <a:spLocks noGrp="1"/>
          </p:cNvSpPr>
          <p:nvPr>
            <p:ph type="sldNum" sz="quarter" idx="12"/>
          </p:nvPr>
        </p:nvSpPr>
        <p:spPr/>
        <p:txBody>
          <a:bodyPr/>
          <a:lstStyle/>
          <a:p>
            <a:fld id="{293FD8E8-F8C2-465E-AF77-6AD9B13EB0E0}" type="slidenum">
              <a:rPr lang="en-US" smtClean="0"/>
              <a:t>10</a:t>
            </a:fld>
            <a:endParaRPr lang="en-US"/>
          </a:p>
        </p:txBody>
      </p:sp>
    </p:spTree>
    <p:extLst>
      <p:ext uri="{BB962C8B-B14F-4D97-AF65-F5344CB8AC3E}">
        <p14:creationId xmlns:p14="http://schemas.microsoft.com/office/powerpoint/2010/main" val="42520688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21168-A71C-B900-7F57-5F1136B434F6}"/>
              </a:ext>
            </a:extLst>
          </p:cNvPr>
          <p:cNvSpPr>
            <a:spLocks noGrp="1"/>
          </p:cNvSpPr>
          <p:nvPr>
            <p:ph type="title"/>
          </p:nvPr>
        </p:nvSpPr>
        <p:spPr>
          <a:xfrm>
            <a:off x="838200" y="365125"/>
            <a:ext cx="5233092" cy="1325563"/>
          </a:xfrm>
        </p:spPr>
        <p:txBody>
          <a:bodyPr/>
          <a:lstStyle/>
          <a:p>
            <a:r>
              <a:rPr lang="en-US" dirty="0" err="1"/>
              <a:t>Kandevkiht</a:t>
            </a:r>
            <a:r>
              <a:rPr lang="en-US" dirty="0"/>
              <a:t> 21300</a:t>
            </a:r>
            <a:br>
              <a:rPr lang="en-US" dirty="0"/>
            </a:br>
            <a:r>
              <a:rPr lang="en-US" dirty="0"/>
              <a:t>(</a:t>
            </a:r>
            <a:r>
              <a:rPr lang="en-US" dirty="0" err="1"/>
              <a:t>asfaldi</a:t>
            </a:r>
            <a:r>
              <a:rPr lang="en-US" dirty="0"/>
              <a:t> all)</a:t>
            </a:r>
          </a:p>
        </p:txBody>
      </p:sp>
      <p:sp>
        <p:nvSpPr>
          <p:cNvPr id="3" name="Content Placeholder 2">
            <a:extLst>
              <a:ext uri="{FF2B5EF4-FFF2-40B4-BE49-F238E27FC236}">
                <a16:creationId xmlns:a16="http://schemas.microsoft.com/office/drawing/2014/main" id="{234B1BB6-A7B6-7B95-2977-DB358DED0ED5}"/>
              </a:ext>
            </a:extLst>
          </p:cNvPr>
          <p:cNvSpPr>
            <a:spLocks noGrp="1"/>
          </p:cNvSpPr>
          <p:nvPr>
            <p:ph idx="1"/>
          </p:nvPr>
        </p:nvSpPr>
        <p:spPr>
          <a:xfrm>
            <a:off x="150865" y="2667650"/>
            <a:ext cx="11822251" cy="4190350"/>
          </a:xfrm>
        </p:spPr>
        <p:txBody>
          <a:bodyPr>
            <a:normAutofit fontScale="92500" lnSpcReduction="20000"/>
          </a:bodyPr>
          <a:lstStyle/>
          <a:p>
            <a:r>
              <a:rPr lang="en-US" dirty="0" err="1"/>
              <a:t>Materjal</a:t>
            </a:r>
            <a:r>
              <a:rPr lang="en-US" dirty="0"/>
              <a:t>: EN </a:t>
            </a:r>
            <a:r>
              <a:rPr lang="en-US" sz="2600" dirty="0"/>
              <a:t>13242 </a:t>
            </a:r>
          </a:p>
          <a:p>
            <a:pPr lvl="1"/>
            <a:r>
              <a:rPr lang="en-US" sz="2200" dirty="0" err="1"/>
              <a:t>purustatud</a:t>
            </a:r>
            <a:r>
              <a:rPr lang="en-US" sz="2200" dirty="0"/>
              <a:t> </a:t>
            </a:r>
            <a:r>
              <a:rPr lang="en-US" sz="2200" dirty="0" err="1"/>
              <a:t>kruus</a:t>
            </a:r>
            <a:r>
              <a:rPr lang="en-US" sz="2200" dirty="0"/>
              <a:t>, </a:t>
            </a:r>
            <a:r>
              <a:rPr lang="en-US" sz="2200" dirty="0" err="1"/>
              <a:t>killustik</a:t>
            </a:r>
            <a:r>
              <a:rPr lang="en-US" sz="2200" dirty="0"/>
              <a:t>, </a:t>
            </a:r>
            <a:r>
              <a:rPr lang="en-US" sz="2200" dirty="0" err="1"/>
              <a:t>purustatud</a:t>
            </a:r>
            <a:r>
              <a:rPr lang="en-US" sz="2200" dirty="0"/>
              <a:t> </a:t>
            </a:r>
            <a:r>
              <a:rPr lang="en-US" sz="2200" dirty="0" err="1"/>
              <a:t>taaskasutatav</a:t>
            </a:r>
            <a:r>
              <a:rPr lang="en-US" sz="2200" dirty="0"/>
              <a:t> </a:t>
            </a:r>
            <a:r>
              <a:rPr lang="en-US" sz="2200" dirty="0" err="1"/>
              <a:t>materjal</a:t>
            </a:r>
            <a:r>
              <a:rPr lang="en-US" sz="2200" dirty="0"/>
              <a:t>, LA30, f7 (</a:t>
            </a:r>
            <a:r>
              <a:rPr lang="en-US" sz="2200" dirty="0" err="1"/>
              <a:t>kruusal</a:t>
            </a:r>
            <a:r>
              <a:rPr lang="en-US" sz="2200" dirty="0"/>
              <a:t> f9); </a:t>
            </a:r>
          </a:p>
          <a:p>
            <a:pPr lvl="1"/>
            <a:r>
              <a:rPr lang="en-US" dirty="0"/>
              <a:t>WA</a:t>
            </a:r>
            <a:r>
              <a:rPr lang="en-US" baseline="-25000" dirty="0"/>
              <a:t>24</a:t>
            </a:r>
            <a:r>
              <a:rPr lang="en-US" dirty="0"/>
              <a:t>1; </a:t>
            </a:r>
            <a:r>
              <a:rPr lang="en-US" dirty="0" err="1"/>
              <a:t>kui</a:t>
            </a:r>
            <a:r>
              <a:rPr lang="en-US" dirty="0"/>
              <a:t> see on </a:t>
            </a:r>
            <a:r>
              <a:rPr lang="en-US" dirty="0" err="1"/>
              <a:t>suurem</a:t>
            </a:r>
            <a:r>
              <a:rPr lang="en-US" dirty="0"/>
              <a:t>, </a:t>
            </a:r>
            <a:r>
              <a:rPr lang="en-US" dirty="0" err="1"/>
              <a:t>siis</a:t>
            </a:r>
            <a:r>
              <a:rPr lang="en-US" dirty="0"/>
              <a:t> F4</a:t>
            </a:r>
          </a:p>
          <a:p>
            <a:r>
              <a:rPr lang="en-US" dirty="0" err="1"/>
              <a:t>Kandevõime</a:t>
            </a:r>
            <a:r>
              <a:rPr lang="en-US" dirty="0"/>
              <a:t> </a:t>
            </a:r>
            <a:r>
              <a:rPr lang="en-US" dirty="0" err="1"/>
              <a:t>projektist</a:t>
            </a:r>
            <a:r>
              <a:rPr lang="en-US" dirty="0"/>
              <a:t> (</a:t>
            </a:r>
            <a:r>
              <a:rPr lang="en-US" dirty="0" err="1"/>
              <a:t>katendiarvutusest</a:t>
            </a:r>
            <a:r>
              <a:rPr lang="en-US" dirty="0"/>
              <a:t>) ja </a:t>
            </a:r>
            <a:r>
              <a:rPr lang="en-US" dirty="0" err="1"/>
              <a:t>tihendussuhe</a:t>
            </a:r>
            <a:r>
              <a:rPr lang="en-US" dirty="0"/>
              <a:t> </a:t>
            </a:r>
            <a:r>
              <a:rPr lang="en-US" dirty="0" err="1"/>
              <a:t>tabelist</a:t>
            </a:r>
            <a:endParaRPr lang="en-US" dirty="0"/>
          </a:p>
          <a:p>
            <a:pPr lvl="1"/>
            <a:r>
              <a:rPr lang="en-US" dirty="0"/>
              <a:t>Kui pole </a:t>
            </a:r>
            <a:r>
              <a:rPr lang="en-US" dirty="0" err="1"/>
              <a:t>ette</a:t>
            </a:r>
            <a:r>
              <a:rPr lang="en-US" dirty="0"/>
              <a:t> </a:t>
            </a:r>
            <a:r>
              <a:rPr lang="en-US" dirty="0" err="1"/>
              <a:t>antud</a:t>
            </a:r>
            <a:r>
              <a:rPr lang="en-US" dirty="0"/>
              <a:t>, </a:t>
            </a:r>
            <a:r>
              <a:rPr lang="en-US" dirty="0" err="1"/>
              <a:t>siis</a:t>
            </a:r>
            <a:r>
              <a:rPr lang="en-US" dirty="0"/>
              <a:t> </a:t>
            </a:r>
            <a:r>
              <a:rPr lang="en-US" dirty="0" err="1"/>
              <a:t>keskmine</a:t>
            </a:r>
            <a:r>
              <a:rPr lang="en-US" dirty="0"/>
              <a:t> 95% </a:t>
            </a:r>
            <a:r>
              <a:rPr lang="en-US" dirty="0" err="1"/>
              <a:t>üksik</a:t>
            </a:r>
            <a:r>
              <a:rPr lang="en-US" dirty="0"/>
              <a:t> 92% </a:t>
            </a:r>
            <a:r>
              <a:rPr lang="en-US" dirty="0" err="1"/>
              <a:t>mod.Proctorist</a:t>
            </a:r>
            <a:r>
              <a:rPr lang="en-US" dirty="0"/>
              <a:t> ?</a:t>
            </a:r>
          </a:p>
          <a:p>
            <a:pPr lvl="1"/>
            <a:r>
              <a:rPr lang="en-US" dirty="0"/>
              <a:t>RIL 234-2007: </a:t>
            </a:r>
          </a:p>
          <a:p>
            <a:pPr lvl="2"/>
            <a:r>
              <a:rPr lang="en-US" dirty="0" err="1"/>
              <a:t>Sõiduautoparkla</a:t>
            </a:r>
            <a:r>
              <a:rPr lang="en-US" dirty="0"/>
              <a:t>, </a:t>
            </a:r>
            <a:r>
              <a:rPr lang="en-US" dirty="0" err="1"/>
              <a:t>juhuslik</a:t>
            </a:r>
            <a:r>
              <a:rPr lang="en-US" dirty="0"/>
              <a:t> </a:t>
            </a:r>
            <a:r>
              <a:rPr lang="en-US" dirty="0" err="1"/>
              <a:t>raske</a:t>
            </a:r>
            <a:r>
              <a:rPr lang="en-US" dirty="0"/>
              <a:t> = 160 </a:t>
            </a:r>
            <a:r>
              <a:rPr lang="en-US" dirty="0" err="1"/>
              <a:t>Mpa</a:t>
            </a:r>
            <a:r>
              <a:rPr lang="en-US" dirty="0"/>
              <a:t>; </a:t>
            </a:r>
            <a:r>
              <a:rPr lang="en-US" dirty="0" err="1"/>
              <a:t>kergliiklus</a:t>
            </a:r>
            <a:r>
              <a:rPr lang="en-US" dirty="0"/>
              <a:t> ja </a:t>
            </a:r>
            <a:r>
              <a:rPr lang="en-US" dirty="0" err="1"/>
              <a:t>sõiduauto</a:t>
            </a:r>
            <a:r>
              <a:rPr lang="en-US" dirty="0"/>
              <a:t> = 120 </a:t>
            </a:r>
            <a:r>
              <a:rPr lang="en-US" dirty="0" err="1"/>
              <a:t>Mpa</a:t>
            </a:r>
            <a:endParaRPr lang="en-US" dirty="0"/>
          </a:p>
          <a:p>
            <a:pPr lvl="2"/>
            <a:r>
              <a:rPr lang="en-US" dirty="0" err="1"/>
              <a:t>Kergliiklusala</a:t>
            </a:r>
            <a:r>
              <a:rPr lang="en-US" dirty="0"/>
              <a:t>  </a:t>
            </a:r>
            <a:r>
              <a:rPr lang="en-US" dirty="0" err="1"/>
              <a:t>sidumata</a:t>
            </a:r>
            <a:r>
              <a:rPr lang="en-US" dirty="0"/>
              <a:t> </a:t>
            </a:r>
            <a:r>
              <a:rPr lang="en-US" dirty="0" err="1"/>
              <a:t>kattel</a:t>
            </a:r>
            <a:r>
              <a:rPr lang="en-US" dirty="0"/>
              <a:t> 70 </a:t>
            </a:r>
            <a:r>
              <a:rPr lang="en-US" dirty="0" err="1"/>
              <a:t>Mpa</a:t>
            </a:r>
            <a:r>
              <a:rPr lang="en-US" dirty="0"/>
              <a:t>, </a:t>
            </a:r>
            <a:r>
              <a:rPr lang="en-US" dirty="0" err="1"/>
              <a:t>seotud</a:t>
            </a:r>
            <a:r>
              <a:rPr lang="en-US" dirty="0"/>
              <a:t> </a:t>
            </a:r>
            <a:r>
              <a:rPr lang="en-US" dirty="0" err="1"/>
              <a:t>katte</a:t>
            </a:r>
            <a:r>
              <a:rPr lang="en-US" dirty="0"/>
              <a:t> all 85 MPa</a:t>
            </a:r>
          </a:p>
          <a:p>
            <a:pPr lvl="1"/>
            <a:r>
              <a:rPr lang="en-US" dirty="0" err="1"/>
              <a:t>Tänavad</a:t>
            </a:r>
            <a:r>
              <a:rPr lang="en-US" dirty="0"/>
              <a:t>, </a:t>
            </a:r>
            <a:r>
              <a:rPr lang="en-US" dirty="0" err="1"/>
              <a:t>jalg</a:t>
            </a:r>
            <a:r>
              <a:rPr lang="en-US" dirty="0"/>
              <a:t>- ja </a:t>
            </a:r>
            <a:r>
              <a:rPr lang="en-US" dirty="0" err="1"/>
              <a:t>jalgrattateed</a:t>
            </a:r>
            <a:r>
              <a:rPr lang="en-US" dirty="0"/>
              <a:t> – </a:t>
            </a:r>
            <a:r>
              <a:rPr lang="en-US" dirty="0" err="1"/>
              <a:t>iga</a:t>
            </a:r>
            <a:r>
              <a:rPr lang="en-US" dirty="0"/>
              <a:t> 40 </a:t>
            </a:r>
            <a:r>
              <a:rPr lang="en-US" dirty="0" err="1"/>
              <a:t>meetri</a:t>
            </a:r>
            <a:r>
              <a:rPr lang="en-US" dirty="0"/>
              <a:t> </a:t>
            </a:r>
            <a:r>
              <a:rPr lang="en-US" dirty="0" err="1"/>
              <a:t>järel</a:t>
            </a:r>
            <a:r>
              <a:rPr lang="en-US" dirty="0"/>
              <a:t> </a:t>
            </a:r>
            <a:r>
              <a:rPr lang="en-US" dirty="0" err="1"/>
              <a:t>igal</a:t>
            </a:r>
            <a:r>
              <a:rPr lang="en-US" dirty="0"/>
              <a:t> </a:t>
            </a:r>
            <a:r>
              <a:rPr lang="en-US" dirty="0" err="1"/>
              <a:t>sõidurajal</a:t>
            </a:r>
            <a:endParaRPr lang="en-US" dirty="0"/>
          </a:p>
          <a:p>
            <a:pPr lvl="1"/>
            <a:r>
              <a:rPr lang="en-US" dirty="0" err="1"/>
              <a:t>Maanteed</a:t>
            </a:r>
            <a:r>
              <a:rPr lang="en-US" dirty="0"/>
              <a:t> – </a:t>
            </a:r>
            <a:r>
              <a:rPr lang="en-US" dirty="0" err="1"/>
              <a:t>meetod</a:t>
            </a:r>
            <a:r>
              <a:rPr lang="en-US" dirty="0"/>
              <a:t> 2 (PLT/FWD) </a:t>
            </a:r>
            <a:r>
              <a:rPr lang="en-US" dirty="0" err="1"/>
              <a:t>iga</a:t>
            </a:r>
            <a:r>
              <a:rPr lang="en-US" dirty="0"/>
              <a:t> 100 </a:t>
            </a:r>
            <a:r>
              <a:rPr lang="en-US" dirty="0" err="1"/>
              <a:t>meetri</a:t>
            </a:r>
            <a:r>
              <a:rPr lang="en-US" dirty="0"/>
              <a:t> </a:t>
            </a:r>
            <a:r>
              <a:rPr lang="en-US" dirty="0" err="1"/>
              <a:t>kohta</a:t>
            </a:r>
            <a:r>
              <a:rPr lang="en-US" dirty="0"/>
              <a:t> </a:t>
            </a:r>
            <a:r>
              <a:rPr lang="en-US" dirty="0" err="1"/>
              <a:t>igal</a:t>
            </a:r>
            <a:r>
              <a:rPr lang="en-US" dirty="0"/>
              <a:t> </a:t>
            </a:r>
            <a:r>
              <a:rPr lang="en-US" dirty="0" err="1"/>
              <a:t>sõidurajal</a:t>
            </a:r>
            <a:r>
              <a:rPr lang="en-US" dirty="0"/>
              <a:t>; </a:t>
            </a:r>
            <a:r>
              <a:rPr lang="en-US" dirty="0" err="1"/>
              <a:t>meetod</a:t>
            </a:r>
            <a:r>
              <a:rPr lang="en-US" dirty="0"/>
              <a:t> 3 (CCC) </a:t>
            </a:r>
            <a:r>
              <a:rPr lang="en-US" dirty="0" err="1"/>
              <a:t>kontrollkatsed</a:t>
            </a:r>
            <a:r>
              <a:rPr lang="en-US" dirty="0"/>
              <a:t> </a:t>
            </a:r>
            <a:r>
              <a:rPr lang="en-US" dirty="0" err="1"/>
              <a:t>iga</a:t>
            </a:r>
            <a:r>
              <a:rPr lang="en-US" dirty="0"/>
              <a:t> 500 </a:t>
            </a:r>
            <a:r>
              <a:rPr lang="en-US" dirty="0" err="1"/>
              <a:t>meetri</a:t>
            </a:r>
            <a:r>
              <a:rPr lang="en-US" dirty="0"/>
              <a:t> </a:t>
            </a:r>
            <a:r>
              <a:rPr lang="en-US" dirty="0" err="1"/>
              <a:t>kohta</a:t>
            </a:r>
            <a:r>
              <a:rPr lang="en-US" dirty="0"/>
              <a:t> </a:t>
            </a:r>
            <a:r>
              <a:rPr lang="en-US" dirty="0" err="1"/>
              <a:t>igal</a:t>
            </a:r>
            <a:r>
              <a:rPr lang="en-US" dirty="0"/>
              <a:t> </a:t>
            </a:r>
            <a:r>
              <a:rPr lang="en-US" dirty="0" err="1"/>
              <a:t>sõidurajal</a:t>
            </a:r>
            <a:endParaRPr lang="en-US" dirty="0"/>
          </a:p>
          <a:p>
            <a:pPr lvl="1"/>
            <a:r>
              <a:rPr lang="en-US" dirty="0" err="1"/>
              <a:t>Arvestatakse</a:t>
            </a:r>
            <a:r>
              <a:rPr lang="en-US" dirty="0"/>
              <a:t> </a:t>
            </a:r>
            <a:r>
              <a:rPr lang="en-US" dirty="0" err="1"/>
              <a:t>järeltihenevate</a:t>
            </a:r>
            <a:r>
              <a:rPr lang="en-US" dirty="0"/>
              <a:t> </a:t>
            </a:r>
            <a:r>
              <a:rPr lang="en-US" dirty="0" err="1"/>
              <a:t>või</a:t>
            </a:r>
            <a:r>
              <a:rPr lang="en-US" dirty="0"/>
              <a:t> –</a:t>
            </a:r>
            <a:r>
              <a:rPr lang="en-US" dirty="0" err="1"/>
              <a:t>kivinevate</a:t>
            </a:r>
            <a:r>
              <a:rPr lang="en-US" dirty="0"/>
              <a:t> </a:t>
            </a:r>
            <a:r>
              <a:rPr lang="en-US" dirty="0" err="1"/>
              <a:t>materjalidega</a:t>
            </a:r>
            <a:endParaRPr lang="en-US" dirty="0"/>
          </a:p>
          <a:p>
            <a:pPr lvl="1"/>
            <a:r>
              <a:rPr lang="en-US" dirty="0" err="1"/>
              <a:t>Väikestel</a:t>
            </a:r>
            <a:r>
              <a:rPr lang="en-US" dirty="0"/>
              <a:t> </a:t>
            </a:r>
            <a:r>
              <a:rPr lang="en-US" dirty="0" err="1"/>
              <a:t>objektidel</a:t>
            </a:r>
            <a:r>
              <a:rPr lang="en-US" dirty="0"/>
              <a:t> </a:t>
            </a:r>
            <a:r>
              <a:rPr lang="en-US" dirty="0" err="1"/>
              <a:t>tohib</a:t>
            </a:r>
            <a:r>
              <a:rPr lang="en-US" dirty="0"/>
              <a:t> </a:t>
            </a:r>
            <a:r>
              <a:rPr lang="en-US" dirty="0" err="1"/>
              <a:t>kasutada</a:t>
            </a:r>
            <a:r>
              <a:rPr lang="en-US" dirty="0"/>
              <a:t> </a:t>
            </a:r>
            <a:r>
              <a:rPr lang="en-US" dirty="0" err="1"/>
              <a:t>rulli</a:t>
            </a:r>
            <a:r>
              <a:rPr lang="en-US" dirty="0"/>
              <a:t> </a:t>
            </a:r>
            <a:r>
              <a:rPr lang="en-US" dirty="0" err="1"/>
              <a:t>läbikute</a:t>
            </a:r>
            <a:r>
              <a:rPr lang="en-US" dirty="0"/>
              <a:t> </a:t>
            </a:r>
            <a:r>
              <a:rPr lang="en-US" dirty="0" err="1"/>
              <a:t>kontrolli</a:t>
            </a:r>
            <a:r>
              <a:rPr lang="en-US" dirty="0"/>
              <a:t> (</a:t>
            </a:r>
            <a:r>
              <a:rPr lang="en-US" dirty="0" err="1"/>
              <a:t>meetod</a:t>
            </a:r>
            <a:r>
              <a:rPr lang="en-US" dirty="0"/>
              <a:t> 5)</a:t>
            </a:r>
          </a:p>
        </p:txBody>
      </p:sp>
      <p:sp>
        <p:nvSpPr>
          <p:cNvPr id="4" name="Slide Number Placeholder 3">
            <a:extLst>
              <a:ext uri="{FF2B5EF4-FFF2-40B4-BE49-F238E27FC236}">
                <a16:creationId xmlns:a16="http://schemas.microsoft.com/office/drawing/2014/main" id="{8BBC3B6C-3075-6480-8714-B4E61D11D85B}"/>
              </a:ext>
            </a:extLst>
          </p:cNvPr>
          <p:cNvSpPr>
            <a:spLocks noGrp="1"/>
          </p:cNvSpPr>
          <p:nvPr>
            <p:ph type="sldNum" sz="quarter" idx="12"/>
          </p:nvPr>
        </p:nvSpPr>
        <p:spPr/>
        <p:txBody>
          <a:bodyPr/>
          <a:lstStyle/>
          <a:p>
            <a:fld id="{293FD8E8-F8C2-465E-AF77-6AD9B13EB0E0}" type="slidenum">
              <a:rPr lang="en-US" smtClean="0"/>
              <a:t>100</a:t>
            </a:fld>
            <a:endParaRPr lang="en-US"/>
          </a:p>
        </p:txBody>
      </p:sp>
      <p:sp>
        <p:nvSpPr>
          <p:cNvPr id="11" name="TextBox 10">
            <a:extLst>
              <a:ext uri="{FF2B5EF4-FFF2-40B4-BE49-F238E27FC236}">
                <a16:creationId xmlns:a16="http://schemas.microsoft.com/office/drawing/2014/main" id="{B83CCD7A-296C-E6D0-AEC2-3FFD7C8481D1}"/>
              </a:ext>
            </a:extLst>
          </p:cNvPr>
          <p:cNvSpPr txBox="1"/>
          <p:nvPr/>
        </p:nvSpPr>
        <p:spPr>
          <a:xfrm>
            <a:off x="7508183" y="2175614"/>
            <a:ext cx="3214341" cy="369332"/>
          </a:xfrm>
          <a:prstGeom prst="rect">
            <a:avLst/>
          </a:prstGeom>
          <a:solidFill>
            <a:srgbClr val="FFFF00"/>
          </a:solidFill>
        </p:spPr>
        <p:txBody>
          <a:bodyPr wrap="none" rtlCol="0">
            <a:spAutoFit/>
          </a:bodyPr>
          <a:lstStyle/>
          <a:p>
            <a:r>
              <a:rPr lang="en-US" dirty="0" err="1"/>
              <a:t>Plaatkoormus</a:t>
            </a:r>
            <a:r>
              <a:rPr lang="en-US" dirty="0"/>
              <a:t>	FWD               </a:t>
            </a:r>
          </a:p>
        </p:txBody>
      </p:sp>
      <p:pic>
        <p:nvPicPr>
          <p:cNvPr id="7" name="Picture 6">
            <a:extLst>
              <a:ext uri="{FF2B5EF4-FFF2-40B4-BE49-F238E27FC236}">
                <a16:creationId xmlns:a16="http://schemas.microsoft.com/office/drawing/2014/main" id="{5EE07B50-A195-88F6-9C1F-7614CD6EB42A}"/>
              </a:ext>
            </a:extLst>
          </p:cNvPr>
          <p:cNvPicPr>
            <a:picLocks noChangeAspect="1"/>
          </p:cNvPicPr>
          <p:nvPr/>
        </p:nvPicPr>
        <p:blipFill>
          <a:blip r:embed="rId3"/>
          <a:stretch>
            <a:fillRect/>
          </a:stretch>
        </p:blipFill>
        <p:spPr>
          <a:xfrm>
            <a:off x="6120709" y="15421"/>
            <a:ext cx="2994645" cy="2098875"/>
          </a:xfrm>
          <a:prstGeom prst="rect">
            <a:avLst/>
          </a:prstGeom>
        </p:spPr>
      </p:pic>
      <p:pic>
        <p:nvPicPr>
          <p:cNvPr id="9" name="Picture 8">
            <a:extLst>
              <a:ext uri="{FF2B5EF4-FFF2-40B4-BE49-F238E27FC236}">
                <a16:creationId xmlns:a16="http://schemas.microsoft.com/office/drawing/2014/main" id="{FB621C64-35B3-E497-5439-9855D226DF57}"/>
              </a:ext>
            </a:extLst>
          </p:cNvPr>
          <p:cNvPicPr>
            <a:picLocks noChangeAspect="1"/>
          </p:cNvPicPr>
          <p:nvPr/>
        </p:nvPicPr>
        <p:blipFill>
          <a:blip r:embed="rId4"/>
          <a:stretch>
            <a:fillRect/>
          </a:stretch>
        </p:blipFill>
        <p:spPr>
          <a:xfrm>
            <a:off x="9115354" y="0"/>
            <a:ext cx="3061872" cy="2160193"/>
          </a:xfrm>
          <a:prstGeom prst="rect">
            <a:avLst/>
          </a:prstGeom>
        </p:spPr>
      </p:pic>
    </p:spTree>
    <p:extLst>
      <p:ext uri="{BB962C8B-B14F-4D97-AF65-F5344CB8AC3E}">
        <p14:creationId xmlns:p14="http://schemas.microsoft.com/office/powerpoint/2010/main" val="1198522337"/>
      </p:ext>
    </p:extLst>
  </p:cSld>
  <p:clrMapOvr>
    <a:masterClrMapping/>
  </p:clrMapOvr>
  <p:extLst>
    <p:ext uri="{6950BFC3-D8DA-4A85-94F7-54DA5524770B}">
      <p188:commentRel xmlns:p188="http://schemas.microsoft.com/office/powerpoint/2018/8/main" r:id="rId2"/>
    </p:ext>
  </p:extLs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5EB3-07ED-07AE-CFD5-4B220EB8D4F8}"/>
              </a:ext>
            </a:extLst>
          </p:cNvPr>
          <p:cNvSpPr>
            <a:spLocks noGrp="1"/>
          </p:cNvSpPr>
          <p:nvPr>
            <p:ph type="title"/>
          </p:nvPr>
        </p:nvSpPr>
        <p:spPr/>
        <p:txBody>
          <a:bodyPr/>
          <a:lstStyle/>
          <a:p>
            <a:r>
              <a:rPr lang="en-US" dirty="0" err="1"/>
              <a:t>Stabiliseerimine</a:t>
            </a:r>
            <a:endParaRPr lang="en-US" dirty="0"/>
          </a:p>
        </p:txBody>
      </p:sp>
      <p:sp>
        <p:nvSpPr>
          <p:cNvPr id="3" name="Content Placeholder 2">
            <a:extLst>
              <a:ext uri="{FF2B5EF4-FFF2-40B4-BE49-F238E27FC236}">
                <a16:creationId xmlns:a16="http://schemas.microsoft.com/office/drawing/2014/main" id="{B3B176A7-E97D-985A-33BA-348BCAF1E3C4}"/>
              </a:ext>
            </a:extLst>
          </p:cNvPr>
          <p:cNvSpPr>
            <a:spLocks noGrp="1"/>
          </p:cNvSpPr>
          <p:nvPr>
            <p:ph idx="1"/>
          </p:nvPr>
        </p:nvSpPr>
        <p:spPr>
          <a:xfrm>
            <a:off x="838200" y="2004669"/>
            <a:ext cx="10515600" cy="4351338"/>
          </a:xfrm>
        </p:spPr>
        <p:txBody>
          <a:bodyPr/>
          <a:lstStyle/>
          <a:p>
            <a:r>
              <a:rPr lang="en-US" dirty="0" err="1"/>
              <a:t>Väylä</a:t>
            </a:r>
            <a:r>
              <a:rPr lang="en-US" dirty="0"/>
              <a:t> 2007 </a:t>
            </a:r>
            <a:r>
              <a:rPr lang="en-US" dirty="0" err="1"/>
              <a:t>juhend</a:t>
            </a:r>
            <a:endParaRPr lang="en-US" dirty="0"/>
          </a:p>
          <a:p>
            <a:r>
              <a:rPr lang="en-US" dirty="0"/>
              <a:t>Iga </a:t>
            </a:r>
            <a:r>
              <a:rPr lang="en-US" dirty="0" err="1"/>
              <a:t>katse</a:t>
            </a:r>
            <a:r>
              <a:rPr lang="en-US" dirty="0"/>
              <a:t> </a:t>
            </a:r>
            <a:r>
              <a:rPr lang="en-US" dirty="0" err="1"/>
              <a:t>peab</a:t>
            </a:r>
            <a:r>
              <a:rPr lang="en-US" dirty="0"/>
              <a:t> </a:t>
            </a:r>
            <a:r>
              <a:rPr lang="en-US" dirty="0" err="1"/>
              <a:t>näitama</a:t>
            </a:r>
            <a:r>
              <a:rPr lang="en-US" dirty="0"/>
              <a:t> </a:t>
            </a:r>
            <a:r>
              <a:rPr lang="en-US" dirty="0" err="1"/>
              <a:t>vähemalt</a:t>
            </a:r>
            <a:r>
              <a:rPr lang="en-US" dirty="0"/>
              <a:t> 92% </a:t>
            </a:r>
            <a:r>
              <a:rPr lang="en-US" dirty="0" err="1"/>
              <a:t>modifitseeritud</a:t>
            </a:r>
            <a:r>
              <a:rPr lang="en-US" dirty="0"/>
              <a:t> </a:t>
            </a:r>
            <a:r>
              <a:rPr lang="en-US" dirty="0" err="1"/>
              <a:t>Proctori</a:t>
            </a:r>
            <a:r>
              <a:rPr lang="en-US" dirty="0"/>
              <a:t> </a:t>
            </a:r>
            <a:r>
              <a:rPr lang="en-US" dirty="0" err="1"/>
              <a:t>tihedusest</a:t>
            </a:r>
            <a:endParaRPr lang="en-US" dirty="0"/>
          </a:p>
          <a:p>
            <a:r>
              <a:rPr lang="en-US" dirty="0" err="1"/>
              <a:t>Keskväärtus</a:t>
            </a:r>
            <a:r>
              <a:rPr lang="en-US" dirty="0"/>
              <a:t> </a:t>
            </a:r>
            <a:r>
              <a:rPr lang="en-US" dirty="0" err="1"/>
              <a:t>tsementstabiliseerimisel</a:t>
            </a:r>
            <a:r>
              <a:rPr lang="en-US" dirty="0"/>
              <a:t> </a:t>
            </a:r>
            <a:r>
              <a:rPr lang="en-US" dirty="0" err="1"/>
              <a:t>vähemalt</a:t>
            </a:r>
            <a:r>
              <a:rPr lang="en-US" dirty="0"/>
              <a:t> 96%, </a:t>
            </a:r>
            <a:r>
              <a:rPr lang="en-US" dirty="0" err="1"/>
              <a:t>muudel</a:t>
            </a:r>
            <a:r>
              <a:rPr lang="en-US" dirty="0"/>
              <a:t> </a:t>
            </a:r>
            <a:r>
              <a:rPr lang="en-US" dirty="0" err="1"/>
              <a:t>meetoditel</a:t>
            </a:r>
            <a:r>
              <a:rPr lang="en-US" dirty="0"/>
              <a:t> 95% </a:t>
            </a:r>
            <a:r>
              <a:rPr lang="en-US" dirty="0" err="1"/>
              <a:t>modifitseeritud</a:t>
            </a:r>
            <a:r>
              <a:rPr lang="en-US" dirty="0"/>
              <a:t> </a:t>
            </a:r>
            <a:r>
              <a:rPr lang="en-US" dirty="0" err="1"/>
              <a:t>Proctori</a:t>
            </a:r>
            <a:r>
              <a:rPr lang="en-US" dirty="0"/>
              <a:t> </a:t>
            </a:r>
            <a:r>
              <a:rPr lang="en-US" dirty="0" err="1"/>
              <a:t>tihedusest</a:t>
            </a:r>
            <a:endParaRPr lang="en-US" dirty="0"/>
          </a:p>
          <a:p>
            <a:endParaRPr lang="en-US" dirty="0"/>
          </a:p>
        </p:txBody>
      </p:sp>
      <p:sp>
        <p:nvSpPr>
          <p:cNvPr id="4" name="Slide Number Placeholder 3">
            <a:extLst>
              <a:ext uri="{FF2B5EF4-FFF2-40B4-BE49-F238E27FC236}">
                <a16:creationId xmlns:a16="http://schemas.microsoft.com/office/drawing/2014/main" id="{9C704565-9244-B863-68A4-C55D1C75B5E9}"/>
              </a:ext>
            </a:extLst>
          </p:cNvPr>
          <p:cNvSpPr>
            <a:spLocks noGrp="1"/>
          </p:cNvSpPr>
          <p:nvPr>
            <p:ph type="sldNum" sz="quarter" idx="12"/>
          </p:nvPr>
        </p:nvSpPr>
        <p:spPr/>
        <p:txBody>
          <a:bodyPr/>
          <a:lstStyle/>
          <a:p>
            <a:fld id="{293FD8E8-F8C2-465E-AF77-6AD9B13EB0E0}" type="slidenum">
              <a:rPr lang="en-US" smtClean="0"/>
              <a:t>101</a:t>
            </a:fld>
            <a:endParaRPr lang="en-US"/>
          </a:p>
        </p:txBody>
      </p:sp>
      <p:pic>
        <p:nvPicPr>
          <p:cNvPr id="6" name="Picture 5">
            <a:extLst>
              <a:ext uri="{FF2B5EF4-FFF2-40B4-BE49-F238E27FC236}">
                <a16:creationId xmlns:a16="http://schemas.microsoft.com/office/drawing/2014/main" id="{AF13A044-EDA4-D231-BB46-1B9F91B48E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5610" y="-48569"/>
            <a:ext cx="7443530" cy="1871232"/>
          </a:xfrm>
          <a:prstGeom prst="rect">
            <a:avLst/>
          </a:prstGeom>
        </p:spPr>
      </p:pic>
    </p:spTree>
    <p:extLst>
      <p:ext uri="{BB962C8B-B14F-4D97-AF65-F5344CB8AC3E}">
        <p14:creationId xmlns:p14="http://schemas.microsoft.com/office/powerpoint/2010/main" val="24562757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91BB1-9063-B692-5749-0A2C9DBE4766}"/>
              </a:ext>
            </a:extLst>
          </p:cNvPr>
          <p:cNvSpPr>
            <a:spLocks noGrp="1"/>
          </p:cNvSpPr>
          <p:nvPr>
            <p:ph type="title"/>
          </p:nvPr>
        </p:nvSpPr>
        <p:spPr/>
        <p:txBody>
          <a:bodyPr/>
          <a:lstStyle/>
          <a:p>
            <a:r>
              <a:rPr lang="en-US" dirty="0" err="1"/>
              <a:t>Raudtee</a:t>
            </a:r>
            <a:r>
              <a:rPr lang="en-US" dirty="0"/>
              <a:t> (</a:t>
            </a:r>
            <a:r>
              <a:rPr lang="en-US" dirty="0" err="1"/>
              <a:t>InfraRYL</a:t>
            </a:r>
            <a:r>
              <a:rPr lang="en-US" dirty="0"/>
              <a:t>)</a:t>
            </a:r>
          </a:p>
        </p:txBody>
      </p:sp>
      <p:sp>
        <p:nvSpPr>
          <p:cNvPr id="3" name="Content Placeholder 2">
            <a:extLst>
              <a:ext uri="{FF2B5EF4-FFF2-40B4-BE49-F238E27FC236}">
                <a16:creationId xmlns:a16="http://schemas.microsoft.com/office/drawing/2014/main" id="{B1CF0F35-73F7-E9E3-DEEC-DF69EBED94F1}"/>
              </a:ext>
            </a:extLst>
          </p:cNvPr>
          <p:cNvSpPr>
            <a:spLocks noGrp="1"/>
          </p:cNvSpPr>
          <p:nvPr>
            <p:ph idx="1"/>
          </p:nvPr>
        </p:nvSpPr>
        <p:spPr>
          <a:xfrm>
            <a:off x="131525" y="1825625"/>
            <a:ext cx="6214412" cy="4351338"/>
          </a:xfrm>
        </p:spPr>
        <p:txBody>
          <a:bodyPr>
            <a:normAutofit fontScale="92500" lnSpcReduction="20000"/>
          </a:bodyPr>
          <a:lstStyle/>
          <a:p>
            <a:r>
              <a:rPr lang="en-US" dirty="0" err="1"/>
              <a:t>Raudtee</a:t>
            </a:r>
            <a:r>
              <a:rPr lang="en-US" dirty="0"/>
              <a:t> </a:t>
            </a:r>
            <a:r>
              <a:rPr lang="en-US" dirty="0" err="1"/>
              <a:t>muldkeha</a:t>
            </a:r>
            <a:r>
              <a:rPr lang="en-US" dirty="0"/>
              <a:t> (18111) – </a:t>
            </a:r>
            <a:r>
              <a:rPr lang="en-US" dirty="0" err="1"/>
              <a:t>vajalik</a:t>
            </a:r>
            <a:r>
              <a:rPr lang="en-US" dirty="0"/>
              <a:t> </a:t>
            </a:r>
            <a:r>
              <a:rPr lang="en-US" dirty="0" err="1"/>
              <a:t>tihendustegur</a:t>
            </a:r>
            <a:r>
              <a:rPr lang="en-US" dirty="0"/>
              <a:t> 92% (</a:t>
            </a:r>
            <a:r>
              <a:rPr lang="en-US" dirty="0" err="1"/>
              <a:t>üksikmõõtmisel</a:t>
            </a:r>
            <a:r>
              <a:rPr lang="en-US" dirty="0"/>
              <a:t> 90) </a:t>
            </a:r>
            <a:r>
              <a:rPr lang="en-US" dirty="0" err="1"/>
              <a:t>või</a:t>
            </a:r>
            <a:r>
              <a:rPr lang="en-US" dirty="0"/>
              <a:t> </a:t>
            </a:r>
            <a:r>
              <a:rPr lang="en-US" dirty="0" err="1"/>
              <a:t>kandevõime</a:t>
            </a:r>
            <a:r>
              <a:rPr lang="en-US" dirty="0"/>
              <a:t>  E</a:t>
            </a:r>
            <a:r>
              <a:rPr lang="en-US" baseline="-25000" dirty="0"/>
              <a:t>V2 </a:t>
            </a:r>
            <a:r>
              <a:rPr lang="en-US" dirty="0"/>
              <a:t>120 (100) ja </a:t>
            </a:r>
            <a:r>
              <a:rPr lang="en-US" dirty="0" err="1"/>
              <a:t>kõrge</a:t>
            </a:r>
            <a:r>
              <a:rPr lang="en-US" dirty="0"/>
              <a:t> </a:t>
            </a:r>
            <a:r>
              <a:rPr lang="en-US" dirty="0" err="1"/>
              <a:t>mulde</a:t>
            </a:r>
            <a:r>
              <a:rPr lang="en-US" dirty="0"/>
              <a:t> (</a:t>
            </a:r>
            <a:r>
              <a:rPr lang="en-US" dirty="0" err="1"/>
              <a:t>üle</a:t>
            </a:r>
            <a:r>
              <a:rPr lang="en-US" dirty="0"/>
              <a:t> 3 m) </a:t>
            </a:r>
            <a:r>
              <a:rPr lang="en-US" dirty="0" err="1"/>
              <a:t>puhul</a:t>
            </a:r>
            <a:r>
              <a:rPr lang="en-US" dirty="0"/>
              <a:t> 90% (87) </a:t>
            </a:r>
            <a:r>
              <a:rPr lang="en-US" dirty="0" err="1"/>
              <a:t>või</a:t>
            </a:r>
            <a:r>
              <a:rPr lang="en-US" dirty="0"/>
              <a:t> </a:t>
            </a:r>
            <a:r>
              <a:rPr lang="en-US" dirty="0" err="1"/>
              <a:t>kandevõime</a:t>
            </a:r>
            <a:r>
              <a:rPr lang="en-US" dirty="0"/>
              <a:t> 100 (90)</a:t>
            </a:r>
          </a:p>
          <a:p>
            <a:pPr lvl="1"/>
            <a:r>
              <a:rPr lang="en-US" dirty="0" err="1"/>
              <a:t>Analoogsed</a:t>
            </a:r>
            <a:r>
              <a:rPr lang="en-US" dirty="0"/>
              <a:t> </a:t>
            </a:r>
            <a:r>
              <a:rPr lang="en-US" dirty="0" err="1"/>
              <a:t>nõuded</a:t>
            </a:r>
            <a:r>
              <a:rPr lang="en-US" dirty="0"/>
              <a:t> ka FWD </a:t>
            </a:r>
            <a:r>
              <a:rPr lang="en-US" dirty="0" err="1"/>
              <a:t>jaoks</a:t>
            </a:r>
            <a:endParaRPr lang="en-US" dirty="0"/>
          </a:p>
          <a:p>
            <a:r>
              <a:rPr lang="en-US" dirty="0" err="1"/>
              <a:t>Filterkiht</a:t>
            </a:r>
            <a:r>
              <a:rPr lang="en-US" dirty="0"/>
              <a:t> </a:t>
            </a:r>
            <a:r>
              <a:rPr lang="en-US" dirty="0" err="1"/>
              <a:t>raudteel</a:t>
            </a:r>
            <a:r>
              <a:rPr lang="en-US" dirty="0"/>
              <a:t> – </a:t>
            </a:r>
            <a:r>
              <a:rPr lang="en-US" dirty="0" err="1"/>
              <a:t>liivast</a:t>
            </a:r>
            <a:r>
              <a:rPr lang="en-US" dirty="0"/>
              <a:t> </a:t>
            </a:r>
            <a:r>
              <a:rPr lang="en-US" dirty="0" err="1"/>
              <a:t>või</a:t>
            </a:r>
            <a:r>
              <a:rPr lang="en-US" dirty="0"/>
              <a:t> 2/4 </a:t>
            </a:r>
            <a:r>
              <a:rPr lang="en-US" dirty="0" err="1"/>
              <a:t>killustikust</a:t>
            </a:r>
            <a:r>
              <a:rPr lang="en-US" dirty="0"/>
              <a:t> f2</a:t>
            </a:r>
          </a:p>
          <a:p>
            <a:r>
              <a:rPr lang="en-US" dirty="0"/>
              <a:t>Jagav </a:t>
            </a:r>
            <a:r>
              <a:rPr lang="en-US" dirty="0" err="1"/>
              <a:t>kiht</a:t>
            </a:r>
            <a:r>
              <a:rPr lang="en-US" dirty="0"/>
              <a:t> – </a:t>
            </a:r>
            <a:r>
              <a:rPr lang="en-US" dirty="0" err="1"/>
              <a:t>nõuded</a:t>
            </a:r>
            <a:r>
              <a:rPr lang="en-US" dirty="0"/>
              <a:t> </a:t>
            </a:r>
            <a:r>
              <a:rPr lang="en-US" dirty="0" err="1"/>
              <a:t>nagu</a:t>
            </a:r>
            <a:r>
              <a:rPr lang="en-US" dirty="0"/>
              <a:t> </a:t>
            </a:r>
            <a:r>
              <a:rPr lang="en-US" dirty="0" err="1"/>
              <a:t>maanteel</a:t>
            </a:r>
            <a:endParaRPr lang="en-US" dirty="0"/>
          </a:p>
          <a:p>
            <a:r>
              <a:rPr lang="en-US" dirty="0" err="1"/>
              <a:t>Vahekiht</a:t>
            </a:r>
            <a:r>
              <a:rPr lang="en-US" dirty="0"/>
              <a:t>, </a:t>
            </a:r>
            <a:r>
              <a:rPr lang="en-US" dirty="0" err="1"/>
              <a:t>eralduskiht</a:t>
            </a:r>
            <a:r>
              <a:rPr lang="en-US" dirty="0"/>
              <a:t> – </a:t>
            </a:r>
            <a:r>
              <a:rPr lang="en-US" dirty="0" err="1"/>
              <a:t>lisanõuetega</a:t>
            </a:r>
            <a:r>
              <a:rPr lang="en-US" dirty="0"/>
              <a:t> (21230)</a:t>
            </a:r>
          </a:p>
          <a:p>
            <a:r>
              <a:rPr lang="en-US" dirty="0" err="1"/>
              <a:t>Tugikiht</a:t>
            </a:r>
            <a:r>
              <a:rPr lang="en-US" dirty="0"/>
              <a:t> (24100) ka </a:t>
            </a:r>
            <a:r>
              <a:rPr lang="en-US" dirty="0" err="1"/>
              <a:t>ballastkiht</a:t>
            </a:r>
            <a:r>
              <a:rPr lang="en-US" dirty="0"/>
              <a:t> – </a:t>
            </a:r>
            <a:r>
              <a:rPr lang="en-US" dirty="0" err="1"/>
              <a:t>määratlused</a:t>
            </a:r>
            <a:r>
              <a:rPr lang="en-US" dirty="0"/>
              <a:t> RATO </a:t>
            </a:r>
            <a:r>
              <a:rPr lang="en-US" dirty="0" err="1"/>
              <a:t>juhises</a:t>
            </a:r>
            <a:endParaRPr lang="en-US" dirty="0"/>
          </a:p>
        </p:txBody>
      </p:sp>
      <p:sp>
        <p:nvSpPr>
          <p:cNvPr id="4" name="Slide Number Placeholder 3">
            <a:extLst>
              <a:ext uri="{FF2B5EF4-FFF2-40B4-BE49-F238E27FC236}">
                <a16:creationId xmlns:a16="http://schemas.microsoft.com/office/drawing/2014/main" id="{3E8BDE0E-7513-4B2A-8D2F-D5E0ECECB8DC}"/>
              </a:ext>
            </a:extLst>
          </p:cNvPr>
          <p:cNvSpPr>
            <a:spLocks noGrp="1"/>
          </p:cNvSpPr>
          <p:nvPr>
            <p:ph type="sldNum" sz="quarter" idx="12"/>
          </p:nvPr>
        </p:nvSpPr>
        <p:spPr/>
        <p:txBody>
          <a:bodyPr/>
          <a:lstStyle/>
          <a:p>
            <a:fld id="{293FD8E8-F8C2-465E-AF77-6AD9B13EB0E0}" type="slidenum">
              <a:rPr lang="en-US" smtClean="0"/>
              <a:t>102</a:t>
            </a:fld>
            <a:endParaRPr lang="en-US"/>
          </a:p>
        </p:txBody>
      </p:sp>
      <p:pic>
        <p:nvPicPr>
          <p:cNvPr id="6" name="Picture 5">
            <a:extLst>
              <a:ext uri="{FF2B5EF4-FFF2-40B4-BE49-F238E27FC236}">
                <a16:creationId xmlns:a16="http://schemas.microsoft.com/office/drawing/2014/main" id="{E9FB9A1D-F4B7-DBD2-A3A8-C6E920F03A1B}"/>
              </a:ext>
            </a:extLst>
          </p:cNvPr>
          <p:cNvPicPr>
            <a:picLocks noChangeAspect="1"/>
          </p:cNvPicPr>
          <p:nvPr/>
        </p:nvPicPr>
        <p:blipFill>
          <a:blip r:embed="rId2"/>
          <a:stretch>
            <a:fillRect/>
          </a:stretch>
        </p:blipFill>
        <p:spPr>
          <a:xfrm>
            <a:off x="6492604" y="1219200"/>
            <a:ext cx="5567872" cy="5638800"/>
          </a:xfrm>
          <a:prstGeom prst="rect">
            <a:avLst/>
          </a:prstGeom>
        </p:spPr>
      </p:pic>
    </p:spTree>
    <p:extLst>
      <p:ext uri="{BB962C8B-B14F-4D97-AF65-F5344CB8AC3E}">
        <p14:creationId xmlns:p14="http://schemas.microsoft.com/office/powerpoint/2010/main" val="32210145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3CE3E-3D3C-79BE-CF98-59ABC6750D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1B0A56-E760-6417-2A31-4BE21C9B9F4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CA6F7B57-0CAD-65AB-76DE-100CA6A778C8}"/>
              </a:ext>
            </a:extLst>
          </p:cNvPr>
          <p:cNvSpPr>
            <a:spLocks noGrp="1"/>
          </p:cNvSpPr>
          <p:nvPr>
            <p:ph type="sldNum" sz="quarter" idx="12"/>
          </p:nvPr>
        </p:nvSpPr>
        <p:spPr/>
        <p:txBody>
          <a:bodyPr/>
          <a:lstStyle/>
          <a:p>
            <a:fld id="{293FD8E8-F8C2-465E-AF77-6AD9B13EB0E0}" type="slidenum">
              <a:rPr lang="en-US" smtClean="0"/>
              <a:t>103</a:t>
            </a:fld>
            <a:endParaRPr lang="en-US"/>
          </a:p>
        </p:txBody>
      </p:sp>
      <p:pic>
        <p:nvPicPr>
          <p:cNvPr id="6" name="Picture 5">
            <a:extLst>
              <a:ext uri="{FF2B5EF4-FFF2-40B4-BE49-F238E27FC236}">
                <a16:creationId xmlns:a16="http://schemas.microsoft.com/office/drawing/2014/main" id="{4E126BF6-AABD-281F-E7A0-68CDE0800A92}"/>
              </a:ext>
            </a:extLst>
          </p:cNvPr>
          <p:cNvPicPr>
            <a:picLocks noChangeAspect="1"/>
          </p:cNvPicPr>
          <p:nvPr/>
        </p:nvPicPr>
        <p:blipFill>
          <a:blip r:embed="rId2"/>
          <a:stretch>
            <a:fillRect/>
          </a:stretch>
        </p:blipFill>
        <p:spPr>
          <a:xfrm>
            <a:off x="2460848" y="-26647"/>
            <a:ext cx="9428520" cy="3836647"/>
          </a:xfrm>
          <a:prstGeom prst="rect">
            <a:avLst/>
          </a:prstGeom>
        </p:spPr>
      </p:pic>
      <p:pic>
        <p:nvPicPr>
          <p:cNvPr id="8" name="Picture 7">
            <a:extLst>
              <a:ext uri="{FF2B5EF4-FFF2-40B4-BE49-F238E27FC236}">
                <a16:creationId xmlns:a16="http://schemas.microsoft.com/office/drawing/2014/main" id="{6D003243-D03E-C426-3E43-93671946CE5B}"/>
              </a:ext>
            </a:extLst>
          </p:cNvPr>
          <p:cNvPicPr>
            <a:picLocks noChangeAspect="1"/>
          </p:cNvPicPr>
          <p:nvPr/>
        </p:nvPicPr>
        <p:blipFill>
          <a:blip r:embed="rId3"/>
          <a:stretch>
            <a:fillRect/>
          </a:stretch>
        </p:blipFill>
        <p:spPr>
          <a:xfrm>
            <a:off x="2743200" y="4165799"/>
            <a:ext cx="9448800" cy="2692200"/>
          </a:xfrm>
          <a:prstGeom prst="rect">
            <a:avLst/>
          </a:prstGeom>
        </p:spPr>
      </p:pic>
    </p:spTree>
    <p:extLst>
      <p:ext uri="{BB962C8B-B14F-4D97-AF65-F5344CB8AC3E}">
        <p14:creationId xmlns:p14="http://schemas.microsoft.com/office/powerpoint/2010/main" val="7216137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1DA1-D679-456B-ACB2-1823E4112186}"/>
              </a:ext>
            </a:extLst>
          </p:cNvPr>
          <p:cNvSpPr>
            <a:spLocks noGrp="1"/>
          </p:cNvSpPr>
          <p:nvPr>
            <p:ph type="title"/>
          </p:nvPr>
        </p:nvSpPr>
        <p:spPr/>
        <p:txBody>
          <a:bodyPr/>
          <a:lstStyle/>
          <a:p>
            <a:r>
              <a:rPr lang="et-EE" dirty="0"/>
              <a:t>MaaRYL 2010 – eestikeelne</a:t>
            </a:r>
            <a:r>
              <a:rPr lang="en-US" dirty="0"/>
              <a:t> – </a:t>
            </a:r>
            <a:r>
              <a:rPr lang="en-US" dirty="0" err="1"/>
              <a:t>üldehituse</a:t>
            </a:r>
            <a:r>
              <a:rPr lang="en-US" dirty="0"/>
              <a:t> </a:t>
            </a:r>
            <a:r>
              <a:rPr lang="en-US" dirty="0" err="1"/>
              <a:t>osa</a:t>
            </a:r>
            <a:endParaRPr lang="et-EE" dirty="0"/>
          </a:p>
        </p:txBody>
      </p:sp>
      <p:sp>
        <p:nvSpPr>
          <p:cNvPr id="3" name="Content Placeholder 2">
            <a:extLst>
              <a:ext uri="{FF2B5EF4-FFF2-40B4-BE49-F238E27FC236}">
                <a16:creationId xmlns:a16="http://schemas.microsoft.com/office/drawing/2014/main" id="{E81D4DB5-E299-4F89-BC37-DB6ED7502BC4}"/>
              </a:ext>
            </a:extLst>
          </p:cNvPr>
          <p:cNvSpPr>
            <a:spLocks noGrp="1"/>
          </p:cNvSpPr>
          <p:nvPr>
            <p:ph idx="1"/>
          </p:nvPr>
        </p:nvSpPr>
        <p:spPr>
          <a:xfrm>
            <a:off x="663388" y="1612669"/>
            <a:ext cx="11315252" cy="4904509"/>
          </a:xfrm>
        </p:spPr>
        <p:txBody>
          <a:bodyPr>
            <a:normAutofit fontScale="92500" lnSpcReduction="20000"/>
          </a:bodyPr>
          <a:lstStyle/>
          <a:p>
            <a:r>
              <a:rPr lang="et-EE" dirty="0"/>
              <a:t>Selge käsitlus, kus kerge </a:t>
            </a:r>
            <a:r>
              <a:rPr lang="et-EE" dirty="0" err="1"/>
              <a:t>Loadman</a:t>
            </a:r>
            <a:r>
              <a:rPr lang="et-EE" dirty="0"/>
              <a:t>, kus plaatkoormuskatse</a:t>
            </a:r>
          </a:p>
          <a:p>
            <a:pPr lvl="1"/>
            <a:r>
              <a:rPr lang="et-EE" dirty="0"/>
              <a:t>Kuid – Loadmani näitajad on seotud plaadi diameetritega mis pole Inspectoril samad</a:t>
            </a:r>
            <a:endParaRPr lang="en-US" dirty="0"/>
          </a:p>
          <a:p>
            <a:pPr lvl="1"/>
            <a:r>
              <a:rPr lang="en-US" dirty="0" err="1"/>
              <a:t>Loadmanis</a:t>
            </a:r>
            <a:r>
              <a:rPr lang="en-US" dirty="0"/>
              <a:t> </a:t>
            </a:r>
            <a:r>
              <a:rPr lang="en-US" dirty="0" err="1"/>
              <a:t>kasutatav</a:t>
            </a:r>
            <a:r>
              <a:rPr lang="en-US" dirty="0"/>
              <a:t> </a:t>
            </a:r>
            <a:r>
              <a:rPr lang="en-US" dirty="0" err="1"/>
              <a:t>suhtarv</a:t>
            </a:r>
            <a:r>
              <a:rPr lang="en-US" dirty="0"/>
              <a:t> </a:t>
            </a:r>
            <a:r>
              <a:rPr lang="en-US" dirty="0" err="1"/>
              <a:t>ei</a:t>
            </a:r>
            <a:r>
              <a:rPr lang="en-US" dirty="0"/>
              <a:t> </a:t>
            </a:r>
            <a:r>
              <a:rPr lang="en-US" dirty="0" err="1"/>
              <a:t>ühti</a:t>
            </a:r>
            <a:r>
              <a:rPr lang="en-US" dirty="0"/>
              <a:t> </a:t>
            </a:r>
            <a:r>
              <a:rPr lang="en-US" dirty="0" err="1"/>
              <a:t>Inspectori</a:t>
            </a:r>
            <a:r>
              <a:rPr lang="en-US" dirty="0"/>
              <a:t> </a:t>
            </a:r>
            <a:r>
              <a:rPr lang="en-US" dirty="0" err="1"/>
              <a:t>praktikatega</a:t>
            </a:r>
            <a:endParaRPr lang="et-EE" dirty="0"/>
          </a:p>
          <a:p>
            <a:r>
              <a:rPr lang="et-EE" dirty="0"/>
              <a:t>Liiklusalade katted – koormusklassid 1…6 (vt </a:t>
            </a:r>
            <a:r>
              <a:rPr lang="et-EE" dirty="0" err="1"/>
              <a:t>InfraRYL</a:t>
            </a:r>
            <a:r>
              <a:rPr lang="et-EE" dirty="0"/>
              <a:t>) – konstruktsioonid, nõuded</a:t>
            </a:r>
          </a:p>
          <a:p>
            <a:r>
              <a:rPr lang="et-EE" dirty="0"/>
              <a:t>Kandevõime ja tihendusteguri näitajad minimaalselt nõutavad üksikkatselt</a:t>
            </a:r>
          </a:p>
          <a:p>
            <a:pPr lvl="1"/>
            <a:r>
              <a:rPr lang="et-EE" dirty="0"/>
              <a:t>Mulle - Hoone all 95% / E1 50MPa; liiklusaladel 90% / E1 40MPa; haljasaladel 87%</a:t>
            </a:r>
          </a:p>
          <a:p>
            <a:pPr lvl="1"/>
            <a:r>
              <a:rPr lang="et-EE" dirty="0"/>
              <a:t>Hoone ümbristäide – raskeliiklus 95% elamu 92% haljasala 90%</a:t>
            </a:r>
          </a:p>
          <a:p>
            <a:pPr lvl="1"/>
            <a:r>
              <a:rPr lang="et-EE" dirty="0"/>
              <a:t>Hoone alustäide – tööstus,</a:t>
            </a:r>
            <a:r>
              <a:rPr lang="en-US" dirty="0"/>
              <a:t> </a:t>
            </a:r>
            <a:r>
              <a:rPr lang="et-EE" dirty="0"/>
              <a:t>korrus</a:t>
            </a:r>
            <a:r>
              <a:rPr lang="en-US" dirty="0"/>
              <a:t>maja</a:t>
            </a:r>
            <a:r>
              <a:rPr lang="et-EE" dirty="0"/>
              <a:t> 97% 60 Mpa; väikeelamu &amp; vaialuse täide 95%/50 Mpa; kerge ladu 92%</a:t>
            </a:r>
          </a:p>
          <a:p>
            <a:r>
              <a:rPr lang="et-EE" dirty="0"/>
              <a:t>Teekonstruktsiooni osa</a:t>
            </a:r>
            <a:r>
              <a:rPr lang="en-US" dirty="0"/>
              <a:t> </a:t>
            </a:r>
            <a:r>
              <a:rPr lang="en-US" sz="2200" dirty="0">
                <a:solidFill>
                  <a:srgbClr val="FF0000"/>
                </a:solidFill>
              </a:rPr>
              <a:t>(</a:t>
            </a:r>
            <a:r>
              <a:rPr lang="en-US" sz="2200" dirty="0" err="1">
                <a:solidFill>
                  <a:srgbClr val="FF0000"/>
                </a:solidFill>
              </a:rPr>
              <a:t>täna</a:t>
            </a:r>
            <a:r>
              <a:rPr lang="en-US" sz="2200" dirty="0">
                <a:solidFill>
                  <a:srgbClr val="FF0000"/>
                </a:solidFill>
              </a:rPr>
              <a:t> </a:t>
            </a:r>
            <a:r>
              <a:rPr lang="en-US" sz="2200" dirty="0" err="1">
                <a:solidFill>
                  <a:srgbClr val="FF0000"/>
                </a:solidFill>
              </a:rPr>
              <a:t>siin</a:t>
            </a:r>
            <a:r>
              <a:rPr lang="en-US" sz="2200" dirty="0">
                <a:solidFill>
                  <a:srgbClr val="FF0000"/>
                </a:solidFill>
              </a:rPr>
              <a:t> Loadman </a:t>
            </a:r>
            <a:r>
              <a:rPr lang="en-US" sz="2200" dirty="0" err="1">
                <a:solidFill>
                  <a:srgbClr val="FF0000"/>
                </a:solidFill>
              </a:rPr>
              <a:t>kergseadet</a:t>
            </a:r>
            <a:r>
              <a:rPr lang="en-US" sz="2200" dirty="0">
                <a:solidFill>
                  <a:srgbClr val="FF0000"/>
                </a:solidFill>
              </a:rPr>
              <a:t> </a:t>
            </a:r>
            <a:r>
              <a:rPr lang="en-US" sz="2200" dirty="0" err="1">
                <a:solidFill>
                  <a:srgbClr val="FF0000"/>
                </a:solidFill>
              </a:rPr>
              <a:t>enam</a:t>
            </a:r>
            <a:r>
              <a:rPr lang="en-US" sz="2200" dirty="0">
                <a:solidFill>
                  <a:srgbClr val="FF0000"/>
                </a:solidFill>
              </a:rPr>
              <a:t> </a:t>
            </a:r>
            <a:r>
              <a:rPr lang="en-US" sz="2200" dirty="0" err="1">
                <a:solidFill>
                  <a:srgbClr val="FF0000"/>
                </a:solidFill>
              </a:rPr>
              <a:t>ei</a:t>
            </a:r>
            <a:r>
              <a:rPr lang="en-US" sz="2200" dirty="0">
                <a:solidFill>
                  <a:srgbClr val="FF0000"/>
                </a:solidFill>
              </a:rPr>
              <a:t> ole!)</a:t>
            </a:r>
            <a:endParaRPr lang="et-EE" dirty="0">
              <a:solidFill>
                <a:srgbClr val="FF0000"/>
              </a:solidFill>
            </a:endParaRPr>
          </a:p>
          <a:p>
            <a:pPr lvl="1"/>
            <a:r>
              <a:rPr lang="et-EE" dirty="0"/>
              <a:t>Kapillaartõusu takistus – tööstus 92% 50 </a:t>
            </a:r>
            <a:r>
              <a:rPr lang="et-EE" dirty="0" err="1"/>
              <a:t>Mpa</a:t>
            </a:r>
            <a:r>
              <a:rPr lang="et-EE" dirty="0"/>
              <a:t>; väikeelamu 90% 40 </a:t>
            </a:r>
            <a:r>
              <a:rPr lang="et-EE" dirty="0" err="1"/>
              <a:t>Mpa</a:t>
            </a:r>
            <a:r>
              <a:rPr lang="et-EE" dirty="0"/>
              <a:t>; </a:t>
            </a:r>
            <a:r>
              <a:rPr lang="et-EE" dirty="0" err="1"/>
              <a:t>kergladu</a:t>
            </a:r>
            <a:r>
              <a:rPr lang="et-EE" dirty="0"/>
              <a:t> 87%</a:t>
            </a:r>
          </a:p>
          <a:p>
            <a:pPr lvl="1"/>
            <a:r>
              <a:rPr lang="et-EE" dirty="0"/>
              <a:t>Jaotuskiht – min 92%, 90 </a:t>
            </a:r>
            <a:r>
              <a:rPr lang="et-EE" dirty="0" err="1"/>
              <a:t>Mpa</a:t>
            </a:r>
            <a:r>
              <a:rPr lang="et-EE" dirty="0"/>
              <a:t>, PLT E2/E1 2,2; </a:t>
            </a:r>
            <a:r>
              <a:rPr lang="et-EE" dirty="0" err="1">
                <a:highlight>
                  <a:srgbClr val="00FFFF"/>
                </a:highlight>
              </a:rPr>
              <a:t>Loadman</a:t>
            </a:r>
            <a:r>
              <a:rPr lang="et-EE" dirty="0">
                <a:highlight>
                  <a:srgbClr val="00FFFF"/>
                </a:highlight>
              </a:rPr>
              <a:t> </a:t>
            </a:r>
            <a:r>
              <a:rPr lang="et-EE" dirty="0" err="1">
                <a:highlight>
                  <a:srgbClr val="00FFFF"/>
                </a:highlight>
              </a:rPr>
              <a:t>Emax</a:t>
            </a:r>
            <a:r>
              <a:rPr lang="et-EE" dirty="0">
                <a:highlight>
                  <a:srgbClr val="00FFFF"/>
                </a:highlight>
              </a:rPr>
              <a:t>/E1 1,9</a:t>
            </a:r>
          </a:p>
          <a:p>
            <a:pPr lvl="1"/>
            <a:r>
              <a:rPr lang="et-EE" dirty="0"/>
              <a:t>Kandevkiht – min 92%, 120 </a:t>
            </a:r>
            <a:r>
              <a:rPr lang="et-EE" dirty="0" err="1"/>
              <a:t>Mpa</a:t>
            </a:r>
            <a:r>
              <a:rPr lang="et-EE" dirty="0"/>
              <a:t>, PLT E2/E1 2,0; </a:t>
            </a:r>
            <a:r>
              <a:rPr lang="et-EE" dirty="0" err="1">
                <a:highlight>
                  <a:srgbClr val="00FFFF"/>
                </a:highlight>
              </a:rPr>
              <a:t>Loadman</a:t>
            </a:r>
            <a:r>
              <a:rPr lang="et-EE" dirty="0">
                <a:highlight>
                  <a:srgbClr val="00FFFF"/>
                </a:highlight>
              </a:rPr>
              <a:t> </a:t>
            </a:r>
            <a:r>
              <a:rPr lang="et-EE" dirty="0" err="1">
                <a:highlight>
                  <a:srgbClr val="00FFFF"/>
                </a:highlight>
              </a:rPr>
              <a:t>Emax</a:t>
            </a:r>
            <a:r>
              <a:rPr lang="et-EE" dirty="0">
                <a:highlight>
                  <a:srgbClr val="00FFFF"/>
                </a:highlight>
              </a:rPr>
              <a:t>/E1 1,7</a:t>
            </a:r>
          </a:p>
        </p:txBody>
      </p:sp>
      <p:sp>
        <p:nvSpPr>
          <p:cNvPr id="4" name="Slaidinumbri kohatäide 2">
            <a:extLst>
              <a:ext uri="{FF2B5EF4-FFF2-40B4-BE49-F238E27FC236}">
                <a16:creationId xmlns:a16="http://schemas.microsoft.com/office/drawing/2014/main" id="{5ADCBEB3-0137-4707-AD09-F9967F99C06F}"/>
              </a:ext>
            </a:extLst>
          </p:cNvPr>
          <p:cNvSpPr>
            <a:spLocks noGrp="1"/>
          </p:cNvSpPr>
          <p:nvPr>
            <p:ph type="sldNum" sz="quarter" idx="12"/>
          </p:nvPr>
        </p:nvSpPr>
        <p:spPr>
          <a:xfrm>
            <a:off x="531812" y="787782"/>
            <a:ext cx="779767" cy="365125"/>
          </a:xfrm>
        </p:spPr>
        <p:txBody>
          <a:bodyPr/>
          <a:lstStyle/>
          <a:p>
            <a:fld id="{6D22F896-40B5-4ADD-8801-0D06FADFA095}" type="slidenum">
              <a:rPr lang="en-US" smtClean="0"/>
              <a:t>104</a:t>
            </a:fld>
            <a:endParaRPr lang="en-US" dirty="0"/>
          </a:p>
        </p:txBody>
      </p:sp>
    </p:spTree>
    <p:extLst>
      <p:ext uri="{BB962C8B-B14F-4D97-AF65-F5344CB8AC3E}">
        <p14:creationId xmlns:p14="http://schemas.microsoft.com/office/powerpoint/2010/main" val="22031062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A544-B779-80FE-80AD-7085919D9FC0}"/>
              </a:ext>
            </a:extLst>
          </p:cNvPr>
          <p:cNvSpPr>
            <a:spLocks noGrp="1"/>
          </p:cNvSpPr>
          <p:nvPr>
            <p:ph type="title"/>
          </p:nvPr>
        </p:nvSpPr>
        <p:spPr/>
        <p:txBody>
          <a:bodyPr/>
          <a:lstStyle/>
          <a:p>
            <a:r>
              <a:rPr lang="en-US" dirty="0" err="1"/>
              <a:t>MaaRYL</a:t>
            </a:r>
            <a:r>
              <a:rPr lang="en-US" dirty="0"/>
              <a:t> (</a:t>
            </a:r>
            <a:r>
              <a:rPr lang="en-US" dirty="0" err="1"/>
              <a:t>kehtiv</a:t>
            </a:r>
            <a:r>
              <a:rPr lang="en-US" dirty="0"/>
              <a:t>)</a:t>
            </a:r>
          </a:p>
        </p:txBody>
      </p:sp>
      <p:sp>
        <p:nvSpPr>
          <p:cNvPr id="3" name="Content Placeholder 2">
            <a:extLst>
              <a:ext uri="{FF2B5EF4-FFF2-40B4-BE49-F238E27FC236}">
                <a16:creationId xmlns:a16="http://schemas.microsoft.com/office/drawing/2014/main" id="{22234014-B0B9-2A01-97CB-99121736D674}"/>
              </a:ext>
            </a:extLst>
          </p:cNvPr>
          <p:cNvSpPr>
            <a:spLocks noGrp="1"/>
          </p:cNvSpPr>
          <p:nvPr>
            <p:ph idx="1"/>
          </p:nvPr>
        </p:nvSpPr>
        <p:spPr>
          <a:xfrm>
            <a:off x="595280" y="2839345"/>
            <a:ext cx="11182251" cy="3777622"/>
          </a:xfrm>
        </p:spPr>
        <p:txBody>
          <a:bodyPr/>
          <a:lstStyle/>
          <a:p>
            <a:r>
              <a:rPr lang="en-US" dirty="0" err="1"/>
              <a:t>Vahtklaas</a:t>
            </a:r>
            <a:r>
              <a:rPr lang="en-US" dirty="0"/>
              <a:t> (</a:t>
            </a:r>
            <a:r>
              <a:rPr lang="en-US" dirty="0" err="1"/>
              <a:t>vt</a:t>
            </a:r>
            <a:r>
              <a:rPr lang="en-US" dirty="0"/>
              <a:t>: </a:t>
            </a:r>
            <a:r>
              <a:rPr lang="en-US" dirty="0" err="1"/>
              <a:t>Järvakandi</a:t>
            </a:r>
            <a:r>
              <a:rPr lang="en-US" dirty="0"/>
              <a:t>) – </a:t>
            </a:r>
            <a:r>
              <a:rPr lang="en-US" dirty="0" err="1"/>
              <a:t>mõõdetakse</a:t>
            </a:r>
            <a:r>
              <a:rPr lang="en-US" dirty="0"/>
              <a:t> </a:t>
            </a:r>
            <a:r>
              <a:rPr lang="en-US" dirty="0" err="1"/>
              <a:t>kandevõimet</a:t>
            </a:r>
            <a:r>
              <a:rPr lang="en-US" dirty="0"/>
              <a:t> </a:t>
            </a:r>
            <a:r>
              <a:rPr lang="en-US" dirty="0" err="1"/>
              <a:t>materjali</a:t>
            </a:r>
            <a:r>
              <a:rPr lang="en-US" dirty="0"/>
              <a:t> </a:t>
            </a:r>
            <a:r>
              <a:rPr lang="en-US" dirty="0" err="1"/>
              <a:t>peale</a:t>
            </a:r>
            <a:r>
              <a:rPr lang="en-US" dirty="0"/>
              <a:t> </a:t>
            </a:r>
            <a:r>
              <a:rPr lang="en-US" dirty="0" err="1"/>
              <a:t>paigaldatud</a:t>
            </a:r>
            <a:r>
              <a:rPr lang="en-US" dirty="0"/>
              <a:t> 20 cm </a:t>
            </a:r>
            <a:r>
              <a:rPr lang="en-US" dirty="0" err="1"/>
              <a:t>killustikukihil</a:t>
            </a:r>
            <a:endParaRPr lang="en-US" dirty="0"/>
          </a:p>
          <a:p>
            <a:r>
              <a:rPr lang="en-US" dirty="0" err="1"/>
              <a:t>Muldkehal</a:t>
            </a:r>
            <a:r>
              <a:rPr lang="en-US" dirty="0"/>
              <a:t> (</a:t>
            </a:r>
            <a:r>
              <a:rPr lang="en-US" dirty="0" err="1"/>
              <a:t>täitel</a:t>
            </a:r>
            <a:r>
              <a:rPr lang="en-US" dirty="0"/>
              <a:t>) </a:t>
            </a:r>
            <a:r>
              <a:rPr lang="en-US" dirty="0" err="1"/>
              <a:t>liiklusalal</a:t>
            </a:r>
            <a:r>
              <a:rPr lang="en-US" dirty="0"/>
              <a:t>/</a:t>
            </a:r>
            <a:r>
              <a:rPr lang="en-US" dirty="0" err="1"/>
              <a:t>hoone</a:t>
            </a:r>
            <a:r>
              <a:rPr lang="en-US" dirty="0"/>
              <a:t> all – Troxler: 90%/87%; PLT Ev2: 100/90 MPa; FWD E2: 115/105 MPa</a:t>
            </a:r>
          </a:p>
          <a:p>
            <a:r>
              <a:rPr lang="en-US" dirty="0" err="1"/>
              <a:t>Kaeviku</a:t>
            </a:r>
            <a:r>
              <a:rPr lang="en-US" dirty="0"/>
              <a:t> </a:t>
            </a:r>
            <a:r>
              <a:rPr lang="en-US" dirty="0" err="1"/>
              <a:t>põhjas</a:t>
            </a:r>
            <a:r>
              <a:rPr lang="en-US" dirty="0"/>
              <a:t> </a:t>
            </a:r>
            <a:r>
              <a:rPr lang="en-US" sz="2400" dirty="0"/>
              <a:t>– </a:t>
            </a:r>
            <a:r>
              <a:rPr lang="en-US" sz="2400" dirty="0" err="1"/>
              <a:t>sobib</a:t>
            </a:r>
            <a:r>
              <a:rPr lang="en-US" sz="2400" dirty="0"/>
              <a:t> </a:t>
            </a:r>
            <a:r>
              <a:rPr lang="en-US" sz="2400" dirty="0" err="1"/>
              <a:t>Loadman</a:t>
            </a:r>
            <a:r>
              <a:rPr lang="en-US" sz="2400" dirty="0"/>
              <a:t> (Emax/E1 avg&lt;2,9 ja </a:t>
            </a:r>
            <a:r>
              <a:rPr lang="en-US" sz="2400" dirty="0" err="1"/>
              <a:t>üksikmõõtmisel</a:t>
            </a:r>
            <a:r>
              <a:rPr lang="en-US" sz="2400" dirty="0"/>
              <a:t> &lt;3,0)</a:t>
            </a:r>
            <a:endParaRPr lang="en-US" dirty="0"/>
          </a:p>
          <a:p>
            <a:r>
              <a:rPr lang="en-US" dirty="0" err="1"/>
              <a:t>Algtäite</a:t>
            </a:r>
            <a:r>
              <a:rPr lang="en-US" dirty="0"/>
              <a:t> pinnal </a:t>
            </a:r>
            <a:r>
              <a:rPr lang="en-US" sz="2400" dirty="0"/>
              <a:t>– </a:t>
            </a:r>
            <a:r>
              <a:rPr lang="en-US" sz="2400" dirty="0" err="1"/>
              <a:t>sobib</a:t>
            </a:r>
            <a:r>
              <a:rPr lang="en-US" sz="2400" dirty="0"/>
              <a:t> Loadman (Emax/E1 avg&lt;2,5 ja </a:t>
            </a:r>
            <a:r>
              <a:rPr lang="en-US" sz="2400" dirty="0" err="1"/>
              <a:t>üksikmõõtmisel</a:t>
            </a:r>
            <a:r>
              <a:rPr lang="en-US" sz="2400" dirty="0"/>
              <a:t> &gt;2,8)</a:t>
            </a:r>
            <a:endParaRPr lang="en-US" dirty="0"/>
          </a:p>
        </p:txBody>
      </p:sp>
      <p:sp>
        <p:nvSpPr>
          <p:cNvPr id="4" name="Slide Number Placeholder 3">
            <a:extLst>
              <a:ext uri="{FF2B5EF4-FFF2-40B4-BE49-F238E27FC236}">
                <a16:creationId xmlns:a16="http://schemas.microsoft.com/office/drawing/2014/main" id="{24E4126D-D352-C114-66E5-97027297CAE0}"/>
              </a:ext>
            </a:extLst>
          </p:cNvPr>
          <p:cNvSpPr>
            <a:spLocks noGrp="1"/>
          </p:cNvSpPr>
          <p:nvPr>
            <p:ph type="sldNum" sz="quarter" idx="12"/>
          </p:nvPr>
        </p:nvSpPr>
        <p:spPr/>
        <p:txBody>
          <a:bodyPr/>
          <a:lstStyle/>
          <a:p>
            <a:fld id="{293FD8E8-F8C2-465E-AF77-6AD9B13EB0E0}" type="slidenum">
              <a:rPr lang="en-US" smtClean="0"/>
              <a:t>105</a:t>
            </a:fld>
            <a:endParaRPr lang="en-US"/>
          </a:p>
        </p:txBody>
      </p:sp>
    </p:spTree>
    <p:extLst>
      <p:ext uri="{BB962C8B-B14F-4D97-AF65-F5344CB8AC3E}">
        <p14:creationId xmlns:p14="http://schemas.microsoft.com/office/powerpoint/2010/main" val="36523535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B6FF-659D-7BC7-000A-DA2039207265}"/>
              </a:ext>
            </a:extLst>
          </p:cNvPr>
          <p:cNvSpPr>
            <a:spLocks noGrp="1"/>
          </p:cNvSpPr>
          <p:nvPr>
            <p:ph type="title"/>
          </p:nvPr>
        </p:nvSpPr>
        <p:spPr/>
        <p:txBody>
          <a:bodyPr/>
          <a:lstStyle/>
          <a:p>
            <a:r>
              <a:rPr lang="en-US" dirty="0"/>
              <a:t>13311.3 </a:t>
            </a:r>
            <a:r>
              <a:rPr lang="en-US" dirty="0" err="1"/>
              <a:t>Kerge</a:t>
            </a:r>
            <a:r>
              <a:rPr lang="en-US" dirty="0"/>
              <a:t> </a:t>
            </a:r>
            <a:r>
              <a:rPr lang="en-US" dirty="0" err="1"/>
              <a:t>killustikrostvärk</a:t>
            </a:r>
            <a:endParaRPr lang="en-US" dirty="0"/>
          </a:p>
        </p:txBody>
      </p:sp>
      <p:sp>
        <p:nvSpPr>
          <p:cNvPr id="3" name="Content Placeholder 2">
            <a:extLst>
              <a:ext uri="{FF2B5EF4-FFF2-40B4-BE49-F238E27FC236}">
                <a16:creationId xmlns:a16="http://schemas.microsoft.com/office/drawing/2014/main" id="{E54FA9F6-BA19-FEC5-7971-8C44D043A39C}"/>
              </a:ext>
            </a:extLst>
          </p:cNvPr>
          <p:cNvSpPr>
            <a:spLocks noGrp="1"/>
          </p:cNvSpPr>
          <p:nvPr>
            <p:ph idx="1"/>
          </p:nvPr>
        </p:nvSpPr>
        <p:spPr/>
        <p:txBody>
          <a:bodyPr/>
          <a:lstStyle/>
          <a:p>
            <a:r>
              <a:rPr lang="en-US" dirty="0" err="1"/>
              <a:t>Nõuded</a:t>
            </a:r>
            <a:r>
              <a:rPr lang="en-US" dirty="0"/>
              <a:t> </a:t>
            </a:r>
            <a:r>
              <a:rPr lang="en-US" dirty="0" err="1"/>
              <a:t>vt</a:t>
            </a:r>
            <a:r>
              <a:rPr lang="en-US" dirty="0"/>
              <a:t> 18111.T5</a:t>
            </a:r>
          </a:p>
          <a:p>
            <a:r>
              <a:rPr lang="en-US" dirty="0" err="1"/>
              <a:t>Kergseadmega</a:t>
            </a:r>
            <a:r>
              <a:rPr lang="en-US" dirty="0"/>
              <a:t> (132 mm)</a:t>
            </a:r>
          </a:p>
          <a:p>
            <a:pPr lvl="1"/>
            <a:r>
              <a:rPr lang="en-US" dirty="0"/>
              <a:t>Emax/E1 ≤2.5 ca 95%</a:t>
            </a:r>
          </a:p>
        </p:txBody>
      </p:sp>
      <p:pic>
        <p:nvPicPr>
          <p:cNvPr id="1026" name="Picture 2">
            <a:extLst>
              <a:ext uri="{FF2B5EF4-FFF2-40B4-BE49-F238E27FC236}">
                <a16:creationId xmlns:a16="http://schemas.microsoft.com/office/drawing/2014/main" id="{9B7521E8-A748-6FDB-6BC2-63A34EB702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62825" y="2038350"/>
            <a:ext cx="4829175"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33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949D-2ECE-77AB-BA66-333D2AB1370D}"/>
              </a:ext>
            </a:extLst>
          </p:cNvPr>
          <p:cNvSpPr>
            <a:spLocks noGrp="1"/>
          </p:cNvSpPr>
          <p:nvPr>
            <p:ph type="title"/>
          </p:nvPr>
        </p:nvSpPr>
        <p:spPr/>
        <p:txBody>
          <a:bodyPr/>
          <a:lstStyle/>
          <a:p>
            <a:r>
              <a:rPr lang="en-US" dirty="0" err="1"/>
              <a:t>Muldkeha</a:t>
            </a:r>
            <a:r>
              <a:rPr lang="en-US" dirty="0"/>
              <a:t> – </a:t>
            </a:r>
            <a:r>
              <a:rPr lang="en-US" dirty="0" err="1"/>
              <a:t>maapenger</a:t>
            </a:r>
            <a:r>
              <a:rPr lang="en-US" dirty="0"/>
              <a:t> - 18111</a:t>
            </a:r>
          </a:p>
        </p:txBody>
      </p:sp>
      <p:sp>
        <p:nvSpPr>
          <p:cNvPr id="3" name="Content Placeholder 2">
            <a:extLst>
              <a:ext uri="{FF2B5EF4-FFF2-40B4-BE49-F238E27FC236}">
                <a16:creationId xmlns:a16="http://schemas.microsoft.com/office/drawing/2014/main" id="{54E11693-E882-2DC9-80E3-47A1E4002060}"/>
              </a:ext>
            </a:extLst>
          </p:cNvPr>
          <p:cNvSpPr>
            <a:spLocks noGrp="1"/>
          </p:cNvSpPr>
          <p:nvPr>
            <p:ph idx="1"/>
          </p:nvPr>
        </p:nvSpPr>
        <p:spPr>
          <a:xfrm>
            <a:off x="838199" y="1825625"/>
            <a:ext cx="11083669" cy="4514504"/>
          </a:xfrm>
        </p:spPr>
        <p:txBody>
          <a:bodyPr>
            <a:normAutofit fontScale="92500" lnSpcReduction="10000"/>
          </a:bodyPr>
          <a:lstStyle/>
          <a:p>
            <a:r>
              <a:rPr lang="en-US" dirty="0"/>
              <a:t>Troxler – </a:t>
            </a:r>
            <a:r>
              <a:rPr lang="en-US" dirty="0" err="1"/>
              <a:t>liiklusalal</a:t>
            </a:r>
            <a:r>
              <a:rPr lang="en-US" dirty="0"/>
              <a:t> 90%, </a:t>
            </a:r>
            <a:r>
              <a:rPr lang="en-US" dirty="0" err="1"/>
              <a:t>rohealal</a:t>
            </a:r>
            <a:r>
              <a:rPr lang="en-US" dirty="0"/>
              <a:t> 87%</a:t>
            </a:r>
          </a:p>
          <a:p>
            <a:r>
              <a:rPr lang="en-US" dirty="0" err="1"/>
              <a:t>Plaatkoormuskatse</a:t>
            </a:r>
            <a:r>
              <a:rPr lang="en-US" dirty="0"/>
              <a:t> </a:t>
            </a:r>
            <a:r>
              <a:rPr lang="en-US" sz="2000" dirty="0"/>
              <a:t>(</a:t>
            </a:r>
            <a:r>
              <a:rPr lang="en-US" sz="2000" dirty="0" err="1"/>
              <a:t>üksikmõõtmine</a:t>
            </a:r>
            <a:r>
              <a:rPr lang="en-US" sz="2000" dirty="0"/>
              <a:t>) </a:t>
            </a:r>
            <a:r>
              <a:rPr lang="en-US" dirty="0"/>
              <a:t>– </a:t>
            </a:r>
            <a:r>
              <a:rPr lang="en-US" dirty="0" err="1"/>
              <a:t>liiklusalal</a:t>
            </a:r>
            <a:r>
              <a:rPr lang="en-US" dirty="0"/>
              <a:t> 100 </a:t>
            </a:r>
            <a:r>
              <a:rPr lang="en-US" dirty="0" err="1"/>
              <a:t>Mpa</a:t>
            </a:r>
            <a:r>
              <a:rPr lang="en-US" dirty="0"/>
              <a:t>, </a:t>
            </a:r>
            <a:r>
              <a:rPr lang="en-US" dirty="0" err="1"/>
              <a:t>rohealal</a:t>
            </a:r>
            <a:r>
              <a:rPr lang="en-US" dirty="0"/>
              <a:t> 90 </a:t>
            </a:r>
            <a:r>
              <a:rPr lang="en-US" dirty="0" err="1"/>
              <a:t>Mpa</a:t>
            </a:r>
            <a:endParaRPr lang="en-US" dirty="0"/>
          </a:p>
          <a:p>
            <a:pPr lvl="1"/>
            <a:r>
              <a:rPr lang="en-US" dirty="0"/>
              <a:t>Ev2/Ev1 </a:t>
            </a:r>
            <a:r>
              <a:rPr lang="en-US" dirty="0" err="1"/>
              <a:t>suhtarvu</a:t>
            </a:r>
            <a:r>
              <a:rPr lang="en-US" dirty="0"/>
              <a:t> </a:t>
            </a:r>
            <a:r>
              <a:rPr lang="en-US" dirty="0" err="1"/>
              <a:t>nõue</a:t>
            </a:r>
            <a:r>
              <a:rPr lang="en-US" dirty="0"/>
              <a:t> </a:t>
            </a:r>
            <a:r>
              <a:rPr lang="en-US" dirty="0" err="1"/>
              <a:t>vastavalt</a:t>
            </a:r>
            <a:r>
              <a:rPr lang="en-US" dirty="0"/>
              <a:t> Ev2 </a:t>
            </a:r>
            <a:r>
              <a:rPr lang="en-US" dirty="0" err="1"/>
              <a:t>tasemele</a:t>
            </a:r>
            <a:endParaRPr lang="en-US" dirty="0"/>
          </a:p>
          <a:p>
            <a:pPr lvl="1"/>
            <a:endParaRPr lang="en-US" dirty="0"/>
          </a:p>
          <a:p>
            <a:endParaRPr lang="en-US" dirty="0"/>
          </a:p>
          <a:p>
            <a:endParaRPr lang="en-US" dirty="0"/>
          </a:p>
          <a:p>
            <a:r>
              <a:rPr lang="en-US" dirty="0"/>
              <a:t>FWD – </a:t>
            </a:r>
            <a:r>
              <a:rPr lang="en-US" dirty="0" err="1"/>
              <a:t>liiklusalal</a:t>
            </a:r>
            <a:r>
              <a:rPr lang="en-US" dirty="0"/>
              <a:t> 115 </a:t>
            </a:r>
            <a:r>
              <a:rPr lang="en-US" dirty="0" err="1"/>
              <a:t>Mpa</a:t>
            </a:r>
            <a:r>
              <a:rPr lang="en-US" dirty="0"/>
              <a:t>, </a:t>
            </a:r>
            <a:r>
              <a:rPr lang="en-US" dirty="0" err="1"/>
              <a:t>rohealal</a:t>
            </a:r>
            <a:r>
              <a:rPr lang="en-US" dirty="0"/>
              <a:t> 105 </a:t>
            </a:r>
            <a:r>
              <a:rPr lang="en-US" dirty="0" err="1"/>
              <a:t>Mpa</a:t>
            </a:r>
            <a:endParaRPr lang="en-US" dirty="0"/>
          </a:p>
          <a:p>
            <a:pPr lvl="1"/>
            <a:r>
              <a:rPr lang="en-US" dirty="0" err="1"/>
              <a:t>Suhtarvu</a:t>
            </a:r>
            <a:r>
              <a:rPr lang="en-US" dirty="0"/>
              <a:t> </a:t>
            </a:r>
            <a:r>
              <a:rPr lang="en-US" dirty="0" err="1"/>
              <a:t>reeglid</a:t>
            </a:r>
            <a:r>
              <a:rPr lang="en-US" dirty="0"/>
              <a:t> </a:t>
            </a:r>
            <a:r>
              <a:rPr lang="en-US" dirty="0" err="1"/>
              <a:t>analoogsed</a:t>
            </a:r>
            <a:r>
              <a:rPr lang="en-US" dirty="0"/>
              <a:t>, </a:t>
            </a:r>
            <a:r>
              <a:rPr lang="en-US" dirty="0" err="1"/>
              <a:t>kuid</a:t>
            </a:r>
            <a:r>
              <a:rPr lang="en-US" dirty="0"/>
              <a:t> 0,4 </a:t>
            </a:r>
            <a:r>
              <a:rPr lang="en-US" dirty="0" err="1"/>
              <a:t>võrra</a:t>
            </a:r>
            <a:r>
              <a:rPr lang="en-US" dirty="0"/>
              <a:t> </a:t>
            </a:r>
            <a:r>
              <a:rPr lang="en-US" dirty="0" err="1"/>
              <a:t>madalamad</a:t>
            </a:r>
            <a:r>
              <a:rPr lang="en-US" dirty="0"/>
              <a:t> </a:t>
            </a:r>
            <a:r>
              <a:rPr lang="en-US" dirty="0" err="1"/>
              <a:t>kui</a:t>
            </a:r>
            <a:r>
              <a:rPr lang="en-US" dirty="0"/>
              <a:t> PLT </a:t>
            </a:r>
            <a:r>
              <a:rPr lang="en-US" dirty="0" err="1"/>
              <a:t>katsel</a:t>
            </a:r>
            <a:endParaRPr lang="en-US" dirty="0"/>
          </a:p>
          <a:p>
            <a:r>
              <a:rPr lang="en-US" dirty="0" err="1"/>
              <a:t>Kergseadmeid</a:t>
            </a:r>
            <a:r>
              <a:rPr lang="en-US" dirty="0"/>
              <a:t> </a:t>
            </a:r>
            <a:r>
              <a:rPr lang="en-US" dirty="0" err="1"/>
              <a:t>ei</a:t>
            </a:r>
            <a:r>
              <a:rPr lang="en-US" dirty="0"/>
              <a:t> </a:t>
            </a:r>
            <a:r>
              <a:rPr lang="en-US" dirty="0" err="1"/>
              <a:t>loeta</a:t>
            </a:r>
            <a:r>
              <a:rPr lang="en-US" dirty="0"/>
              <a:t> RYL </a:t>
            </a:r>
            <a:r>
              <a:rPr lang="en-US" dirty="0" err="1"/>
              <a:t>järgi</a:t>
            </a:r>
            <a:r>
              <a:rPr lang="en-US" dirty="0"/>
              <a:t> </a:t>
            </a:r>
            <a:r>
              <a:rPr lang="en-US" dirty="0" err="1"/>
              <a:t>muldkeha</a:t>
            </a:r>
            <a:r>
              <a:rPr lang="en-US" dirty="0"/>
              <a:t> </a:t>
            </a:r>
            <a:r>
              <a:rPr lang="en-US" dirty="0" err="1"/>
              <a:t>kontrolliks</a:t>
            </a:r>
            <a:r>
              <a:rPr lang="en-US" dirty="0"/>
              <a:t> </a:t>
            </a:r>
            <a:r>
              <a:rPr lang="en-US" dirty="0" err="1"/>
              <a:t>piisavalt</a:t>
            </a:r>
            <a:r>
              <a:rPr lang="en-US" dirty="0"/>
              <a:t> </a:t>
            </a:r>
            <a:r>
              <a:rPr lang="en-US" dirty="0" err="1"/>
              <a:t>sügava</a:t>
            </a:r>
            <a:r>
              <a:rPr lang="en-US" dirty="0"/>
              <a:t> </a:t>
            </a:r>
            <a:r>
              <a:rPr lang="en-US" dirty="0" err="1"/>
              <a:t>toimega</a:t>
            </a:r>
            <a:r>
              <a:rPr lang="en-US" dirty="0"/>
              <a:t> </a:t>
            </a:r>
            <a:r>
              <a:rPr lang="en-US" dirty="0" err="1"/>
              <a:t>seadmeteks</a:t>
            </a:r>
            <a:endParaRPr lang="en-US" dirty="0"/>
          </a:p>
          <a:p>
            <a:r>
              <a:rPr lang="en-US" dirty="0" err="1"/>
              <a:t>Üks</a:t>
            </a:r>
            <a:r>
              <a:rPr lang="en-US" dirty="0"/>
              <a:t> </a:t>
            </a:r>
            <a:r>
              <a:rPr lang="en-US" dirty="0" err="1"/>
              <a:t>katse</a:t>
            </a:r>
            <a:r>
              <a:rPr lang="en-US" dirty="0"/>
              <a:t> 500 m</a:t>
            </a:r>
            <a:r>
              <a:rPr lang="en-US" baseline="30000" dirty="0"/>
              <a:t>2</a:t>
            </a:r>
            <a:r>
              <a:rPr lang="en-US" dirty="0"/>
              <a:t> </a:t>
            </a:r>
            <a:r>
              <a:rPr lang="en-US" dirty="0" err="1"/>
              <a:t>kohta</a:t>
            </a:r>
            <a:r>
              <a:rPr lang="en-US" dirty="0"/>
              <a:t>, </a:t>
            </a:r>
            <a:r>
              <a:rPr lang="en-US" dirty="0" err="1"/>
              <a:t>kuid</a:t>
            </a:r>
            <a:r>
              <a:rPr lang="en-US" dirty="0"/>
              <a:t> </a:t>
            </a:r>
            <a:r>
              <a:rPr lang="en-US" dirty="0" err="1"/>
              <a:t>igal</a:t>
            </a:r>
            <a:r>
              <a:rPr lang="en-US" dirty="0"/>
              <a:t> </a:t>
            </a:r>
            <a:r>
              <a:rPr lang="en-US" dirty="0" err="1"/>
              <a:t>kihil</a:t>
            </a:r>
            <a:r>
              <a:rPr lang="en-US" dirty="0"/>
              <a:t> </a:t>
            </a:r>
            <a:r>
              <a:rPr lang="en-US" dirty="0" err="1"/>
              <a:t>vähemalt</a:t>
            </a:r>
            <a:r>
              <a:rPr lang="en-US" dirty="0"/>
              <a:t> </a:t>
            </a:r>
            <a:r>
              <a:rPr lang="en-US" dirty="0" err="1"/>
              <a:t>üks</a:t>
            </a:r>
            <a:r>
              <a:rPr lang="en-US" dirty="0"/>
              <a:t> </a:t>
            </a:r>
            <a:r>
              <a:rPr lang="en-US" dirty="0" err="1"/>
              <a:t>mõõtmine</a:t>
            </a:r>
            <a:endParaRPr lang="en-US" dirty="0"/>
          </a:p>
        </p:txBody>
      </p:sp>
      <p:graphicFrame>
        <p:nvGraphicFramePr>
          <p:cNvPr id="4" name="Table 3">
            <a:extLst>
              <a:ext uri="{FF2B5EF4-FFF2-40B4-BE49-F238E27FC236}">
                <a16:creationId xmlns:a16="http://schemas.microsoft.com/office/drawing/2014/main" id="{BFA4E921-AA85-8405-AFF7-C35EFF5AA4AD}"/>
              </a:ext>
            </a:extLst>
          </p:cNvPr>
          <p:cNvGraphicFramePr>
            <a:graphicFrameLocks noGrp="1"/>
          </p:cNvGraphicFramePr>
          <p:nvPr/>
        </p:nvGraphicFramePr>
        <p:xfrm>
          <a:off x="1347764" y="2970357"/>
          <a:ext cx="10379095" cy="1112520"/>
        </p:xfrm>
        <a:graphic>
          <a:graphicData uri="http://schemas.openxmlformats.org/drawingml/2006/table">
            <a:tbl>
              <a:tblPr firstRow="1" bandRow="1">
                <a:tableStyleId>{5C22544A-7EE6-4342-B048-85BDC9FD1C3A}</a:tableStyleId>
              </a:tblPr>
              <a:tblGrid>
                <a:gridCol w="1980767">
                  <a:extLst>
                    <a:ext uri="{9D8B030D-6E8A-4147-A177-3AD203B41FA5}">
                      <a16:colId xmlns:a16="http://schemas.microsoft.com/office/drawing/2014/main" val="1943942706"/>
                    </a:ext>
                  </a:extLst>
                </a:gridCol>
                <a:gridCol w="1049791">
                  <a:extLst>
                    <a:ext uri="{9D8B030D-6E8A-4147-A177-3AD203B41FA5}">
                      <a16:colId xmlns:a16="http://schemas.microsoft.com/office/drawing/2014/main" val="354445244"/>
                    </a:ext>
                  </a:extLst>
                </a:gridCol>
                <a:gridCol w="1049791">
                  <a:extLst>
                    <a:ext uri="{9D8B030D-6E8A-4147-A177-3AD203B41FA5}">
                      <a16:colId xmlns:a16="http://schemas.microsoft.com/office/drawing/2014/main" val="3202927109"/>
                    </a:ext>
                  </a:extLst>
                </a:gridCol>
                <a:gridCol w="1049791">
                  <a:extLst>
                    <a:ext uri="{9D8B030D-6E8A-4147-A177-3AD203B41FA5}">
                      <a16:colId xmlns:a16="http://schemas.microsoft.com/office/drawing/2014/main" val="2502159252"/>
                    </a:ext>
                  </a:extLst>
                </a:gridCol>
                <a:gridCol w="1049791">
                  <a:extLst>
                    <a:ext uri="{9D8B030D-6E8A-4147-A177-3AD203B41FA5}">
                      <a16:colId xmlns:a16="http://schemas.microsoft.com/office/drawing/2014/main" val="3245491111"/>
                    </a:ext>
                  </a:extLst>
                </a:gridCol>
                <a:gridCol w="1049791">
                  <a:extLst>
                    <a:ext uri="{9D8B030D-6E8A-4147-A177-3AD203B41FA5}">
                      <a16:colId xmlns:a16="http://schemas.microsoft.com/office/drawing/2014/main" val="1857974183"/>
                    </a:ext>
                  </a:extLst>
                </a:gridCol>
                <a:gridCol w="1049791">
                  <a:extLst>
                    <a:ext uri="{9D8B030D-6E8A-4147-A177-3AD203B41FA5}">
                      <a16:colId xmlns:a16="http://schemas.microsoft.com/office/drawing/2014/main" val="2663317615"/>
                    </a:ext>
                  </a:extLst>
                </a:gridCol>
                <a:gridCol w="1049791">
                  <a:extLst>
                    <a:ext uri="{9D8B030D-6E8A-4147-A177-3AD203B41FA5}">
                      <a16:colId xmlns:a16="http://schemas.microsoft.com/office/drawing/2014/main" val="2697566976"/>
                    </a:ext>
                  </a:extLst>
                </a:gridCol>
                <a:gridCol w="1049791">
                  <a:extLst>
                    <a:ext uri="{9D8B030D-6E8A-4147-A177-3AD203B41FA5}">
                      <a16:colId xmlns:a16="http://schemas.microsoft.com/office/drawing/2014/main" val="2457402698"/>
                    </a:ext>
                  </a:extLst>
                </a:gridCol>
              </a:tblGrid>
              <a:tr h="370840">
                <a:tc>
                  <a:txBody>
                    <a:bodyPr/>
                    <a:lstStyle/>
                    <a:p>
                      <a:r>
                        <a:rPr lang="en-US" dirty="0"/>
                        <a:t>E2</a:t>
                      </a:r>
                    </a:p>
                  </a:txBody>
                  <a:tcPr/>
                </a:tc>
                <a:tc>
                  <a:txBody>
                    <a:bodyPr/>
                    <a:lstStyle/>
                    <a:p>
                      <a:r>
                        <a:rPr lang="en-US" dirty="0"/>
                        <a:t>&lt;125</a:t>
                      </a:r>
                    </a:p>
                  </a:txBody>
                  <a:tcPr/>
                </a:tc>
                <a:tc>
                  <a:txBody>
                    <a:bodyPr/>
                    <a:lstStyle/>
                    <a:p>
                      <a:r>
                        <a:rPr lang="en-US" dirty="0"/>
                        <a:t>125-134</a:t>
                      </a:r>
                    </a:p>
                  </a:txBody>
                  <a:tcPr/>
                </a:tc>
                <a:tc>
                  <a:txBody>
                    <a:bodyPr/>
                    <a:lstStyle/>
                    <a:p>
                      <a:r>
                        <a:rPr lang="en-US" dirty="0"/>
                        <a:t>135-144</a:t>
                      </a:r>
                    </a:p>
                  </a:txBody>
                  <a:tcPr/>
                </a:tc>
                <a:tc>
                  <a:txBody>
                    <a:bodyPr/>
                    <a:lstStyle/>
                    <a:p>
                      <a:r>
                        <a:rPr lang="en-US" dirty="0"/>
                        <a:t>145-154</a:t>
                      </a:r>
                    </a:p>
                  </a:txBody>
                  <a:tcPr/>
                </a:tc>
                <a:tc>
                  <a:txBody>
                    <a:bodyPr/>
                    <a:lstStyle/>
                    <a:p>
                      <a:r>
                        <a:rPr lang="en-US" dirty="0"/>
                        <a:t>155-164</a:t>
                      </a:r>
                    </a:p>
                  </a:txBody>
                  <a:tcPr/>
                </a:tc>
                <a:tc>
                  <a:txBody>
                    <a:bodyPr/>
                    <a:lstStyle/>
                    <a:p>
                      <a:r>
                        <a:rPr lang="en-US" dirty="0"/>
                        <a:t>165-174</a:t>
                      </a:r>
                    </a:p>
                  </a:txBody>
                  <a:tcPr/>
                </a:tc>
                <a:tc>
                  <a:txBody>
                    <a:bodyPr/>
                    <a:lstStyle/>
                    <a:p>
                      <a:r>
                        <a:rPr lang="en-US" dirty="0"/>
                        <a:t>175-184</a:t>
                      </a:r>
                    </a:p>
                  </a:txBody>
                  <a:tcPr/>
                </a:tc>
                <a:tc>
                  <a:txBody>
                    <a:bodyPr/>
                    <a:lstStyle/>
                    <a:p>
                      <a:r>
                        <a:rPr lang="en-US" dirty="0"/>
                        <a:t>≥185</a:t>
                      </a:r>
                    </a:p>
                  </a:txBody>
                  <a:tcPr/>
                </a:tc>
                <a:extLst>
                  <a:ext uri="{0D108BD9-81ED-4DB2-BD59-A6C34878D82A}">
                    <a16:rowId xmlns:a16="http://schemas.microsoft.com/office/drawing/2014/main" val="851633729"/>
                  </a:ext>
                </a:extLst>
              </a:tr>
              <a:tr h="370840">
                <a:tc>
                  <a:txBody>
                    <a:bodyPr/>
                    <a:lstStyle/>
                    <a:p>
                      <a:r>
                        <a:rPr lang="en-US" dirty="0"/>
                        <a:t>E2/E1 </a:t>
                      </a:r>
                      <a:r>
                        <a:rPr lang="en-US" dirty="0" err="1"/>
                        <a:t>liiklusala</a:t>
                      </a:r>
                      <a:endParaRPr lang="en-US" dirty="0"/>
                    </a:p>
                  </a:txBody>
                  <a:tcPr/>
                </a:tc>
                <a:tc>
                  <a:txBody>
                    <a:bodyPr/>
                    <a:lstStyle/>
                    <a:p>
                      <a:r>
                        <a:rPr lang="en-US" dirty="0"/>
                        <a:t>≤2,6</a:t>
                      </a:r>
                    </a:p>
                  </a:txBody>
                  <a:tcPr/>
                </a:tc>
                <a:tc>
                  <a:txBody>
                    <a:bodyPr/>
                    <a:lstStyle/>
                    <a:p>
                      <a:r>
                        <a:rPr lang="en-US" dirty="0"/>
                        <a:t>≤2,7</a:t>
                      </a:r>
                    </a:p>
                  </a:txBody>
                  <a:tcPr/>
                </a:tc>
                <a:tc>
                  <a:txBody>
                    <a:bodyPr/>
                    <a:lstStyle/>
                    <a:p>
                      <a:r>
                        <a:rPr lang="en-US" dirty="0"/>
                        <a:t>≤2,8</a:t>
                      </a:r>
                    </a:p>
                  </a:txBody>
                  <a:tcPr/>
                </a:tc>
                <a:tc>
                  <a:txBody>
                    <a:bodyPr/>
                    <a:lstStyle/>
                    <a:p>
                      <a:r>
                        <a:rPr lang="en-US" dirty="0"/>
                        <a:t>≤2,9</a:t>
                      </a:r>
                    </a:p>
                  </a:txBody>
                  <a:tcPr/>
                </a:tc>
                <a:tc>
                  <a:txBody>
                    <a:bodyPr/>
                    <a:lstStyle/>
                    <a:p>
                      <a:r>
                        <a:rPr lang="en-US" dirty="0"/>
                        <a:t>≤3,0</a:t>
                      </a:r>
                    </a:p>
                  </a:txBody>
                  <a:tcPr/>
                </a:tc>
                <a:tc>
                  <a:txBody>
                    <a:bodyPr/>
                    <a:lstStyle/>
                    <a:p>
                      <a:r>
                        <a:rPr lang="en-US" dirty="0"/>
                        <a:t>≤3,1</a:t>
                      </a:r>
                    </a:p>
                  </a:txBody>
                  <a:tcPr/>
                </a:tc>
                <a:tc>
                  <a:txBody>
                    <a:bodyPr/>
                    <a:lstStyle/>
                    <a:p>
                      <a:r>
                        <a:rPr lang="en-US" dirty="0"/>
                        <a:t>≤3,2</a:t>
                      </a:r>
                    </a:p>
                  </a:txBody>
                  <a:tcPr/>
                </a:tc>
                <a:tc>
                  <a:txBody>
                    <a:bodyPr/>
                    <a:lstStyle/>
                    <a:p>
                      <a:r>
                        <a:rPr lang="en-US" dirty="0"/>
                        <a:t>≤3,3</a:t>
                      </a:r>
                    </a:p>
                  </a:txBody>
                  <a:tcPr/>
                </a:tc>
                <a:extLst>
                  <a:ext uri="{0D108BD9-81ED-4DB2-BD59-A6C34878D82A}">
                    <a16:rowId xmlns:a16="http://schemas.microsoft.com/office/drawing/2014/main" val="3587731274"/>
                  </a:ext>
                </a:extLst>
              </a:tr>
              <a:tr h="370840">
                <a:tc>
                  <a:txBody>
                    <a:bodyPr/>
                    <a:lstStyle/>
                    <a:p>
                      <a:r>
                        <a:rPr lang="en-US" dirty="0"/>
                        <a:t>E2/E1 </a:t>
                      </a:r>
                      <a:r>
                        <a:rPr lang="en-US" dirty="0" err="1"/>
                        <a:t>roheala</a:t>
                      </a:r>
                      <a:endParaRPr lang="en-US" dirty="0"/>
                    </a:p>
                  </a:txBody>
                  <a:tcPr/>
                </a:tc>
                <a:tc>
                  <a:txBody>
                    <a:bodyPr/>
                    <a:lstStyle/>
                    <a:p>
                      <a:r>
                        <a:rPr lang="en-US" dirty="0"/>
                        <a:t>≤3,0</a:t>
                      </a:r>
                    </a:p>
                  </a:txBody>
                  <a:tcPr/>
                </a:tc>
                <a:tc>
                  <a:txBody>
                    <a:bodyPr/>
                    <a:lstStyle/>
                    <a:p>
                      <a:r>
                        <a:rPr lang="en-US" dirty="0"/>
                        <a:t>≤3,1</a:t>
                      </a:r>
                    </a:p>
                  </a:txBody>
                  <a:tcPr/>
                </a:tc>
                <a:tc>
                  <a:txBody>
                    <a:bodyPr/>
                    <a:lstStyle/>
                    <a:p>
                      <a:r>
                        <a:rPr lang="en-US" dirty="0"/>
                        <a:t>≤3,2</a:t>
                      </a:r>
                    </a:p>
                  </a:txBody>
                  <a:tcPr/>
                </a:tc>
                <a:tc>
                  <a:txBody>
                    <a:bodyPr/>
                    <a:lstStyle/>
                    <a:p>
                      <a:r>
                        <a:rPr lang="en-US" dirty="0"/>
                        <a:t>≤3,3</a:t>
                      </a:r>
                    </a:p>
                  </a:txBody>
                  <a:tcPr/>
                </a:tc>
                <a:tc>
                  <a:txBody>
                    <a:bodyPr/>
                    <a:lstStyle/>
                    <a:p>
                      <a:r>
                        <a:rPr lang="en-US" dirty="0"/>
                        <a:t>≤3,4</a:t>
                      </a:r>
                    </a:p>
                  </a:txBody>
                  <a:tcPr/>
                </a:tc>
                <a:tc>
                  <a:txBody>
                    <a:bodyPr/>
                    <a:lstStyle/>
                    <a:p>
                      <a:r>
                        <a:rPr lang="en-US" dirty="0"/>
                        <a:t>≤3,5</a:t>
                      </a:r>
                    </a:p>
                  </a:txBody>
                  <a:tcPr/>
                </a:tc>
                <a:tc>
                  <a:txBody>
                    <a:bodyPr/>
                    <a:lstStyle/>
                    <a:p>
                      <a:r>
                        <a:rPr lang="en-US" dirty="0"/>
                        <a:t>≤3,6</a:t>
                      </a:r>
                    </a:p>
                  </a:txBody>
                  <a:tcPr/>
                </a:tc>
                <a:tc>
                  <a:txBody>
                    <a:bodyPr/>
                    <a:lstStyle/>
                    <a:p>
                      <a:r>
                        <a:rPr lang="en-US" dirty="0"/>
                        <a:t>≤3,7</a:t>
                      </a:r>
                    </a:p>
                  </a:txBody>
                  <a:tcPr/>
                </a:tc>
                <a:extLst>
                  <a:ext uri="{0D108BD9-81ED-4DB2-BD59-A6C34878D82A}">
                    <a16:rowId xmlns:a16="http://schemas.microsoft.com/office/drawing/2014/main" val="1232748899"/>
                  </a:ext>
                </a:extLst>
              </a:tr>
            </a:tbl>
          </a:graphicData>
        </a:graphic>
      </p:graphicFrame>
    </p:spTree>
    <p:extLst>
      <p:ext uri="{BB962C8B-B14F-4D97-AF65-F5344CB8AC3E}">
        <p14:creationId xmlns:p14="http://schemas.microsoft.com/office/powerpoint/2010/main" val="28489622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76DB-756D-F26A-0710-541AA5E83F5C}"/>
              </a:ext>
            </a:extLst>
          </p:cNvPr>
          <p:cNvSpPr>
            <a:spLocks noGrp="1"/>
          </p:cNvSpPr>
          <p:nvPr>
            <p:ph type="title"/>
          </p:nvPr>
        </p:nvSpPr>
        <p:spPr/>
        <p:txBody>
          <a:bodyPr/>
          <a:lstStyle/>
          <a:p>
            <a:r>
              <a:rPr lang="en-US" dirty="0" err="1"/>
              <a:t>Asennusalusta</a:t>
            </a:r>
            <a:r>
              <a:rPr lang="en-US" dirty="0"/>
              <a:t> – 18310</a:t>
            </a:r>
            <a:br>
              <a:rPr lang="en-US" dirty="0"/>
            </a:br>
            <a:r>
              <a:rPr lang="en-US" sz="4000" dirty="0" err="1">
                <a:highlight>
                  <a:srgbClr val="00FFFF"/>
                </a:highlight>
              </a:rPr>
              <a:t>trasside</a:t>
            </a:r>
            <a:r>
              <a:rPr lang="en-US" sz="4000" dirty="0">
                <a:highlight>
                  <a:srgbClr val="00FFFF"/>
                </a:highlight>
              </a:rPr>
              <a:t> </a:t>
            </a:r>
            <a:r>
              <a:rPr lang="en-US" sz="4000" dirty="0" err="1">
                <a:highlight>
                  <a:srgbClr val="00FFFF"/>
                </a:highlight>
              </a:rPr>
              <a:t>paigalduse</a:t>
            </a:r>
            <a:r>
              <a:rPr lang="en-US" sz="4000" dirty="0">
                <a:highlight>
                  <a:srgbClr val="00FFFF"/>
                </a:highlight>
              </a:rPr>
              <a:t> alus</a:t>
            </a:r>
            <a:endParaRPr lang="en-US" dirty="0">
              <a:highlight>
                <a:srgbClr val="00FFFF"/>
              </a:highlight>
            </a:endParaRPr>
          </a:p>
        </p:txBody>
      </p:sp>
      <p:sp>
        <p:nvSpPr>
          <p:cNvPr id="3" name="Content Placeholder 2">
            <a:extLst>
              <a:ext uri="{FF2B5EF4-FFF2-40B4-BE49-F238E27FC236}">
                <a16:creationId xmlns:a16="http://schemas.microsoft.com/office/drawing/2014/main" id="{52A1BD7B-0684-D267-F52A-88207AA714DF}"/>
              </a:ext>
            </a:extLst>
          </p:cNvPr>
          <p:cNvSpPr>
            <a:spLocks noGrp="1"/>
          </p:cNvSpPr>
          <p:nvPr>
            <p:ph idx="1"/>
          </p:nvPr>
        </p:nvSpPr>
        <p:spPr>
          <a:xfrm>
            <a:off x="294571" y="1825625"/>
            <a:ext cx="11463753" cy="4351338"/>
          </a:xfrm>
        </p:spPr>
        <p:txBody>
          <a:bodyPr>
            <a:normAutofit/>
          </a:bodyPr>
          <a:lstStyle/>
          <a:p>
            <a:r>
              <a:rPr lang="fi-FI" dirty="0"/>
              <a:t>Tihenduskontroll meetodite 1 või 6 järgi või ka kergseadmega</a:t>
            </a:r>
          </a:p>
          <a:p>
            <a:pPr lvl="1"/>
            <a:r>
              <a:rPr lang="fi-FI" dirty="0"/>
              <a:t>Meetodi 1 (radioaktiivne) või 6 (volümeetriline laborikontroll) korral keskmine tihendustegur ei tohi olla alla 90%</a:t>
            </a:r>
          </a:p>
          <a:p>
            <a:pPr lvl="1"/>
            <a:r>
              <a:rPr lang="fi-FI" dirty="0"/>
              <a:t>Kergseadme (Loadman) kasutamisel suhe keskmiselt alla 2,9 kui mõõtmised tehakse 132 mm koormusplaadiga</a:t>
            </a:r>
          </a:p>
          <a:p>
            <a:r>
              <a:rPr lang="fi-FI" dirty="0"/>
              <a:t>Loadman kergseadme puhul</a:t>
            </a:r>
          </a:p>
          <a:p>
            <a:pPr lvl="1"/>
            <a:r>
              <a:rPr lang="fi-FI" dirty="0"/>
              <a:t>Tulemused peab siduma teiste, usaldusväärsemate meetoditega.</a:t>
            </a:r>
          </a:p>
          <a:p>
            <a:pPr lvl="1"/>
            <a:r>
              <a:rPr lang="fi-FI" dirty="0"/>
              <a:t>Kergseadme puhul seeria pikkus on reeglina 3...6 lööki, hinnatakse suhtarvu Emax/E1.</a:t>
            </a:r>
          </a:p>
          <a:p>
            <a:pPr lvl="1"/>
            <a:r>
              <a:rPr lang="fi-FI" dirty="0"/>
              <a:t>Vähim üksikmõõtmise tulemus 88 % ja tihendussuhte mõõtmisel mitte üle 3,0.</a:t>
            </a:r>
          </a:p>
          <a:p>
            <a:endParaRPr lang="en-US" dirty="0"/>
          </a:p>
        </p:txBody>
      </p:sp>
      <p:pic>
        <p:nvPicPr>
          <p:cNvPr id="5" name="Picture 4">
            <a:extLst>
              <a:ext uri="{FF2B5EF4-FFF2-40B4-BE49-F238E27FC236}">
                <a16:creationId xmlns:a16="http://schemas.microsoft.com/office/drawing/2014/main" id="{CD72A1D1-0AC5-3311-3331-018A386789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40800" y="57327"/>
            <a:ext cx="3251200" cy="1765461"/>
          </a:xfrm>
          <a:prstGeom prst="rect">
            <a:avLst/>
          </a:prstGeom>
        </p:spPr>
      </p:pic>
    </p:spTree>
    <p:extLst>
      <p:ext uri="{BB962C8B-B14F-4D97-AF65-F5344CB8AC3E}">
        <p14:creationId xmlns:p14="http://schemas.microsoft.com/office/powerpoint/2010/main" val="9807743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994B-417D-B6A7-CB5D-45FD76EF8A91}"/>
              </a:ext>
            </a:extLst>
          </p:cNvPr>
          <p:cNvSpPr>
            <a:spLocks noGrp="1"/>
          </p:cNvSpPr>
          <p:nvPr>
            <p:ph type="title"/>
          </p:nvPr>
        </p:nvSpPr>
        <p:spPr/>
        <p:txBody>
          <a:bodyPr/>
          <a:lstStyle/>
          <a:p>
            <a:r>
              <a:rPr lang="en-US" dirty="0" err="1"/>
              <a:t>Alkutäyttö</a:t>
            </a:r>
            <a:r>
              <a:rPr lang="en-US" dirty="0"/>
              <a:t> – 18320</a:t>
            </a:r>
            <a:br>
              <a:rPr lang="en-US" dirty="0"/>
            </a:br>
            <a:r>
              <a:rPr lang="en-US" sz="3600" dirty="0" err="1">
                <a:highlight>
                  <a:srgbClr val="00FFFF"/>
                </a:highlight>
              </a:rPr>
              <a:t>Algtäide</a:t>
            </a:r>
            <a:r>
              <a:rPr lang="en-US" sz="3600" dirty="0">
                <a:highlight>
                  <a:srgbClr val="00FFFF"/>
                </a:highlight>
              </a:rPr>
              <a:t> </a:t>
            </a:r>
            <a:r>
              <a:rPr lang="en-US" sz="3600" dirty="0" err="1">
                <a:highlight>
                  <a:srgbClr val="00FFFF"/>
                </a:highlight>
              </a:rPr>
              <a:t>trassi</a:t>
            </a:r>
            <a:r>
              <a:rPr lang="en-US" sz="3600" dirty="0">
                <a:highlight>
                  <a:srgbClr val="00FFFF"/>
                </a:highlight>
              </a:rPr>
              <a:t> peal</a:t>
            </a:r>
            <a:endParaRPr lang="en-US" dirty="0">
              <a:highlight>
                <a:srgbClr val="00FFFF"/>
              </a:highlight>
            </a:endParaRPr>
          </a:p>
        </p:txBody>
      </p:sp>
      <p:sp>
        <p:nvSpPr>
          <p:cNvPr id="3" name="Content Placeholder 2">
            <a:extLst>
              <a:ext uri="{FF2B5EF4-FFF2-40B4-BE49-F238E27FC236}">
                <a16:creationId xmlns:a16="http://schemas.microsoft.com/office/drawing/2014/main" id="{37D68309-5B29-B66F-3E76-2ED8FE7B58BC}"/>
              </a:ext>
            </a:extLst>
          </p:cNvPr>
          <p:cNvSpPr>
            <a:spLocks noGrp="1"/>
          </p:cNvSpPr>
          <p:nvPr>
            <p:ph idx="1"/>
          </p:nvPr>
        </p:nvSpPr>
        <p:spPr/>
        <p:txBody>
          <a:bodyPr>
            <a:normAutofit fontScale="85000" lnSpcReduction="10000"/>
          </a:bodyPr>
          <a:lstStyle/>
          <a:p>
            <a:r>
              <a:rPr lang="fi-FI" dirty="0"/>
              <a:t>Täite tihendust kontrollitakse töömeetodikontrollis kogu paigaldatava trassi ulatuses, liiklusaladel ja projektis määratletud aladel mõõdetakse</a:t>
            </a:r>
          </a:p>
          <a:p>
            <a:r>
              <a:rPr lang="fi-FI" dirty="0"/>
              <a:t>Kui muid nõudeid ei esitata, on täite tihendusnõue sama kui ümbritseval või selle peale tulevale konstruktsioonile esitatud nõue</a:t>
            </a:r>
          </a:p>
          <a:p>
            <a:r>
              <a:rPr lang="fi-FI" dirty="0"/>
              <a:t>Algtäite tihenduskontrolli meetod </a:t>
            </a:r>
            <a:r>
              <a:rPr lang="fi-FI" i="1" dirty="0">
                <a:hlinkClick r:id="rId2"/>
              </a:rPr>
              <a:t>lisa 2</a:t>
            </a:r>
            <a:r>
              <a:rPr lang="fi-FI" dirty="0"/>
              <a:t> meetod 1 või 6 või kergseade.</a:t>
            </a:r>
          </a:p>
          <a:p>
            <a:pPr lvl="1"/>
            <a:r>
              <a:rPr lang="fi-FI" dirty="0"/>
              <a:t>Tihendustegur keskmiselt vähemalt 95 % Proctor-katsega määratud maksimaalsest kuivtihedusest või tihendussuhe keskmiselt alla 2,5 (Loadman kergseadme 132 mm tallaga)</a:t>
            </a:r>
          </a:p>
          <a:p>
            <a:pPr lvl="1"/>
            <a:r>
              <a:rPr lang="fi-FI" dirty="0"/>
              <a:t>Üksikmõõtmise vähim lubatu tihendustegur 92 % või tihendussuhe 2,8.</a:t>
            </a:r>
          </a:p>
          <a:p>
            <a:r>
              <a:rPr lang="fi-FI" dirty="0"/>
              <a:t>Mõõtmised 100 m vahega, kuigi vähemalt üks mõõtmine eraldi kaevise või töökoha jaoks.  Kergseadmega mõõtmised 20 m sammuga</a:t>
            </a:r>
          </a:p>
          <a:p>
            <a:r>
              <a:rPr lang="fi-FI" dirty="0"/>
              <a:t>Truubi, v.a. Külgkraavide truubid, algtäite tihendust kontrollitakse 10 m sammuga, vähemalt üks mõõtmine tööala kohta</a:t>
            </a:r>
          </a:p>
        </p:txBody>
      </p:sp>
    </p:spTree>
    <p:extLst>
      <p:ext uri="{BB962C8B-B14F-4D97-AF65-F5344CB8AC3E}">
        <p14:creationId xmlns:p14="http://schemas.microsoft.com/office/powerpoint/2010/main" val="93960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31E3-8000-3A26-FC8B-E5109E03452E}"/>
              </a:ext>
            </a:extLst>
          </p:cNvPr>
          <p:cNvSpPr>
            <a:spLocks noGrp="1"/>
          </p:cNvSpPr>
          <p:nvPr>
            <p:ph type="title"/>
          </p:nvPr>
        </p:nvSpPr>
        <p:spPr/>
        <p:txBody>
          <a:bodyPr/>
          <a:lstStyle/>
          <a:p>
            <a:r>
              <a:rPr lang="en-US" dirty="0" err="1"/>
              <a:t>Teekonstruktsioon</a:t>
            </a:r>
            <a:r>
              <a:rPr lang="en-US" dirty="0"/>
              <a:t> = </a:t>
            </a:r>
            <a:r>
              <a:rPr lang="en-US" dirty="0" err="1"/>
              <a:t>muldkeha</a:t>
            </a:r>
            <a:r>
              <a:rPr lang="en-US" dirty="0"/>
              <a:t> + </a:t>
            </a:r>
            <a:r>
              <a:rPr lang="en-US" dirty="0" err="1"/>
              <a:t>katend</a:t>
            </a:r>
            <a:endParaRPr lang="en-US" dirty="0"/>
          </a:p>
        </p:txBody>
      </p:sp>
      <p:pic>
        <p:nvPicPr>
          <p:cNvPr id="4" name="Picture 3" descr="A diagram of a cross section of a concrete slab&#10;&#10;Description automatically generated">
            <a:extLst>
              <a:ext uri="{FF2B5EF4-FFF2-40B4-BE49-F238E27FC236}">
                <a16:creationId xmlns:a16="http://schemas.microsoft.com/office/drawing/2014/main" id="{2D59CC76-8CC9-F83F-CD39-622E37DF1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85" y="1633664"/>
            <a:ext cx="11807052" cy="4596259"/>
          </a:xfrm>
          <a:prstGeom prst="rect">
            <a:avLst/>
          </a:prstGeom>
          <a:ln>
            <a:solidFill>
              <a:schemeClr val="tx1"/>
            </a:solidFill>
          </a:ln>
        </p:spPr>
      </p:pic>
      <p:sp>
        <p:nvSpPr>
          <p:cNvPr id="3" name="TextBox 2">
            <a:extLst>
              <a:ext uri="{FF2B5EF4-FFF2-40B4-BE49-F238E27FC236}">
                <a16:creationId xmlns:a16="http://schemas.microsoft.com/office/drawing/2014/main" id="{BEEBD602-3929-A586-2579-722CBF5CF808}"/>
              </a:ext>
            </a:extLst>
          </p:cNvPr>
          <p:cNvSpPr txBox="1"/>
          <p:nvPr/>
        </p:nvSpPr>
        <p:spPr>
          <a:xfrm>
            <a:off x="81761" y="6492875"/>
            <a:ext cx="11888576" cy="369332"/>
          </a:xfrm>
          <a:prstGeom prst="rect">
            <a:avLst/>
          </a:prstGeom>
          <a:noFill/>
        </p:spPr>
        <p:txBody>
          <a:bodyPr wrap="none" rtlCol="0">
            <a:spAutoFit/>
          </a:bodyPr>
          <a:lstStyle/>
          <a:p>
            <a:r>
              <a:rPr lang="en-US" dirty="0" err="1">
                <a:solidFill>
                  <a:srgbClr val="FF0000"/>
                </a:solidFill>
              </a:rPr>
              <a:t>Erinevus</a:t>
            </a:r>
            <a:r>
              <a:rPr lang="en-US" dirty="0">
                <a:solidFill>
                  <a:srgbClr val="FF0000"/>
                </a:solidFill>
              </a:rPr>
              <a:t> </a:t>
            </a:r>
            <a:r>
              <a:rPr lang="en-US" dirty="0" err="1">
                <a:solidFill>
                  <a:srgbClr val="FF0000"/>
                </a:solidFill>
              </a:rPr>
              <a:t>senisest</a:t>
            </a:r>
            <a:r>
              <a:rPr lang="en-US" dirty="0">
                <a:solidFill>
                  <a:srgbClr val="FF0000"/>
                </a:solidFill>
              </a:rPr>
              <a:t> </a:t>
            </a:r>
            <a:r>
              <a:rPr lang="en-US" dirty="0" err="1">
                <a:solidFill>
                  <a:srgbClr val="FF0000"/>
                </a:solidFill>
              </a:rPr>
              <a:t>praktikast</a:t>
            </a:r>
            <a:r>
              <a:rPr lang="en-US" dirty="0">
                <a:solidFill>
                  <a:srgbClr val="FF0000"/>
                </a:solidFill>
              </a:rPr>
              <a:t> – </a:t>
            </a:r>
            <a:r>
              <a:rPr lang="en-US" dirty="0" err="1">
                <a:solidFill>
                  <a:srgbClr val="FF0000"/>
                </a:solidFill>
              </a:rPr>
              <a:t>liiv</a:t>
            </a:r>
            <a:r>
              <a:rPr lang="en-US" dirty="0">
                <a:solidFill>
                  <a:srgbClr val="FF0000"/>
                </a:solidFill>
              </a:rPr>
              <a:t> </a:t>
            </a:r>
            <a:r>
              <a:rPr lang="en-US" dirty="0" err="1">
                <a:solidFill>
                  <a:srgbClr val="FF0000"/>
                </a:solidFill>
              </a:rPr>
              <a:t>ei</a:t>
            </a:r>
            <a:r>
              <a:rPr lang="en-US" dirty="0">
                <a:solidFill>
                  <a:srgbClr val="FF0000"/>
                </a:solidFill>
              </a:rPr>
              <a:t> ole </a:t>
            </a:r>
            <a:r>
              <a:rPr lang="en-US" dirty="0" err="1">
                <a:solidFill>
                  <a:srgbClr val="FF0000"/>
                </a:solidFill>
              </a:rPr>
              <a:t>katendi</a:t>
            </a:r>
            <a:r>
              <a:rPr lang="en-US" dirty="0">
                <a:solidFill>
                  <a:srgbClr val="FF0000"/>
                </a:solidFill>
              </a:rPr>
              <a:t> </a:t>
            </a:r>
            <a:r>
              <a:rPr lang="en-US" dirty="0" err="1">
                <a:solidFill>
                  <a:srgbClr val="FF0000"/>
                </a:solidFill>
              </a:rPr>
              <a:t>koosseisus</a:t>
            </a:r>
            <a:r>
              <a:rPr lang="en-US" dirty="0">
                <a:solidFill>
                  <a:srgbClr val="FF0000"/>
                </a:solidFill>
              </a:rPr>
              <a:t>, </a:t>
            </a:r>
            <a:r>
              <a:rPr lang="en-US" dirty="0" err="1">
                <a:solidFill>
                  <a:srgbClr val="FF0000"/>
                </a:solidFill>
              </a:rPr>
              <a:t>dreenkiht</a:t>
            </a:r>
            <a:r>
              <a:rPr lang="en-US" dirty="0">
                <a:solidFill>
                  <a:srgbClr val="FF0000"/>
                </a:solidFill>
              </a:rPr>
              <a:t> </a:t>
            </a:r>
            <a:r>
              <a:rPr lang="en-US" b="1" dirty="0" err="1">
                <a:solidFill>
                  <a:srgbClr val="FF0000"/>
                </a:solidFill>
              </a:rPr>
              <a:t>kui</a:t>
            </a:r>
            <a:r>
              <a:rPr lang="en-US" b="1" dirty="0">
                <a:solidFill>
                  <a:srgbClr val="FF0000"/>
                </a:solidFill>
              </a:rPr>
              <a:t> </a:t>
            </a:r>
            <a:r>
              <a:rPr lang="en-US" b="1" dirty="0" err="1">
                <a:solidFill>
                  <a:srgbClr val="FF0000"/>
                </a:solidFill>
              </a:rPr>
              <a:t>selline</a:t>
            </a:r>
            <a:r>
              <a:rPr lang="en-US" b="1" dirty="0">
                <a:solidFill>
                  <a:srgbClr val="FF0000"/>
                </a:solidFill>
              </a:rPr>
              <a:t> on </a:t>
            </a:r>
            <a:r>
              <a:rPr lang="en-US" b="1" dirty="0" err="1">
                <a:solidFill>
                  <a:srgbClr val="FF0000"/>
                </a:solidFill>
              </a:rPr>
              <a:t>üldse</a:t>
            </a:r>
            <a:r>
              <a:rPr lang="en-US" b="1" dirty="0">
                <a:solidFill>
                  <a:srgbClr val="FF0000"/>
                </a:solidFill>
              </a:rPr>
              <a:t> </a:t>
            </a:r>
            <a:r>
              <a:rPr lang="en-US" b="1" dirty="0" err="1">
                <a:solidFill>
                  <a:srgbClr val="FF0000"/>
                </a:solidFill>
              </a:rPr>
              <a:t>vajalik</a:t>
            </a:r>
            <a:r>
              <a:rPr lang="en-US" dirty="0">
                <a:solidFill>
                  <a:srgbClr val="FF0000"/>
                </a:solidFill>
              </a:rPr>
              <a:t>, </a:t>
            </a:r>
            <a:r>
              <a:rPr lang="en-US" dirty="0" err="1">
                <a:solidFill>
                  <a:srgbClr val="FF0000"/>
                </a:solidFill>
              </a:rPr>
              <a:t>pigem</a:t>
            </a:r>
            <a:r>
              <a:rPr lang="en-US" dirty="0">
                <a:solidFill>
                  <a:srgbClr val="FF0000"/>
                </a:solidFill>
              </a:rPr>
              <a:t> </a:t>
            </a:r>
            <a:r>
              <a:rPr lang="en-US" dirty="0" err="1">
                <a:solidFill>
                  <a:srgbClr val="FF0000"/>
                </a:solidFill>
              </a:rPr>
              <a:t>kõige</a:t>
            </a:r>
            <a:r>
              <a:rPr lang="en-US" dirty="0">
                <a:solidFill>
                  <a:srgbClr val="FF0000"/>
                </a:solidFill>
              </a:rPr>
              <a:t> </a:t>
            </a:r>
            <a:r>
              <a:rPr lang="en-US" dirty="0" err="1">
                <a:solidFill>
                  <a:srgbClr val="FF0000"/>
                </a:solidFill>
              </a:rPr>
              <a:t>alumine</a:t>
            </a:r>
            <a:endParaRPr lang="en-US" dirty="0">
              <a:solidFill>
                <a:srgbClr val="FF0000"/>
              </a:solidFill>
            </a:endParaRPr>
          </a:p>
        </p:txBody>
      </p:sp>
      <p:sp>
        <p:nvSpPr>
          <p:cNvPr id="5" name="Slide Number Placeholder 4">
            <a:extLst>
              <a:ext uri="{FF2B5EF4-FFF2-40B4-BE49-F238E27FC236}">
                <a16:creationId xmlns:a16="http://schemas.microsoft.com/office/drawing/2014/main" id="{7B42125B-27DF-7EC6-E69B-1256AF97AAAA}"/>
              </a:ext>
            </a:extLst>
          </p:cNvPr>
          <p:cNvSpPr>
            <a:spLocks noGrp="1"/>
          </p:cNvSpPr>
          <p:nvPr>
            <p:ph type="sldNum" sz="quarter" idx="12"/>
          </p:nvPr>
        </p:nvSpPr>
        <p:spPr/>
        <p:txBody>
          <a:bodyPr/>
          <a:lstStyle/>
          <a:p>
            <a:fld id="{293FD8E8-F8C2-465E-AF77-6AD9B13EB0E0}" type="slidenum">
              <a:rPr lang="en-US" smtClean="0"/>
              <a:t>11</a:t>
            </a:fld>
            <a:endParaRPr lang="en-US"/>
          </a:p>
        </p:txBody>
      </p:sp>
    </p:spTree>
    <p:extLst>
      <p:ext uri="{BB962C8B-B14F-4D97-AF65-F5344CB8AC3E}">
        <p14:creationId xmlns:p14="http://schemas.microsoft.com/office/powerpoint/2010/main" val="33396417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645B-C38D-E486-442E-D4D6973892F8}"/>
              </a:ext>
            </a:extLst>
          </p:cNvPr>
          <p:cNvSpPr>
            <a:spLocks noGrp="1"/>
          </p:cNvSpPr>
          <p:nvPr>
            <p:ph type="title"/>
          </p:nvPr>
        </p:nvSpPr>
        <p:spPr/>
        <p:txBody>
          <a:bodyPr/>
          <a:lstStyle/>
          <a:p>
            <a:r>
              <a:rPr lang="en-US" dirty="0" err="1"/>
              <a:t>Lopputäyttö</a:t>
            </a:r>
            <a:r>
              <a:rPr lang="en-US" dirty="0"/>
              <a:t> – 18330</a:t>
            </a:r>
            <a:br>
              <a:rPr lang="en-US" dirty="0"/>
            </a:br>
            <a:r>
              <a:rPr lang="en-US" sz="4000" dirty="0" err="1">
                <a:highlight>
                  <a:srgbClr val="00FFFF"/>
                </a:highlight>
              </a:rPr>
              <a:t>Lõpptäide</a:t>
            </a:r>
            <a:r>
              <a:rPr lang="en-US" sz="4000" dirty="0">
                <a:highlight>
                  <a:srgbClr val="00FFFF"/>
                </a:highlight>
              </a:rPr>
              <a:t> </a:t>
            </a:r>
            <a:r>
              <a:rPr lang="en-US" sz="4000" dirty="0" err="1">
                <a:highlight>
                  <a:srgbClr val="00FFFF"/>
                </a:highlight>
              </a:rPr>
              <a:t>trassidel</a:t>
            </a:r>
            <a:endParaRPr lang="en-US" dirty="0">
              <a:highlight>
                <a:srgbClr val="00FFFF"/>
              </a:highlight>
            </a:endParaRPr>
          </a:p>
        </p:txBody>
      </p:sp>
      <p:sp>
        <p:nvSpPr>
          <p:cNvPr id="3" name="Content Placeholder 2">
            <a:extLst>
              <a:ext uri="{FF2B5EF4-FFF2-40B4-BE49-F238E27FC236}">
                <a16:creationId xmlns:a16="http://schemas.microsoft.com/office/drawing/2014/main" id="{D05CA755-BCE6-9AF5-C193-88FD714CD08D}"/>
              </a:ext>
            </a:extLst>
          </p:cNvPr>
          <p:cNvSpPr>
            <a:spLocks noGrp="1"/>
          </p:cNvSpPr>
          <p:nvPr>
            <p:ph idx="1"/>
          </p:nvPr>
        </p:nvSpPr>
        <p:spPr/>
        <p:txBody>
          <a:bodyPr>
            <a:normAutofit fontScale="85000" lnSpcReduction="20000"/>
          </a:bodyPr>
          <a:lstStyle/>
          <a:p>
            <a:r>
              <a:rPr lang="fi-FI" dirty="0"/>
              <a:t>Täite tihendust kontrollitakse meetodikontrollil kogu toru pikkuses ja liiklusaladel ning projektis sätestatud kohtades mõõdetakse</a:t>
            </a:r>
          </a:p>
          <a:p>
            <a:r>
              <a:rPr lang="fi-FI" dirty="0"/>
              <a:t>Liiklusaladel lõpptäite tihendusnõuded vastavad ehituskihi või muldkeha nõuetele</a:t>
            </a:r>
          </a:p>
          <a:p>
            <a:r>
              <a:rPr lang="fi-FI" dirty="0"/>
              <a:t>Liiklusala ehituskihi alapinda ulatuva lõpptäite tihendus peab vastama muldkehale p</a:t>
            </a:r>
            <a:r>
              <a:rPr lang="fi-FI" i="1" dirty="0"/>
              <a:t> </a:t>
            </a:r>
            <a:r>
              <a:rPr lang="fi-FI" i="1" dirty="0">
                <a:hlinkClick r:id="rId2"/>
              </a:rPr>
              <a:t>18111</a:t>
            </a:r>
            <a:r>
              <a:rPr lang="fi-FI" dirty="0"/>
              <a:t> esitatud nõuetele.</a:t>
            </a:r>
          </a:p>
          <a:p>
            <a:r>
              <a:rPr lang="fi-FI" dirty="0"/>
              <a:t>KUI lõpptäite tihendust kontrollitakse Loadman-kergseadmega, peab suhe Emax/E1 olema mitte üle 2,9 (132 mm koormusplaadiga).</a:t>
            </a:r>
          </a:p>
          <a:p>
            <a:r>
              <a:rPr lang="fi-FI" dirty="0"/>
              <a:t>Liiklusaladest väljaspool nõuded määratakse ehituse kihtide nõuete alusel või esitatakse eraldi projektis</a:t>
            </a:r>
          </a:p>
          <a:p>
            <a:r>
              <a:rPr lang="fi-FI" dirty="0"/>
              <a:t>Lõpptäite tihendustegur mõõdetakse 50 m sammuga, vähemalt üks kaeviku või tööobjekti kohta. Kui tihenduskontrol tugineb kergseadme suhtarvudel, on mõõtmissagedus 20 m</a:t>
            </a:r>
          </a:p>
        </p:txBody>
      </p:sp>
    </p:spTree>
    <p:extLst>
      <p:ext uri="{BB962C8B-B14F-4D97-AF65-F5344CB8AC3E}">
        <p14:creationId xmlns:p14="http://schemas.microsoft.com/office/powerpoint/2010/main" val="38017135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8CFD-0EA3-0E17-F24C-AF975A4CBD8D}"/>
              </a:ext>
            </a:extLst>
          </p:cNvPr>
          <p:cNvSpPr>
            <a:spLocks noGrp="1"/>
          </p:cNvSpPr>
          <p:nvPr>
            <p:ph type="title"/>
          </p:nvPr>
        </p:nvSpPr>
        <p:spPr>
          <a:xfrm>
            <a:off x="4602685" y="365125"/>
            <a:ext cx="6751114" cy="1325563"/>
          </a:xfrm>
        </p:spPr>
        <p:txBody>
          <a:bodyPr/>
          <a:lstStyle/>
          <a:p>
            <a:r>
              <a:rPr lang="en-US" dirty="0" err="1"/>
              <a:t>Ehitise</a:t>
            </a:r>
            <a:r>
              <a:rPr lang="en-US" dirty="0"/>
              <a:t> </a:t>
            </a:r>
            <a:r>
              <a:rPr lang="en-US" dirty="0" err="1"/>
              <a:t>täidis</a:t>
            </a:r>
            <a:r>
              <a:rPr lang="en-US" dirty="0"/>
              <a:t> - 18340</a:t>
            </a:r>
          </a:p>
        </p:txBody>
      </p:sp>
      <p:sp>
        <p:nvSpPr>
          <p:cNvPr id="3" name="Content Placeholder 2">
            <a:extLst>
              <a:ext uri="{FF2B5EF4-FFF2-40B4-BE49-F238E27FC236}">
                <a16:creationId xmlns:a16="http://schemas.microsoft.com/office/drawing/2014/main" id="{9AEA341E-2C0B-13AA-AC68-805EB75A965D}"/>
              </a:ext>
            </a:extLst>
          </p:cNvPr>
          <p:cNvSpPr>
            <a:spLocks noGrp="1"/>
          </p:cNvSpPr>
          <p:nvPr>
            <p:ph idx="1"/>
          </p:nvPr>
        </p:nvSpPr>
        <p:spPr>
          <a:xfrm>
            <a:off x="171834" y="3142098"/>
            <a:ext cx="11838104" cy="3528726"/>
          </a:xfrm>
        </p:spPr>
        <p:txBody>
          <a:bodyPr>
            <a:normAutofit fontScale="62500" lnSpcReduction="20000"/>
          </a:bodyPr>
          <a:lstStyle/>
          <a:p>
            <a:r>
              <a:rPr lang="fi-FI" dirty="0"/>
              <a:t>Täite tihendust mõõdetakse iga materjalikihi pealt</a:t>
            </a:r>
          </a:p>
          <a:p>
            <a:r>
              <a:rPr lang="fi-FI" dirty="0"/>
              <a:t>Looduslikust kruusast, purustatud kaljupinnasest ja purustatud kruusast täite mõõtmiseks sobib kas plaatkoormuskatse või FWD  (</a:t>
            </a:r>
            <a:r>
              <a:rPr lang="fi-FI" i="1" dirty="0">
                <a:hlinkClick r:id="rId2"/>
              </a:rPr>
              <a:t>lisa 2</a:t>
            </a:r>
            <a:r>
              <a:rPr lang="fi-FI" dirty="0"/>
              <a:t> meetod 2).</a:t>
            </a:r>
          </a:p>
          <a:p>
            <a:r>
              <a:rPr lang="fi-FI" i="1" dirty="0"/>
              <a:t>Tabeli </a:t>
            </a:r>
            <a:r>
              <a:rPr lang="fi-FI" i="1" dirty="0">
                <a:hlinkClick r:id="rId3"/>
              </a:rPr>
              <a:t>18341:T4</a:t>
            </a:r>
            <a:r>
              <a:rPr lang="fi-FI" dirty="0"/>
              <a:t> järgsetes kvaliteediklassides 2 ja 3 kõrvaltäite tihendust kontrollitakse meetodipõhiselt (</a:t>
            </a:r>
            <a:r>
              <a:rPr lang="fi-FI" i="1" dirty="0">
                <a:hlinkClick r:id="rId2"/>
              </a:rPr>
              <a:t>lisa 2</a:t>
            </a:r>
            <a:r>
              <a:rPr lang="fi-FI" dirty="0"/>
              <a:t> meetod 5). Kvaliteediklassis </a:t>
            </a:r>
            <a:r>
              <a:rPr lang="fi-FI" dirty="0">
                <a:highlight>
                  <a:srgbClr val="FFFF00"/>
                </a:highlight>
              </a:rPr>
              <a:t>1 ja sügavas täites klassi 2 ja 3 puhul (keldriga hoone) võib tihenduskontrollis kasutada ka kergseadmeid, kui kontrollitav kihipaksus ei ületa 30 cm</a:t>
            </a:r>
          </a:p>
          <a:p>
            <a:r>
              <a:rPr lang="fi-FI" dirty="0"/>
              <a:t>Maanvaraisen alapohjan alapuolisen salaojitus- ja kapillaarikatkokerroksen tiiviyttä tarkkaillaan ensisijaisesti työmenetelmätarkkailulla (</a:t>
            </a:r>
            <a:r>
              <a:rPr lang="fi-FI" i="1" dirty="0">
                <a:hlinkClick r:id="rId2"/>
              </a:rPr>
              <a:t>liitteen 2</a:t>
            </a:r>
            <a:r>
              <a:rPr lang="fi-FI" dirty="0"/>
              <a:t> menetelmä 5). </a:t>
            </a:r>
            <a:r>
              <a:rPr lang="fi-FI" dirty="0">
                <a:highlight>
                  <a:srgbClr val="FFFF00"/>
                </a:highlight>
              </a:rPr>
              <a:t>Mikäli tiiviyttä tulee tarkkailla levykuormitus- tai pudotuspainolaitemittauksella (</a:t>
            </a:r>
            <a:r>
              <a:rPr lang="fi-FI" i="1" dirty="0">
                <a:highlight>
                  <a:srgbClr val="FFFF00"/>
                </a:highlight>
                <a:hlinkClick r:id="rId2"/>
              </a:rPr>
              <a:t>liitteen 2</a:t>
            </a:r>
            <a:r>
              <a:rPr lang="fi-FI" dirty="0">
                <a:highlight>
                  <a:srgbClr val="FFFF00"/>
                </a:highlight>
              </a:rPr>
              <a:t> menetelmä 2), on suositeltavaa tehdä kokeet salaojitus- ja kapillaarikatkokerroksen päälle tehtävän murskekerroksen päältä, jotta vaadittu kantavuus pystytään saavuttamaan</a:t>
            </a:r>
            <a:r>
              <a:rPr lang="fi-FI" dirty="0"/>
              <a:t>.</a:t>
            </a:r>
          </a:p>
          <a:p>
            <a:r>
              <a:rPr lang="fi-FI" dirty="0"/>
              <a:t>Kelpoisuuden osoittamiseksi mittaustulosten tulee täyttää </a:t>
            </a:r>
            <a:r>
              <a:rPr lang="fi-FI" i="1" dirty="0"/>
              <a:t>kohdan </a:t>
            </a:r>
            <a:r>
              <a:rPr lang="fi-FI" i="1" dirty="0">
                <a:hlinkClick r:id="rId4"/>
              </a:rPr>
              <a:t>18341.4</a:t>
            </a:r>
            <a:r>
              <a:rPr lang="fi-FI" dirty="0"/>
              <a:t> vaatimukset.</a:t>
            </a:r>
          </a:p>
          <a:p>
            <a:r>
              <a:rPr lang="fi-FI" i="1" dirty="0">
                <a:hlinkClick r:id="rId2"/>
              </a:rPr>
              <a:t>Liitteen 2</a:t>
            </a:r>
            <a:r>
              <a:rPr lang="fi-FI" dirty="0"/>
              <a:t> tiiviydentarkkailumenetelmää 3 käytettäessä tiiviydentarkkailulaitteella varustetun jyrän mittaustulokset tallennetaan paikannuksen mahdollistavassa muodossa kunkin ylityskerran osalta.</a:t>
            </a:r>
          </a:p>
        </p:txBody>
      </p:sp>
      <p:pic>
        <p:nvPicPr>
          <p:cNvPr id="4" name="Picture 3">
            <a:extLst>
              <a:ext uri="{FF2B5EF4-FFF2-40B4-BE49-F238E27FC236}">
                <a16:creationId xmlns:a16="http://schemas.microsoft.com/office/drawing/2014/main" id="{98A7CBA9-ED9A-60B7-9B6A-3605C2D2AA13}"/>
              </a:ext>
            </a:extLst>
          </p:cNvPr>
          <p:cNvPicPr>
            <a:picLocks noChangeAspect="1"/>
          </p:cNvPicPr>
          <p:nvPr/>
        </p:nvPicPr>
        <p:blipFill>
          <a:blip r:embed="rId5"/>
          <a:stretch>
            <a:fillRect/>
          </a:stretch>
        </p:blipFill>
        <p:spPr>
          <a:xfrm>
            <a:off x="-1" y="0"/>
            <a:ext cx="4522905" cy="2915722"/>
          </a:xfrm>
          <a:prstGeom prst="rect">
            <a:avLst/>
          </a:prstGeom>
        </p:spPr>
      </p:pic>
    </p:spTree>
    <p:extLst>
      <p:ext uri="{BB962C8B-B14F-4D97-AF65-F5344CB8AC3E}">
        <p14:creationId xmlns:p14="http://schemas.microsoft.com/office/powerpoint/2010/main" val="10477806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3708-2DFF-0282-822B-3644C5044D0A}"/>
              </a:ext>
            </a:extLst>
          </p:cNvPr>
          <p:cNvSpPr>
            <a:spLocks noGrp="1"/>
          </p:cNvSpPr>
          <p:nvPr>
            <p:ph type="title"/>
          </p:nvPr>
        </p:nvSpPr>
        <p:spPr>
          <a:xfrm>
            <a:off x="4565863" y="365125"/>
            <a:ext cx="6787936" cy="1325563"/>
          </a:xfrm>
        </p:spPr>
        <p:txBody>
          <a:bodyPr/>
          <a:lstStyle/>
          <a:p>
            <a:r>
              <a:rPr lang="en-US" dirty="0"/>
              <a:t>18341.4.1  (1)</a:t>
            </a:r>
          </a:p>
        </p:txBody>
      </p:sp>
      <p:sp>
        <p:nvSpPr>
          <p:cNvPr id="3" name="Content Placeholder 2">
            <a:extLst>
              <a:ext uri="{FF2B5EF4-FFF2-40B4-BE49-F238E27FC236}">
                <a16:creationId xmlns:a16="http://schemas.microsoft.com/office/drawing/2014/main" id="{4B46514D-5A80-35CF-A32E-A1671769549F}"/>
              </a:ext>
            </a:extLst>
          </p:cNvPr>
          <p:cNvSpPr>
            <a:spLocks noGrp="1"/>
          </p:cNvSpPr>
          <p:nvPr>
            <p:ph idx="1"/>
          </p:nvPr>
        </p:nvSpPr>
        <p:spPr>
          <a:xfrm>
            <a:off x="0" y="3053007"/>
            <a:ext cx="12191999" cy="4351338"/>
          </a:xfrm>
        </p:spPr>
        <p:txBody>
          <a:bodyPr/>
          <a:lstStyle/>
          <a:p>
            <a:r>
              <a:rPr lang="fi-FI" b="1" dirty="0"/>
              <a:t>Vundamendi taldmik</a:t>
            </a:r>
          </a:p>
          <a:p>
            <a:pPr marL="0" indent="0">
              <a:buNone/>
            </a:pPr>
            <a:r>
              <a:rPr lang="fi-FI" dirty="0"/>
              <a:t>Nõue kas tihendustegurile või kandevõimele (üksikmõõtmise tulemus).</a:t>
            </a:r>
          </a:p>
          <a:p>
            <a:pPr lvl="1"/>
            <a:r>
              <a:rPr lang="en-US" sz="2000" b="1" dirty="0" err="1"/>
              <a:t>Erandina</a:t>
            </a:r>
            <a:r>
              <a:rPr lang="fi-FI" sz="2000" dirty="0"/>
              <a:t> v</a:t>
            </a:r>
            <a:r>
              <a:rPr lang="en-US" sz="2000" dirty="0" err="1"/>
              <a:t>õib</a:t>
            </a:r>
            <a:r>
              <a:rPr lang="en-US" sz="2000" dirty="0"/>
              <a:t> </a:t>
            </a:r>
            <a:r>
              <a:rPr lang="en-US" sz="2000" dirty="0" err="1"/>
              <a:t>kasutada</a:t>
            </a:r>
            <a:r>
              <a:rPr lang="en-US" sz="2000" dirty="0"/>
              <a:t> Loadman </a:t>
            </a:r>
            <a:r>
              <a:rPr lang="en-US" sz="2000" dirty="0" err="1"/>
              <a:t>kergseadet</a:t>
            </a:r>
            <a:r>
              <a:rPr lang="en-US" sz="2000" dirty="0"/>
              <a:t> (132 mm </a:t>
            </a:r>
            <a:r>
              <a:rPr lang="en-US" sz="2000" dirty="0" err="1"/>
              <a:t>tald</a:t>
            </a:r>
            <a:r>
              <a:rPr lang="en-US" sz="2000" dirty="0"/>
              <a:t>), </a:t>
            </a:r>
            <a:r>
              <a:rPr lang="en-US" sz="2000" dirty="0" err="1"/>
              <a:t>kuid</a:t>
            </a:r>
            <a:r>
              <a:rPr lang="en-US" sz="2000" dirty="0"/>
              <a:t> </a:t>
            </a:r>
            <a:r>
              <a:rPr lang="en-US" sz="2000" dirty="0" err="1"/>
              <a:t>siis</a:t>
            </a:r>
            <a:r>
              <a:rPr lang="en-US" sz="2000" dirty="0"/>
              <a:t> </a:t>
            </a:r>
            <a:r>
              <a:rPr lang="en-US" sz="2000" dirty="0" err="1"/>
              <a:t>tuleb</a:t>
            </a:r>
            <a:r>
              <a:rPr lang="en-US" sz="2000" dirty="0"/>
              <a:t> </a:t>
            </a:r>
            <a:r>
              <a:rPr lang="en-US" sz="2000" dirty="0" err="1"/>
              <a:t>arvestada</a:t>
            </a:r>
            <a:r>
              <a:rPr lang="en-US" sz="2000" dirty="0"/>
              <a:t> </a:t>
            </a:r>
            <a:r>
              <a:rPr lang="en-US" sz="2000" dirty="0" err="1"/>
              <a:t>meetodi</a:t>
            </a:r>
            <a:r>
              <a:rPr lang="en-US" sz="2000" dirty="0"/>
              <a:t> </a:t>
            </a:r>
            <a:r>
              <a:rPr lang="en-US" sz="2000" dirty="0" err="1"/>
              <a:t>piiratust</a:t>
            </a:r>
            <a:r>
              <a:rPr lang="en-US" sz="2000" dirty="0"/>
              <a:t> – </a:t>
            </a:r>
            <a:r>
              <a:rPr lang="en-US" sz="2000" dirty="0" err="1"/>
              <a:t>seadme</a:t>
            </a:r>
            <a:r>
              <a:rPr lang="en-US" sz="2000" dirty="0"/>
              <a:t> </a:t>
            </a:r>
            <a:r>
              <a:rPr lang="en-US" sz="2000" dirty="0" err="1"/>
              <a:t>mõju</a:t>
            </a:r>
            <a:r>
              <a:rPr lang="en-US" sz="2000" dirty="0"/>
              <a:t> </a:t>
            </a:r>
            <a:r>
              <a:rPr lang="en-US" sz="2000" dirty="0" err="1"/>
              <a:t>ulatust</a:t>
            </a:r>
            <a:r>
              <a:rPr lang="en-US" sz="2000" dirty="0"/>
              <a:t>. </a:t>
            </a:r>
            <a:r>
              <a:rPr lang="en-US" sz="2000" dirty="0" err="1"/>
              <a:t>Korraga</a:t>
            </a:r>
            <a:r>
              <a:rPr lang="en-US" sz="2000" dirty="0"/>
              <a:t> </a:t>
            </a:r>
            <a:r>
              <a:rPr lang="en-US" sz="2000" dirty="0" err="1"/>
              <a:t>tihendatava</a:t>
            </a:r>
            <a:r>
              <a:rPr lang="en-US" sz="2000" dirty="0"/>
              <a:t> </a:t>
            </a:r>
            <a:r>
              <a:rPr lang="en-US" sz="2000" dirty="0" err="1"/>
              <a:t>kihi</a:t>
            </a:r>
            <a:r>
              <a:rPr lang="en-US" sz="2000" dirty="0"/>
              <a:t> </a:t>
            </a:r>
            <a:r>
              <a:rPr lang="en-US" sz="2000" dirty="0" err="1"/>
              <a:t>paksus</a:t>
            </a:r>
            <a:r>
              <a:rPr lang="en-US" sz="2000" dirty="0"/>
              <a:t> </a:t>
            </a:r>
            <a:r>
              <a:rPr lang="en-US" sz="2000" dirty="0" err="1"/>
              <a:t>võib</a:t>
            </a:r>
            <a:r>
              <a:rPr lang="en-US" sz="2000" dirty="0"/>
              <a:t> olla </a:t>
            </a:r>
            <a:r>
              <a:rPr lang="en-US" sz="2000" dirty="0" err="1"/>
              <a:t>maksimaalselt</a:t>
            </a:r>
            <a:r>
              <a:rPr lang="en-US" sz="2000" dirty="0"/>
              <a:t> 20-30 cm</a:t>
            </a:r>
            <a:r>
              <a:rPr lang="fi-FI" sz="2000" dirty="0"/>
              <a:t>.</a:t>
            </a:r>
          </a:p>
          <a:p>
            <a:pPr marL="0" indent="0">
              <a:buNone/>
            </a:pPr>
            <a:endParaRPr lang="fi-FI" sz="2400" dirty="0"/>
          </a:p>
          <a:p>
            <a:endParaRPr lang="en-US" dirty="0"/>
          </a:p>
        </p:txBody>
      </p:sp>
      <p:graphicFrame>
        <p:nvGraphicFramePr>
          <p:cNvPr id="4" name="Table 3">
            <a:extLst>
              <a:ext uri="{FF2B5EF4-FFF2-40B4-BE49-F238E27FC236}">
                <a16:creationId xmlns:a16="http://schemas.microsoft.com/office/drawing/2014/main" id="{F612D789-98B2-949E-B032-C834AEAEC399}"/>
              </a:ext>
            </a:extLst>
          </p:cNvPr>
          <p:cNvGraphicFramePr>
            <a:graphicFrameLocks noGrp="1"/>
          </p:cNvGraphicFramePr>
          <p:nvPr/>
        </p:nvGraphicFramePr>
        <p:xfrm>
          <a:off x="1100747" y="4866969"/>
          <a:ext cx="10123806" cy="1854200"/>
        </p:xfrm>
        <a:graphic>
          <a:graphicData uri="http://schemas.openxmlformats.org/drawingml/2006/table">
            <a:tbl>
              <a:tblPr firstRow="1" bandRow="1">
                <a:tableStyleId>{5C22544A-7EE6-4342-B048-85BDC9FD1C3A}</a:tableStyleId>
              </a:tblPr>
              <a:tblGrid>
                <a:gridCol w="2931097">
                  <a:extLst>
                    <a:ext uri="{9D8B030D-6E8A-4147-A177-3AD203B41FA5}">
                      <a16:colId xmlns:a16="http://schemas.microsoft.com/office/drawing/2014/main" val="897182988"/>
                    </a:ext>
                  </a:extLst>
                </a:gridCol>
                <a:gridCol w="1102043">
                  <a:extLst>
                    <a:ext uri="{9D8B030D-6E8A-4147-A177-3AD203B41FA5}">
                      <a16:colId xmlns:a16="http://schemas.microsoft.com/office/drawing/2014/main" val="4039320228"/>
                    </a:ext>
                  </a:extLst>
                </a:gridCol>
                <a:gridCol w="1976755">
                  <a:extLst>
                    <a:ext uri="{9D8B030D-6E8A-4147-A177-3AD203B41FA5}">
                      <a16:colId xmlns:a16="http://schemas.microsoft.com/office/drawing/2014/main" val="1617863576"/>
                    </a:ext>
                  </a:extLst>
                </a:gridCol>
                <a:gridCol w="1529207">
                  <a:extLst>
                    <a:ext uri="{9D8B030D-6E8A-4147-A177-3AD203B41FA5}">
                      <a16:colId xmlns:a16="http://schemas.microsoft.com/office/drawing/2014/main" val="3357024756"/>
                    </a:ext>
                  </a:extLst>
                </a:gridCol>
                <a:gridCol w="2584704">
                  <a:extLst>
                    <a:ext uri="{9D8B030D-6E8A-4147-A177-3AD203B41FA5}">
                      <a16:colId xmlns:a16="http://schemas.microsoft.com/office/drawing/2014/main" val="967089174"/>
                    </a:ext>
                  </a:extLst>
                </a:gridCol>
              </a:tblGrid>
              <a:tr h="370840">
                <a:tc>
                  <a:txBody>
                    <a:bodyPr/>
                    <a:lstStyle/>
                    <a:p>
                      <a:endParaRPr lang="en-US"/>
                    </a:p>
                  </a:txBody>
                  <a:tcPr/>
                </a:tc>
                <a:tc>
                  <a:txBody>
                    <a:bodyPr/>
                    <a:lstStyle/>
                    <a:p>
                      <a:endParaRPr lang="en-US" dirty="0"/>
                    </a:p>
                  </a:txBody>
                  <a:tcPr/>
                </a:tc>
                <a:tc gridSpan="3">
                  <a:txBody>
                    <a:bodyPr/>
                    <a:lstStyle/>
                    <a:p>
                      <a:r>
                        <a:rPr lang="en-US" dirty="0" err="1"/>
                        <a:t>Kvaliteediklass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771578468"/>
                  </a:ext>
                </a:extLst>
              </a:tr>
              <a:tr h="370840">
                <a:tc>
                  <a:txBody>
                    <a:bodyPr/>
                    <a:lstStyle/>
                    <a:p>
                      <a:endParaRPr lang="en-US" dirty="0"/>
                    </a:p>
                  </a:txBody>
                  <a:tcPr/>
                </a:tc>
                <a:tc>
                  <a:txBody>
                    <a:bodyPr/>
                    <a:lstStyle/>
                    <a:p>
                      <a:endParaRPr lang="en-US"/>
                    </a:p>
                  </a:txBody>
                  <a:tcPr/>
                </a:tc>
                <a:tc>
                  <a:txBody>
                    <a:bodyPr/>
                    <a:lstStyle/>
                    <a:p>
                      <a:r>
                        <a:rPr lang="en-US" dirty="0"/>
                        <a:t>1 (</a:t>
                      </a:r>
                      <a:r>
                        <a:rPr lang="en-US" dirty="0" err="1"/>
                        <a:t>tööstus</a:t>
                      </a:r>
                      <a:r>
                        <a:rPr lang="en-US" dirty="0"/>
                        <a:t>/</a:t>
                      </a:r>
                      <a:r>
                        <a:rPr lang="en-US" dirty="0" err="1"/>
                        <a:t>korrus</a:t>
                      </a:r>
                      <a:r>
                        <a:rPr lang="en-US" dirty="0"/>
                        <a:t>)</a:t>
                      </a:r>
                    </a:p>
                  </a:txBody>
                  <a:tcPr/>
                </a:tc>
                <a:tc>
                  <a:txBody>
                    <a:bodyPr/>
                    <a:lstStyle/>
                    <a:p>
                      <a:r>
                        <a:rPr lang="en-US" dirty="0"/>
                        <a:t>2 (</a:t>
                      </a:r>
                      <a:r>
                        <a:rPr lang="en-US" dirty="0" err="1"/>
                        <a:t>väikemaja</a:t>
                      </a:r>
                      <a:r>
                        <a:rPr lang="en-US" dirty="0"/>
                        <a:t>)</a:t>
                      </a:r>
                    </a:p>
                  </a:txBody>
                  <a:tcPr/>
                </a:tc>
                <a:tc>
                  <a:txBody>
                    <a:bodyPr/>
                    <a:lstStyle/>
                    <a:p>
                      <a:r>
                        <a:rPr lang="en-US" dirty="0"/>
                        <a:t>3 (</a:t>
                      </a:r>
                      <a:r>
                        <a:rPr lang="en-US" dirty="0" err="1"/>
                        <a:t>vaivundamendi</a:t>
                      </a:r>
                      <a:r>
                        <a:rPr lang="en-US" dirty="0"/>
                        <a:t> </a:t>
                      </a:r>
                      <a:r>
                        <a:rPr lang="en-US" dirty="0" err="1"/>
                        <a:t>täide</a:t>
                      </a:r>
                      <a:r>
                        <a:rPr lang="en-US" dirty="0"/>
                        <a:t>)</a:t>
                      </a:r>
                    </a:p>
                  </a:txBody>
                  <a:tcPr/>
                </a:tc>
                <a:extLst>
                  <a:ext uri="{0D108BD9-81ED-4DB2-BD59-A6C34878D82A}">
                    <a16:rowId xmlns:a16="http://schemas.microsoft.com/office/drawing/2014/main" val="92810372"/>
                  </a:ext>
                </a:extLst>
              </a:tr>
              <a:tr h="370840">
                <a:tc>
                  <a:txBody>
                    <a:bodyPr/>
                    <a:lstStyle/>
                    <a:p>
                      <a:r>
                        <a:rPr lang="en-US" dirty="0"/>
                        <a:t>Min </a:t>
                      </a:r>
                      <a:r>
                        <a:rPr lang="en-US" dirty="0" err="1"/>
                        <a:t>tihendustegur</a:t>
                      </a:r>
                      <a:endParaRPr lang="en-US" dirty="0"/>
                    </a:p>
                  </a:txBody>
                  <a:tcPr/>
                </a:tc>
                <a:tc>
                  <a:txBody>
                    <a:bodyPr/>
                    <a:lstStyle/>
                    <a:p>
                      <a:r>
                        <a:rPr lang="en-US" dirty="0"/>
                        <a:t>%</a:t>
                      </a:r>
                    </a:p>
                  </a:txBody>
                  <a:tcPr/>
                </a:tc>
                <a:tc>
                  <a:txBody>
                    <a:bodyPr/>
                    <a:lstStyle/>
                    <a:p>
                      <a:r>
                        <a:rPr lang="en-US" dirty="0"/>
                        <a:t>≥97</a:t>
                      </a:r>
                    </a:p>
                  </a:txBody>
                  <a:tcPr/>
                </a:tc>
                <a:tc>
                  <a:txBody>
                    <a:bodyPr/>
                    <a:lstStyle/>
                    <a:p>
                      <a:r>
                        <a:rPr lang="en-US" dirty="0"/>
                        <a:t>≥95</a:t>
                      </a:r>
                    </a:p>
                  </a:txBody>
                  <a:tcPr/>
                </a:tc>
                <a:tc>
                  <a:txBody>
                    <a:bodyPr/>
                    <a:lstStyle/>
                    <a:p>
                      <a:r>
                        <a:rPr lang="en-US" dirty="0"/>
                        <a:t>≥95</a:t>
                      </a:r>
                    </a:p>
                  </a:txBody>
                  <a:tcPr/>
                </a:tc>
                <a:extLst>
                  <a:ext uri="{0D108BD9-81ED-4DB2-BD59-A6C34878D82A}">
                    <a16:rowId xmlns:a16="http://schemas.microsoft.com/office/drawing/2014/main" val="345022983"/>
                  </a:ext>
                </a:extLst>
              </a:tr>
              <a:tr h="370840">
                <a:tc>
                  <a:txBody>
                    <a:bodyPr/>
                    <a:lstStyle/>
                    <a:p>
                      <a:r>
                        <a:rPr lang="en-US" dirty="0"/>
                        <a:t>Min </a:t>
                      </a:r>
                      <a:r>
                        <a:rPr lang="en-US" dirty="0" err="1"/>
                        <a:t>kandevõime</a:t>
                      </a:r>
                      <a:r>
                        <a:rPr lang="en-US" dirty="0"/>
                        <a:t> (PLT, FWD)</a:t>
                      </a:r>
                    </a:p>
                  </a:txBody>
                  <a:tcPr/>
                </a:tc>
                <a:tc>
                  <a:txBody>
                    <a:bodyPr/>
                    <a:lstStyle/>
                    <a:p>
                      <a:r>
                        <a:rPr lang="en-US" dirty="0"/>
                        <a:t>MN/m2</a:t>
                      </a:r>
                    </a:p>
                  </a:txBody>
                  <a:tcPr/>
                </a:tc>
                <a:tc>
                  <a:txBody>
                    <a:bodyPr/>
                    <a:lstStyle/>
                    <a:p>
                      <a:r>
                        <a:rPr lang="en-US" dirty="0"/>
                        <a:t>E1≥60</a:t>
                      </a:r>
                    </a:p>
                  </a:txBody>
                  <a:tcPr/>
                </a:tc>
                <a:tc>
                  <a:txBody>
                    <a:bodyPr/>
                    <a:lstStyle/>
                    <a:p>
                      <a:r>
                        <a:rPr lang="en-US" dirty="0"/>
                        <a:t>E1≥50</a:t>
                      </a:r>
                    </a:p>
                  </a:txBody>
                  <a:tcPr/>
                </a:tc>
                <a:tc>
                  <a:txBody>
                    <a:bodyPr/>
                    <a:lstStyle/>
                    <a:p>
                      <a:r>
                        <a:rPr lang="en-US" dirty="0"/>
                        <a:t>E1≥50</a:t>
                      </a:r>
                    </a:p>
                  </a:txBody>
                  <a:tcPr/>
                </a:tc>
                <a:extLst>
                  <a:ext uri="{0D108BD9-81ED-4DB2-BD59-A6C34878D82A}">
                    <a16:rowId xmlns:a16="http://schemas.microsoft.com/office/drawing/2014/main" val="2198933850"/>
                  </a:ext>
                </a:extLst>
              </a:tr>
              <a:tr h="370840">
                <a:tc>
                  <a:txBody>
                    <a:bodyPr/>
                    <a:lstStyle/>
                    <a:p>
                      <a:r>
                        <a:rPr lang="en-US" dirty="0" err="1"/>
                        <a:t>Suhe</a:t>
                      </a:r>
                      <a:r>
                        <a:rPr lang="en-US" dirty="0"/>
                        <a:t> 132 mm </a:t>
                      </a:r>
                      <a:r>
                        <a:rPr lang="en-US" dirty="0" err="1"/>
                        <a:t>tallaga</a:t>
                      </a:r>
                      <a:endParaRPr lang="en-US" dirty="0"/>
                    </a:p>
                  </a:txBody>
                  <a:tcPr/>
                </a:tc>
                <a:tc>
                  <a:txBody>
                    <a:bodyPr/>
                    <a:lstStyle/>
                    <a:p>
                      <a:r>
                        <a:rPr lang="en-US" dirty="0"/>
                        <a:t>Emax/E1</a:t>
                      </a:r>
                    </a:p>
                  </a:txBody>
                  <a:tcPr/>
                </a:tc>
                <a:tc>
                  <a:txBody>
                    <a:bodyPr/>
                    <a:lstStyle/>
                    <a:p>
                      <a:r>
                        <a:rPr lang="en-US" dirty="0"/>
                        <a:t>≤2,2</a:t>
                      </a:r>
                    </a:p>
                  </a:txBody>
                  <a:tcPr/>
                </a:tc>
                <a:tc>
                  <a:txBody>
                    <a:bodyPr/>
                    <a:lstStyle/>
                    <a:p>
                      <a:r>
                        <a:rPr lang="en-US" dirty="0"/>
                        <a:t>≤2,5</a:t>
                      </a:r>
                    </a:p>
                  </a:txBody>
                  <a:tcPr/>
                </a:tc>
                <a:tc>
                  <a:txBody>
                    <a:bodyPr/>
                    <a:lstStyle/>
                    <a:p>
                      <a:r>
                        <a:rPr lang="en-US" dirty="0"/>
                        <a:t>≤2,5</a:t>
                      </a:r>
                    </a:p>
                  </a:txBody>
                  <a:tcPr/>
                </a:tc>
                <a:extLst>
                  <a:ext uri="{0D108BD9-81ED-4DB2-BD59-A6C34878D82A}">
                    <a16:rowId xmlns:a16="http://schemas.microsoft.com/office/drawing/2014/main" val="4163993006"/>
                  </a:ext>
                </a:extLst>
              </a:tr>
            </a:tbl>
          </a:graphicData>
        </a:graphic>
      </p:graphicFrame>
      <p:pic>
        <p:nvPicPr>
          <p:cNvPr id="6" name="Picture 5">
            <a:extLst>
              <a:ext uri="{FF2B5EF4-FFF2-40B4-BE49-F238E27FC236}">
                <a16:creationId xmlns:a16="http://schemas.microsoft.com/office/drawing/2014/main" id="{B2B116BE-80AB-B027-313A-FB8360DEAD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7463" y="0"/>
            <a:ext cx="3680891" cy="2325918"/>
          </a:xfrm>
          <a:prstGeom prst="rect">
            <a:avLst/>
          </a:prstGeom>
        </p:spPr>
      </p:pic>
      <p:pic>
        <p:nvPicPr>
          <p:cNvPr id="7" name="Picture 6">
            <a:extLst>
              <a:ext uri="{FF2B5EF4-FFF2-40B4-BE49-F238E27FC236}">
                <a16:creationId xmlns:a16="http://schemas.microsoft.com/office/drawing/2014/main" id="{ADFD38B1-764A-A818-7271-41F98E17B855}"/>
              </a:ext>
            </a:extLst>
          </p:cNvPr>
          <p:cNvPicPr>
            <a:picLocks noChangeAspect="1"/>
          </p:cNvPicPr>
          <p:nvPr/>
        </p:nvPicPr>
        <p:blipFill>
          <a:blip r:embed="rId3"/>
          <a:stretch>
            <a:fillRect/>
          </a:stretch>
        </p:blipFill>
        <p:spPr>
          <a:xfrm>
            <a:off x="-1" y="0"/>
            <a:ext cx="4522905" cy="2915722"/>
          </a:xfrm>
          <a:prstGeom prst="rect">
            <a:avLst/>
          </a:prstGeom>
        </p:spPr>
      </p:pic>
    </p:spTree>
    <p:extLst>
      <p:ext uri="{BB962C8B-B14F-4D97-AF65-F5344CB8AC3E}">
        <p14:creationId xmlns:p14="http://schemas.microsoft.com/office/powerpoint/2010/main" val="24781962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4393-7B3F-995C-A0CA-82CF62F80E09}"/>
              </a:ext>
            </a:extLst>
          </p:cNvPr>
          <p:cNvSpPr>
            <a:spLocks noGrp="1"/>
          </p:cNvSpPr>
          <p:nvPr>
            <p:ph type="title"/>
          </p:nvPr>
        </p:nvSpPr>
        <p:spPr>
          <a:xfrm>
            <a:off x="5639822" y="365125"/>
            <a:ext cx="5713977" cy="1325563"/>
          </a:xfrm>
        </p:spPr>
        <p:txBody>
          <a:bodyPr/>
          <a:lstStyle/>
          <a:p>
            <a:r>
              <a:rPr lang="en-US" dirty="0"/>
              <a:t>18341.4.2 (3)  </a:t>
            </a:r>
            <a:r>
              <a:rPr lang="en-US" dirty="0" err="1"/>
              <a:t>ehitisealune</a:t>
            </a:r>
            <a:r>
              <a:rPr lang="en-US" dirty="0"/>
              <a:t> </a:t>
            </a:r>
            <a:r>
              <a:rPr lang="en-US" dirty="0" err="1"/>
              <a:t>üldtäide</a:t>
            </a:r>
            <a:endParaRPr lang="en-US" dirty="0"/>
          </a:p>
        </p:txBody>
      </p:sp>
      <p:sp>
        <p:nvSpPr>
          <p:cNvPr id="3" name="Content Placeholder 2">
            <a:extLst>
              <a:ext uri="{FF2B5EF4-FFF2-40B4-BE49-F238E27FC236}">
                <a16:creationId xmlns:a16="http://schemas.microsoft.com/office/drawing/2014/main" id="{0E295459-044C-49F3-B6D3-377900BEE3F9}"/>
              </a:ext>
            </a:extLst>
          </p:cNvPr>
          <p:cNvSpPr>
            <a:spLocks noGrp="1"/>
          </p:cNvSpPr>
          <p:nvPr>
            <p:ph idx="1"/>
          </p:nvPr>
        </p:nvSpPr>
        <p:spPr>
          <a:xfrm>
            <a:off x="3798749" y="3822513"/>
            <a:ext cx="4602686" cy="2599031"/>
          </a:xfrm>
        </p:spPr>
        <p:txBody>
          <a:bodyPr>
            <a:normAutofit fontScale="92500" lnSpcReduction="20000"/>
          </a:bodyPr>
          <a:lstStyle/>
          <a:p>
            <a:r>
              <a:rPr lang="fi-FI" sz="2600" dirty="0"/>
              <a:t>Ehitisealune üldtäide </a:t>
            </a:r>
          </a:p>
          <a:p>
            <a:r>
              <a:rPr lang="fi-FI" sz="2600" dirty="0"/>
              <a:t>Kehtivad muldkeha nõuded</a:t>
            </a:r>
          </a:p>
          <a:p>
            <a:pPr lvl="1"/>
            <a:endParaRPr lang="fi-FI" dirty="0"/>
          </a:p>
          <a:p>
            <a:pPr lvl="1"/>
            <a:r>
              <a:rPr lang="fi-FI" dirty="0"/>
              <a:t>Tihendusteguri ja Loadmani suhtarvude vastavus tabelist</a:t>
            </a:r>
          </a:p>
          <a:p>
            <a:pPr lvl="1"/>
            <a:r>
              <a:rPr lang="fi-FI" dirty="0"/>
              <a:t>Kui kvaliteedikontroll on kergseadmega, siis korraga tohib tihendada 20...30 cm</a:t>
            </a:r>
          </a:p>
          <a:p>
            <a:endParaRPr lang="en-US" dirty="0"/>
          </a:p>
        </p:txBody>
      </p:sp>
      <p:graphicFrame>
        <p:nvGraphicFramePr>
          <p:cNvPr id="4" name="Table 3">
            <a:extLst>
              <a:ext uri="{FF2B5EF4-FFF2-40B4-BE49-F238E27FC236}">
                <a16:creationId xmlns:a16="http://schemas.microsoft.com/office/drawing/2014/main" id="{5C1CDAF8-FA56-ADF2-3160-5716E5DEF166}"/>
              </a:ext>
            </a:extLst>
          </p:cNvPr>
          <p:cNvGraphicFramePr>
            <a:graphicFrameLocks noGrp="1"/>
          </p:cNvGraphicFramePr>
          <p:nvPr/>
        </p:nvGraphicFramePr>
        <p:xfrm>
          <a:off x="8476043" y="3896995"/>
          <a:ext cx="3836607" cy="2966720"/>
        </p:xfrm>
        <a:graphic>
          <a:graphicData uri="http://schemas.openxmlformats.org/drawingml/2006/table">
            <a:tbl>
              <a:tblPr firstRow="1" bandRow="1">
                <a:tableStyleId>{5C22544A-7EE6-4342-B048-85BDC9FD1C3A}</a:tableStyleId>
              </a:tblPr>
              <a:tblGrid>
                <a:gridCol w="594043">
                  <a:extLst>
                    <a:ext uri="{9D8B030D-6E8A-4147-A177-3AD203B41FA5}">
                      <a16:colId xmlns:a16="http://schemas.microsoft.com/office/drawing/2014/main" val="4112513972"/>
                    </a:ext>
                  </a:extLst>
                </a:gridCol>
                <a:gridCol w="1032193">
                  <a:extLst>
                    <a:ext uri="{9D8B030D-6E8A-4147-A177-3AD203B41FA5}">
                      <a16:colId xmlns:a16="http://schemas.microsoft.com/office/drawing/2014/main" val="100883627"/>
                    </a:ext>
                  </a:extLst>
                </a:gridCol>
                <a:gridCol w="1032193">
                  <a:extLst>
                    <a:ext uri="{9D8B030D-6E8A-4147-A177-3AD203B41FA5}">
                      <a16:colId xmlns:a16="http://schemas.microsoft.com/office/drawing/2014/main" val="2926604399"/>
                    </a:ext>
                  </a:extLst>
                </a:gridCol>
                <a:gridCol w="1178178">
                  <a:extLst>
                    <a:ext uri="{9D8B030D-6E8A-4147-A177-3AD203B41FA5}">
                      <a16:colId xmlns:a16="http://schemas.microsoft.com/office/drawing/2014/main" val="833364429"/>
                    </a:ext>
                  </a:extLst>
                </a:gridCol>
              </a:tblGrid>
              <a:tr h="370840">
                <a:tc>
                  <a:txBody>
                    <a:bodyPr/>
                    <a:lstStyle/>
                    <a:p>
                      <a:endParaRPr lang="en-US"/>
                    </a:p>
                  </a:txBody>
                  <a:tcPr/>
                </a:tc>
                <a:tc gridSpan="3">
                  <a:txBody>
                    <a:bodyPr/>
                    <a:lstStyle/>
                    <a:p>
                      <a:r>
                        <a:rPr lang="en-US" dirty="0"/>
                        <a:t>Emax/E1 </a:t>
                      </a:r>
                      <a:r>
                        <a:rPr lang="en-US" dirty="0" err="1"/>
                        <a:t>erinevate</a:t>
                      </a:r>
                      <a:r>
                        <a:rPr lang="en-US" dirty="0"/>
                        <a:t> </a:t>
                      </a:r>
                      <a:r>
                        <a:rPr lang="en-US" dirty="0" err="1"/>
                        <a:t>taldadega</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788458142"/>
                  </a:ext>
                </a:extLst>
              </a:tr>
              <a:tr h="370840">
                <a:tc>
                  <a:txBody>
                    <a:bodyPr/>
                    <a:lstStyle/>
                    <a:p>
                      <a:r>
                        <a:rPr lang="en-US" dirty="0"/>
                        <a:t>%</a:t>
                      </a:r>
                    </a:p>
                  </a:txBody>
                  <a:tcPr/>
                </a:tc>
                <a:tc>
                  <a:txBody>
                    <a:bodyPr/>
                    <a:lstStyle/>
                    <a:p>
                      <a:r>
                        <a:rPr lang="en-US" dirty="0"/>
                        <a:t>300 mm</a:t>
                      </a:r>
                    </a:p>
                  </a:txBody>
                  <a:tcPr/>
                </a:tc>
                <a:tc>
                  <a:txBody>
                    <a:bodyPr/>
                    <a:lstStyle/>
                    <a:p>
                      <a:r>
                        <a:rPr lang="en-US" dirty="0"/>
                        <a:t>200 mm</a:t>
                      </a:r>
                    </a:p>
                  </a:txBody>
                  <a:tcPr/>
                </a:tc>
                <a:tc>
                  <a:txBody>
                    <a:bodyPr/>
                    <a:lstStyle/>
                    <a:p>
                      <a:r>
                        <a:rPr lang="en-US" dirty="0"/>
                        <a:t>132 mm</a:t>
                      </a:r>
                    </a:p>
                  </a:txBody>
                  <a:tcPr/>
                </a:tc>
                <a:extLst>
                  <a:ext uri="{0D108BD9-81ED-4DB2-BD59-A6C34878D82A}">
                    <a16:rowId xmlns:a16="http://schemas.microsoft.com/office/drawing/2014/main" val="880311701"/>
                  </a:ext>
                </a:extLst>
              </a:tr>
              <a:tr h="370840">
                <a:tc>
                  <a:txBody>
                    <a:bodyPr/>
                    <a:lstStyle/>
                    <a:p>
                      <a:r>
                        <a:rPr lang="en-US" dirty="0"/>
                        <a:t>97</a:t>
                      </a:r>
                    </a:p>
                  </a:txBody>
                  <a:tcPr/>
                </a:tc>
                <a:tc>
                  <a:txBody>
                    <a:bodyPr/>
                    <a:lstStyle/>
                    <a:p>
                      <a:r>
                        <a:rPr lang="en-US" dirty="0"/>
                        <a:t>1,5</a:t>
                      </a:r>
                    </a:p>
                  </a:txBody>
                  <a:tcPr/>
                </a:tc>
                <a:tc>
                  <a:txBody>
                    <a:bodyPr/>
                    <a:lstStyle/>
                    <a:p>
                      <a:r>
                        <a:rPr lang="en-US" dirty="0"/>
                        <a:t>1,9</a:t>
                      </a:r>
                    </a:p>
                  </a:txBody>
                  <a:tcPr/>
                </a:tc>
                <a:tc>
                  <a:txBody>
                    <a:bodyPr/>
                    <a:lstStyle/>
                    <a:p>
                      <a:r>
                        <a:rPr lang="en-US" dirty="0"/>
                        <a:t>2,2</a:t>
                      </a:r>
                    </a:p>
                  </a:txBody>
                  <a:tcPr/>
                </a:tc>
                <a:extLst>
                  <a:ext uri="{0D108BD9-81ED-4DB2-BD59-A6C34878D82A}">
                    <a16:rowId xmlns:a16="http://schemas.microsoft.com/office/drawing/2014/main" val="3297641723"/>
                  </a:ext>
                </a:extLst>
              </a:tr>
              <a:tr h="370840">
                <a:tc>
                  <a:txBody>
                    <a:bodyPr/>
                    <a:lstStyle/>
                    <a:p>
                      <a:r>
                        <a:rPr lang="en-US" dirty="0"/>
                        <a:t>95</a:t>
                      </a:r>
                    </a:p>
                  </a:txBody>
                  <a:tcPr/>
                </a:tc>
                <a:tc>
                  <a:txBody>
                    <a:bodyPr/>
                    <a:lstStyle/>
                    <a:p>
                      <a:r>
                        <a:rPr lang="en-US" dirty="0"/>
                        <a:t>1,7</a:t>
                      </a:r>
                    </a:p>
                  </a:txBody>
                  <a:tcPr/>
                </a:tc>
                <a:tc>
                  <a:txBody>
                    <a:bodyPr/>
                    <a:lstStyle/>
                    <a:p>
                      <a:r>
                        <a:rPr lang="en-US" dirty="0"/>
                        <a:t>2,1</a:t>
                      </a:r>
                    </a:p>
                  </a:txBody>
                  <a:tcPr/>
                </a:tc>
                <a:tc>
                  <a:txBody>
                    <a:bodyPr/>
                    <a:lstStyle/>
                    <a:p>
                      <a:r>
                        <a:rPr lang="en-US" dirty="0"/>
                        <a:t>2,5</a:t>
                      </a:r>
                    </a:p>
                  </a:txBody>
                  <a:tcPr/>
                </a:tc>
                <a:extLst>
                  <a:ext uri="{0D108BD9-81ED-4DB2-BD59-A6C34878D82A}">
                    <a16:rowId xmlns:a16="http://schemas.microsoft.com/office/drawing/2014/main" val="2248245742"/>
                  </a:ext>
                </a:extLst>
              </a:tr>
              <a:tr h="370840">
                <a:tc>
                  <a:txBody>
                    <a:bodyPr/>
                    <a:lstStyle/>
                    <a:p>
                      <a:r>
                        <a:rPr lang="en-US" dirty="0"/>
                        <a:t>92</a:t>
                      </a:r>
                    </a:p>
                  </a:txBody>
                  <a:tcPr/>
                </a:tc>
                <a:tc>
                  <a:txBody>
                    <a:bodyPr/>
                    <a:lstStyle/>
                    <a:p>
                      <a:r>
                        <a:rPr lang="en-US" dirty="0"/>
                        <a:t>1,9</a:t>
                      </a:r>
                    </a:p>
                  </a:txBody>
                  <a:tcPr/>
                </a:tc>
                <a:tc>
                  <a:txBody>
                    <a:bodyPr/>
                    <a:lstStyle/>
                    <a:p>
                      <a:r>
                        <a:rPr lang="en-US" dirty="0"/>
                        <a:t>2,3</a:t>
                      </a:r>
                    </a:p>
                  </a:txBody>
                  <a:tcPr/>
                </a:tc>
                <a:tc>
                  <a:txBody>
                    <a:bodyPr/>
                    <a:lstStyle/>
                    <a:p>
                      <a:r>
                        <a:rPr lang="en-US" dirty="0"/>
                        <a:t>2,8</a:t>
                      </a:r>
                    </a:p>
                  </a:txBody>
                  <a:tcPr/>
                </a:tc>
                <a:extLst>
                  <a:ext uri="{0D108BD9-81ED-4DB2-BD59-A6C34878D82A}">
                    <a16:rowId xmlns:a16="http://schemas.microsoft.com/office/drawing/2014/main" val="2642993808"/>
                  </a:ext>
                </a:extLst>
              </a:tr>
              <a:tr h="370840">
                <a:tc>
                  <a:txBody>
                    <a:bodyPr/>
                    <a:lstStyle/>
                    <a:p>
                      <a:r>
                        <a:rPr lang="en-US" dirty="0"/>
                        <a:t>90</a:t>
                      </a:r>
                    </a:p>
                  </a:txBody>
                  <a:tcPr/>
                </a:tc>
                <a:tc>
                  <a:txBody>
                    <a:bodyPr/>
                    <a:lstStyle/>
                    <a:p>
                      <a:r>
                        <a:rPr lang="en-US" dirty="0"/>
                        <a:t>2,0</a:t>
                      </a:r>
                    </a:p>
                  </a:txBody>
                  <a:tcPr/>
                </a:tc>
                <a:tc>
                  <a:txBody>
                    <a:bodyPr/>
                    <a:lstStyle/>
                    <a:p>
                      <a:r>
                        <a:rPr lang="en-US" dirty="0"/>
                        <a:t>2,4</a:t>
                      </a:r>
                    </a:p>
                  </a:txBody>
                  <a:tcPr/>
                </a:tc>
                <a:tc>
                  <a:txBody>
                    <a:bodyPr/>
                    <a:lstStyle/>
                    <a:p>
                      <a:r>
                        <a:rPr lang="en-US" dirty="0"/>
                        <a:t>2,9</a:t>
                      </a:r>
                    </a:p>
                  </a:txBody>
                  <a:tcPr/>
                </a:tc>
                <a:extLst>
                  <a:ext uri="{0D108BD9-81ED-4DB2-BD59-A6C34878D82A}">
                    <a16:rowId xmlns:a16="http://schemas.microsoft.com/office/drawing/2014/main" val="3962269148"/>
                  </a:ext>
                </a:extLst>
              </a:tr>
              <a:tr h="370840">
                <a:tc>
                  <a:txBody>
                    <a:bodyPr/>
                    <a:lstStyle/>
                    <a:p>
                      <a:r>
                        <a:rPr lang="en-US" dirty="0"/>
                        <a:t>87</a:t>
                      </a:r>
                    </a:p>
                  </a:txBody>
                  <a:tcPr/>
                </a:tc>
                <a:tc>
                  <a:txBody>
                    <a:bodyPr/>
                    <a:lstStyle/>
                    <a:p>
                      <a:r>
                        <a:rPr lang="en-US" dirty="0"/>
                        <a:t>2,1</a:t>
                      </a:r>
                    </a:p>
                  </a:txBody>
                  <a:tcPr/>
                </a:tc>
                <a:tc>
                  <a:txBody>
                    <a:bodyPr/>
                    <a:lstStyle/>
                    <a:p>
                      <a:r>
                        <a:rPr lang="en-US" dirty="0"/>
                        <a:t>2,5</a:t>
                      </a:r>
                    </a:p>
                  </a:txBody>
                  <a:tcPr/>
                </a:tc>
                <a:tc>
                  <a:txBody>
                    <a:bodyPr/>
                    <a:lstStyle/>
                    <a:p>
                      <a:r>
                        <a:rPr lang="en-US" dirty="0"/>
                        <a:t>3,0</a:t>
                      </a:r>
                    </a:p>
                  </a:txBody>
                  <a:tcPr/>
                </a:tc>
                <a:extLst>
                  <a:ext uri="{0D108BD9-81ED-4DB2-BD59-A6C34878D82A}">
                    <a16:rowId xmlns:a16="http://schemas.microsoft.com/office/drawing/2014/main" val="1399062241"/>
                  </a:ext>
                </a:extLst>
              </a:tr>
              <a:tr h="370840">
                <a:tc>
                  <a:txBody>
                    <a:bodyPr/>
                    <a:lstStyle/>
                    <a:p>
                      <a:r>
                        <a:rPr lang="en-US" sz="1600" dirty="0" err="1"/>
                        <a:t>kiht</a:t>
                      </a:r>
                      <a:endParaRPr lang="en-US" sz="1600" dirty="0"/>
                    </a:p>
                  </a:txBody>
                  <a:tcPr/>
                </a:tc>
                <a:tc>
                  <a:txBody>
                    <a:bodyPr/>
                    <a:lstStyle/>
                    <a:p>
                      <a:r>
                        <a:rPr lang="en-US" sz="1600" dirty="0"/>
                        <a:t>35-40 cm</a:t>
                      </a:r>
                    </a:p>
                  </a:txBody>
                  <a:tcPr/>
                </a:tc>
                <a:tc>
                  <a:txBody>
                    <a:bodyPr/>
                    <a:lstStyle/>
                    <a:p>
                      <a:r>
                        <a:rPr lang="en-US" sz="1600" dirty="0"/>
                        <a:t>30-35 cm</a:t>
                      </a:r>
                    </a:p>
                  </a:txBody>
                  <a:tcPr/>
                </a:tc>
                <a:tc>
                  <a:txBody>
                    <a:bodyPr/>
                    <a:lstStyle/>
                    <a:p>
                      <a:r>
                        <a:rPr lang="en-US" sz="1600" dirty="0"/>
                        <a:t>20-30 cm</a:t>
                      </a:r>
                    </a:p>
                  </a:txBody>
                  <a:tcPr/>
                </a:tc>
                <a:extLst>
                  <a:ext uri="{0D108BD9-81ED-4DB2-BD59-A6C34878D82A}">
                    <a16:rowId xmlns:a16="http://schemas.microsoft.com/office/drawing/2014/main" val="4294193544"/>
                  </a:ext>
                </a:extLst>
              </a:tr>
            </a:tbl>
          </a:graphicData>
        </a:graphic>
      </p:graphicFrame>
      <p:pic>
        <p:nvPicPr>
          <p:cNvPr id="6" name="Picture 5">
            <a:extLst>
              <a:ext uri="{FF2B5EF4-FFF2-40B4-BE49-F238E27FC236}">
                <a16:creationId xmlns:a16="http://schemas.microsoft.com/office/drawing/2014/main" id="{571D73ED-079E-4EB2-1D70-4829B78E06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68" y="3342511"/>
            <a:ext cx="3636087" cy="3297629"/>
          </a:xfrm>
          <a:prstGeom prst="rect">
            <a:avLst/>
          </a:prstGeom>
        </p:spPr>
      </p:pic>
      <p:pic>
        <p:nvPicPr>
          <p:cNvPr id="7" name="Picture 6">
            <a:extLst>
              <a:ext uri="{FF2B5EF4-FFF2-40B4-BE49-F238E27FC236}">
                <a16:creationId xmlns:a16="http://schemas.microsoft.com/office/drawing/2014/main" id="{FA4850B5-C822-99CC-9D7A-184F3802A995}"/>
              </a:ext>
            </a:extLst>
          </p:cNvPr>
          <p:cNvPicPr>
            <a:picLocks noChangeAspect="1"/>
          </p:cNvPicPr>
          <p:nvPr/>
        </p:nvPicPr>
        <p:blipFill>
          <a:blip r:embed="rId3"/>
          <a:stretch>
            <a:fillRect/>
          </a:stretch>
        </p:blipFill>
        <p:spPr>
          <a:xfrm>
            <a:off x="-1" y="0"/>
            <a:ext cx="4522905" cy="2915722"/>
          </a:xfrm>
          <a:prstGeom prst="rect">
            <a:avLst/>
          </a:prstGeom>
        </p:spPr>
      </p:pic>
    </p:spTree>
    <p:extLst>
      <p:ext uri="{BB962C8B-B14F-4D97-AF65-F5344CB8AC3E}">
        <p14:creationId xmlns:p14="http://schemas.microsoft.com/office/powerpoint/2010/main" val="22882142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A8F6-392E-5168-8E1E-59F91BB05756}"/>
              </a:ext>
            </a:extLst>
          </p:cNvPr>
          <p:cNvSpPr>
            <a:spLocks noGrp="1"/>
          </p:cNvSpPr>
          <p:nvPr>
            <p:ph type="title"/>
          </p:nvPr>
        </p:nvSpPr>
        <p:spPr>
          <a:xfrm>
            <a:off x="4719286" y="410929"/>
            <a:ext cx="6222817" cy="1325563"/>
          </a:xfrm>
        </p:spPr>
        <p:txBody>
          <a:bodyPr/>
          <a:lstStyle/>
          <a:p>
            <a:r>
              <a:rPr lang="en-US" dirty="0"/>
              <a:t>18341.4.3 (2, 5) </a:t>
            </a:r>
            <a:r>
              <a:rPr lang="en-US" dirty="0" err="1"/>
              <a:t>Kapillaartõusu</a:t>
            </a:r>
            <a:r>
              <a:rPr lang="en-US" dirty="0"/>
              <a:t> </a:t>
            </a:r>
            <a:r>
              <a:rPr lang="en-US" dirty="0" err="1"/>
              <a:t>takistav</a:t>
            </a:r>
            <a:endParaRPr lang="en-US" dirty="0"/>
          </a:p>
        </p:txBody>
      </p:sp>
      <p:sp>
        <p:nvSpPr>
          <p:cNvPr id="3" name="Content Placeholder 2">
            <a:extLst>
              <a:ext uri="{FF2B5EF4-FFF2-40B4-BE49-F238E27FC236}">
                <a16:creationId xmlns:a16="http://schemas.microsoft.com/office/drawing/2014/main" id="{D265D6F8-65B2-0345-588B-82FE31B09DAE}"/>
              </a:ext>
            </a:extLst>
          </p:cNvPr>
          <p:cNvSpPr>
            <a:spLocks noGrp="1"/>
          </p:cNvSpPr>
          <p:nvPr>
            <p:ph idx="1"/>
          </p:nvPr>
        </p:nvSpPr>
        <p:spPr>
          <a:xfrm>
            <a:off x="2138382" y="3017686"/>
            <a:ext cx="10067937" cy="3341709"/>
          </a:xfrm>
        </p:spPr>
        <p:txBody>
          <a:bodyPr/>
          <a:lstStyle/>
          <a:p>
            <a:r>
              <a:rPr lang="en-US" dirty="0" err="1"/>
              <a:t>Nõuded</a:t>
            </a:r>
            <a:r>
              <a:rPr lang="en-US" dirty="0"/>
              <a:t> </a:t>
            </a:r>
            <a:r>
              <a:rPr lang="en-US" dirty="0" err="1"/>
              <a:t>esitatakse</a:t>
            </a:r>
            <a:r>
              <a:rPr lang="en-US" dirty="0"/>
              <a:t> KAS </a:t>
            </a:r>
            <a:r>
              <a:rPr lang="en-US" dirty="0" err="1"/>
              <a:t>kandevõimele</a:t>
            </a:r>
            <a:r>
              <a:rPr lang="en-US" dirty="0"/>
              <a:t> VÕI </a:t>
            </a:r>
            <a:r>
              <a:rPr lang="en-US" dirty="0" err="1"/>
              <a:t>suhtarvule</a:t>
            </a:r>
            <a:endParaRPr lang="en-US" dirty="0"/>
          </a:p>
          <a:p>
            <a:r>
              <a:rPr lang="en-US" dirty="0" err="1"/>
              <a:t>Kergseadmega</a:t>
            </a:r>
            <a:r>
              <a:rPr lang="en-US" dirty="0"/>
              <a:t> </a:t>
            </a:r>
            <a:r>
              <a:rPr lang="en-US" dirty="0" err="1"/>
              <a:t>mõõtes</a:t>
            </a:r>
            <a:r>
              <a:rPr lang="en-US" dirty="0"/>
              <a:t> </a:t>
            </a:r>
            <a:r>
              <a:rPr lang="en-US" dirty="0" err="1"/>
              <a:t>tihendatava</a:t>
            </a:r>
            <a:r>
              <a:rPr lang="en-US" dirty="0"/>
              <a:t> </a:t>
            </a:r>
            <a:r>
              <a:rPr lang="en-US" dirty="0" err="1"/>
              <a:t>kihi</a:t>
            </a:r>
            <a:r>
              <a:rPr lang="en-US" dirty="0"/>
              <a:t> </a:t>
            </a:r>
            <a:r>
              <a:rPr lang="en-US" dirty="0" err="1"/>
              <a:t>paksus</a:t>
            </a:r>
            <a:r>
              <a:rPr lang="en-US" dirty="0"/>
              <a:t> 20…30cm</a:t>
            </a:r>
          </a:p>
          <a:p>
            <a:pPr lvl="1"/>
            <a:r>
              <a:rPr lang="en-US" sz="2000" dirty="0" err="1"/>
              <a:t>Mõõta</a:t>
            </a:r>
            <a:r>
              <a:rPr lang="en-US" sz="2000" dirty="0"/>
              <a:t> </a:t>
            </a:r>
            <a:r>
              <a:rPr lang="en-US" sz="2000" dirty="0" err="1"/>
              <a:t>võiks</a:t>
            </a:r>
            <a:r>
              <a:rPr lang="en-US" sz="2000" dirty="0"/>
              <a:t> </a:t>
            </a:r>
            <a:r>
              <a:rPr lang="en-US" sz="2000" dirty="0" err="1"/>
              <a:t>killustikukihi</a:t>
            </a:r>
            <a:r>
              <a:rPr lang="en-US" sz="2000" dirty="0"/>
              <a:t> </a:t>
            </a:r>
            <a:r>
              <a:rPr lang="en-US" sz="2000" dirty="0" err="1"/>
              <a:t>pealt</a:t>
            </a:r>
            <a:r>
              <a:rPr lang="en-US" sz="2000" dirty="0"/>
              <a:t>, </a:t>
            </a:r>
            <a:r>
              <a:rPr lang="en-US" sz="2000" dirty="0" err="1"/>
              <a:t>sest</a:t>
            </a:r>
            <a:r>
              <a:rPr lang="en-US" sz="2000" dirty="0"/>
              <a:t> </a:t>
            </a:r>
            <a:r>
              <a:rPr lang="en-US" sz="2000" dirty="0" err="1"/>
              <a:t>liivalt</a:t>
            </a:r>
            <a:r>
              <a:rPr lang="en-US" sz="2000" dirty="0"/>
              <a:t> </a:t>
            </a:r>
            <a:r>
              <a:rPr lang="en-US" sz="2000" dirty="0" err="1"/>
              <a:t>ei</a:t>
            </a:r>
            <a:r>
              <a:rPr lang="en-US" sz="2000" dirty="0"/>
              <a:t> </a:t>
            </a:r>
            <a:r>
              <a:rPr lang="en-US" sz="2000" dirty="0" err="1"/>
              <a:t>pruugi</a:t>
            </a:r>
            <a:r>
              <a:rPr lang="en-US" sz="2000" dirty="0"/>
              <a:t> </a:t>
            </a:r>
            <a:r>
              <a:rPr lang="en-US" sz="2000" dirty="0" err="1"/>
              <a:t>saada</a:t>
            </a:r>
            <a:r>
              <a:rPr lang="en-US" sz="2000" dirty="0"/>
              <a:t> </a:t>
            </a:r>
            <a:r>
              <a:rPr lang="en-US" sz="2000" dirty="0" err="1"/>
              <a:t>sobivat</a:t>
            </a:r>
            <a:r>
              <a:rPr lang="en-US" sz="2000" dirty="0"/>
              <a:t> </a:t>
            </a:r>
            <a:r>
              <a:rPr lang="en-US" sz="2000" dirty="0" err="1"/>
              <a:t>tulemust</a:t>
            </a:r>
            <a:endParaRPr lang="en-US" sz="2000" dirty="0"/>
          </a:p>
          <a:p>
            <a:pPr lvl="1"/>
            <a:r>
              <a:rPr lang="en-US" sz="2000" dirty="0" err="1"/>
              <a:t>Kõrgeid</a:t>
            </a:r>
            <a:r>
              <a:rPr lang="en-US" sz="2000" dirty="0"/>
              <a:t> </a:t>
            </a:r>
            <a:r>
              <a:rPr lang="en-US" sz="2000" dirty="0" err="1"/>
              <a:t>nõudeid</a:t>
            </a:r>
            <a:r>
              <a:rPr lang="en-US" sz="2000" dirty="0"/>
              <a:t> </a:t>
            </a:r>
            <a:r>
              <a:rPr lang="en-US" sz="2000" dirty="0" err="1"/>
              <a:t>ei</a:t>
            </a:r>
            <a:r>
              <a:rPr lang="en-US" sz="2000" dirty="0"/>
              <a:t> </a:t>
            </a:r>
            <a:r>
              <a:rPr lang="en-US" sz="2000" dirty="0" err="1"/>
              <a:t>tasu</a:t>
            </a:r>
            <a:r>
              <a:rPr lang="en-US" sz="2000" dirty="0"/>
              <a:t> </a:t>
            </a:r>
            <a:r>
              <a:rPr lang="en-US" sz="2000" dirty="0" err="1"/>
              <a:t>taga</a:t>
            </a:r>
            <a:r>
              <a:rPr lang="en-US" sz="2000" dirty="0"/>
              <a:t> </a:t>
            </a:r>
            <a:r>
              <a:rPr lang="en-US" sz="2000" dirty="0" err="1"/>
              <a:t>ajada</a:t>
            </a:r>
            <a:r>
              <a:rPr lang="en-US" sz="2000" dirty="0"/>
              <a:t>, </a:t>
            </a:r>
            <a:r>
              <a:rPr lang="en-US" sz="2000" dirty="0" err="1"/>
              <a:t>sest</a:t>
            </a:r>
            <a:r>
              <a:rPr lang="en-US" sz="2000" dirty="0"/>
              <a:t> </a:t>
            </a:r>
            <a:r>
              <a:rPr lang="en-US" sz="2000" dirty="0" err="1"/>
              <a:t>kiht</a:t>
            </a:r>
            <a:r>
              <a:rPr lang="en-US" sz="2000" dirty="0"/>
              <a:t> </a:t>
            </a:r>
            <a:r>
              <a:rPr lang="en-US" sz="2000" dirty="0" err="1"/>
              <a:t>toimib</a:t>
            </a:r>
            <a:r>
              <a:rPr lang="en-US" sz="2000" dirty="0"/>
              <a:t> </a:t>
            </a:r>
            <a:r>
              <a:rPr lang="en-US" sz="2000" dirty="0" err="1"/>
              <a:t>pigem</a:t>
            </a:r>
            <a:r>
              <a:rPr lang="en-US" sz="2000" dirty="0"/>
              <a:t> </a:t>
            </a:r>
            <a:r>
              <a:rPr lang="en-US" sz="2000" dirty="0" err="1"/>
              <a:t>hõredamana</a:t>
            </a:r>
            <a:endParaRPr lang="en-US" sz="2000" dirty="0"/>
          </a:p>
          <a:p>
            <a:endParaRPr lang="en-US" dirty="0"/>
          </a:p>
        </p:txBody>
      </p:sp>
      <p:graphicFrame>
        <p:nvGraphicFramePr>
          <p:cNvPr id="5" name="Table 4">
            <a:extLst>
              <a:ext uri="{FF2B5EF4-FFF2-40B4-BE49-F238E27FC236}">
                <a16:creationId xmlns:a16="http://schemas.microsoft.com/office/drawing/2014/main" id="{D3C920A4-AD5F-C586-1C65-D6217BA6ABA2}"/>
              </a:ext>
            </a:extLst>
          </p:cNvPr>
          <p:cNvGraphicFramePr>
            <a:graphicFrameLocks noGrp="1"/>
          </p:cNvGraphicFramePr>
          <p:nvPr/>
        </p:nvGraphicFramePr>
        <p:xfrm>
          <a:off x="2890062" y="4925094"/>
          <a:ext cx="9086025" cy="1854200"/>
        </p:xfrm>
        <a:graphic>
          <a:graphicData uri="http://schemas.openxmlformats.org/drawingml/2006/table">
            <a:tbl>
              <a:tblPr firstRow="1" bandRow="1">
                <a:tableStyleId>{5C22544A-7EE6-4342-B048-85BDC9FD1C3A}</a:tableStyleId>
              </a:tblPr>
              <a:tblGrid>
                <a:gridCol w="4842129">
                  <a:extLst>
                    <a:ext uri="{9D8B030D-6E8A-4147-A177-3AD203B41FA5}">
                      <a16:colId xmlns:a16="http://schemas.microsoft.com/office/drawing/2014/main" val="2483649078"/>
                    </a:ext>
                  </a:extLst>
                </a:gridCol>
                <a:gridCol w="1102043">
                  <a:extLst>
                    <a:ext uri="{9D8B030D-6E8A-4147-A177-3AD203B41FA5}">
                      <a16:colId xmlns:a16="http://schemas.microsoft.com/office/drawing/2014/main" val="216099562"/>
                    </a:ext>
                  </a:extLst>
                </a:gridCol>
                <a:gridCol w="1976755">
                  <a:extLst>
                    <a:ext uri="{9D8B030D-6E8A-4147-A177-3AD203B41FA5}">
                      <a16:colId xmlns:a16="http://schemas.microsoft.com/office/drawing/2014/main" val="1141764715"/>
                    </a:ext>
                  </a:extLst>
                </a:gridCol>
                <a:gridCol w="1165098">
                  <a:extLst>
                    <a:ext uri="{9D8B030D-6E8A-4147-A177-3AD203B41FA5}">
                      <a16:colId xmlns:a16="http://schemas.microsoft.com/office/drawing/2014/main" val="3001849985"/>
                    </a:ext>
                  </a:extLst>
                </a:gridCol>
              </a:tblGrid>
              <a:tr h="370840">
                <a:tc>
                  <a:txBody>
                    <a:bodyPr/>
                    <a:lstStyle/>
                    <a:p>
                      <a:endParaRPr lang="en-US"/>
                    </a:p>
                  </a:txBody>
                  <a:tcPr/>
                </a:tc>
                <a:tc>
                  <a:txBody>
                    <a:bodyPr/>
                    <a:lstStyle/>
                    <a:p>
                      <a:endParaRPr lang="en-US"/>
                    </a:p>
                  </a:txBody>
                  <a:tcPr/>
                </a:tc>
                <a:tc gridSpan="2">
                  <a:txBody>
                    <a:bodyPr/>
                    <a:lstStyle/>
                    <a:p>
                      <a:r>
                        <a:rPr lang="en-US" dirty="0" err="1"/>
                        <a:t>Kvaliteediklass</a:t>
                      </a:r>
                      <a:endParaRPr lang="en-US" dirty="0"/>
                    </a:p>
                  </a:txBody>
                  <a:tcPr/>
                </a:tc>
                <a:tc hMerge="1">
                  <a:txBody>
                    <a:bodyPr/>
                    <a:lstStyle/>
                    <a:p>
                      <a:endParaRPr lang="en-US" dirty="0"/>
                    </a:p>
                  </a:txBody>
                  <a:tcPr/>
                </a:tc>
                <a:extLst>
                  <a:ext uri="{0D108BD9-81ED-4DB2-BD59-A6C34878D82A}">
                    <a16:rowId xmlns:a16="http://schemas.microsoft.com/office/drawing/2014/main" val="1000696880"/>
                  </a:ext>
                </a:extLst>
              </a:tr>
              <a:tr h="370840">
                <a:tc>
                  <a:txBody>
                    <a:bodyPr/>
                    <a:lstStyle/>
                    <a:p>
                      <a:endParaRPr lang="en-US"/>
                    </a:p>
                  </a:txBody>
                  <a:tcPr/>
                </a:tc>
                <a:tc>
                  <a:txBody>
                    <a:bodyPr/>
                    <a:lstStyle/>
                    <a:p>
                      <a:endParaRPr lang="en-US"/>
                    </a:p>
                  </a:txBody>
                  <a:tcPr/>
                </a:tc>
                <a:tc>
                  <a:txBody>
                    <a:bodyPr/>
                    <a:lstStyle/>
                    <a:p>
                      <a:r>
                        <a:rPr lang="en-US" dirty="0"/>
                        <a:t>1 (</a:t>
                      </a:r>
                      <a:r>
                        <a:rPr lang="en-US" dirty="0" err="1"/>
                        <a:t>tööstus</a:t>
                      </a:r>
                      <a:r>
                        <a:rPr lang="en-US" dirty="0"/>
                        <a:t>/</a:t>
                      </a:r>
                      <a:r>
                        <a:rPr lang="en-US" dirty="0" err="1"/>
                        <a:t>korrus</a:t>
                      </a:r>
                      <a:r>
                        <a:rPr lang="en-US" dirty="0"/>
                        <a:t>)</a:t>
                      </a:r>
                    </a:p>
                  </a:txBody>
                  <a:tcPr/>
                </a:tc>
                <a:tc>
                  <a:txBody>
                    <a:bodyPr/>
                    <a:lstStyle/>
                    <a:p>
                      <a:r>
                        <a:rPr lang="en-US" dirty="0"/>
                        <a:t>2 (</a:t>
                      </a:r>
                      <a:r>
                        <a:rPr lang="en-US" dirty="0" err="1"/>
                        <a:t>eramu</a:t>
                      </a:r>
                      <a:r>
                        <a:rPr lang="en-US" dirty="0"/>
                        <a:t>)</a:t>
                      </a:r>
                    </a:p>
                  </a:txBody>
                  <a:tcPr/>
                </a:tc>
                <a:extLst>
                  <a:ext uri="{0D108BD9-81ED-4DB2-BD59-A6C34878D82A}">
                    <a16:rowId xmlns:a16="http://schemas.microsoft.com/office/drawing/2014/main" val="177777112"/>
                  </a:ext>
                </a:extLst>
              </a:tr>
              <a:tr h="370840">
                <a:tc>
                  <a:txBody>
                    <a:bodyPr/>
                    <a:lstStyle/>
                    <a:p>
                      <a:r>
                        <a:rPr lang="en-US" dirty="0" err="1"/>
                        <a:t>Lubatud</a:t>
                      </a:r>
                      <a:r>
                        <a:rPr lang="en-US" dirty="0"/>
                        <a:t> </a:t>
                      </a:r>
                      <a:r>
                        <a:rPr lang="en-US" dirty="0" err="1"/>
                        <a:t>üksik</a:t>
                      </a:r>
                      <a:r>
                        <a:rPr lang="en-US" dirty="0"/>
                        <a:t> </a:t>
                      </a:r>
                      <a:r>
                        <a:rPr lang="en-US" dirty="0" err="1"/>
                        <a:t>tihendustegur</a:t>
                      </a:r>
                      <a:endParaRPr lang="en-US" dirty="0"/>
                    </a:p>
                  </a:txBody>
                  <a:tcPr/>
                </a:tc>
                <a:tc>
                  <a:txBody>
                    <a:bodyPr/>
                    <a:lstStyle/>
                    <a:p>
                      <a:r>
                        <a:rPr lang="en-US" dirty="0"/>
                        <a:t>%</a:t>
                      </a:r>
                    </a:p>
                  </a:txBody>
                  <a:tcPr/>
                </a:tc>
                <a:tc>
                  <a:txBody>
                    <a:bodyPr/>
                    <a:lstStyle/>
                    <a:p>
                      <a:r>
                        <a:rPr lang="en-US" dirty="0"/>
                        <a:t>≥92</a:t>
                      </a:r>
                    </a:p>
                  </a:txBody>
                  <a:tcPr/>
                </a:tc>
                <a:tc>
                  <a:txBody>
                    <a:bodyPr/>
                    <a:lstStyle/>
                    <a:p>
                      <a:r>
                        <a:rPr lang="en-US" dirty="0"/>
                        <a:t>≥90</a:t>
                      </a:r>
                    </a:p>
                  </a:txBody>
                  <a:tcPr/>
                </a:tc>
                <a:extLst>
                  <a:ext uri="{0D108BD9-81ED-4DB2-BD59-A6C34878D82A}">
                    <a16:rowId xmlns:a16="http://schemas.microsoft.com/office/drawing/2014/main" val="3559661718"/>
                  </a:ext>
                </a:extLst>
              </a:tr>
              <a:tr h="370840">
                <a:tc>
                  <a:txBody>
                    <a:bodyPr/>
                    <a:lstStyle/>
                    <a:p>
                      <a:r>
                        <a:rPr lang="en-US" dirty="0" err="1"/>
                        <a:t>Lubatud</a:t>
                      </a:r>
                      <a:r>
                        <a:rPr lang="en-US" dirty="0"/>
                        <a:t> </a:t>
                      </a:r>
                      <a:r>
                        <a:rPr lang="en-US" dirty="0" err="1"/>
                        <a:t>üksik</a:t>
                      </a:r>
                      <a:r>
                        <a:rPr lang="en-US" dirty="0"/>
                        <a:t> </a:t>
                      </a:r>
                      <a:r>
                        <a:rPr lang="en-US" dirty="0" err="1"/>
                        <a:t>kandevõime</a:t>
                      </a:r>
                      <a:r>
                        <a:rPr lang="en-US" dirty="0"/>
                        <a:t> (PLT/FWD)</a:t>
                      </a:r>
                    </a:p>
                  </a:txBody>
                  <a:tcPr/>
                </a:tc>
                <a:tc>
                  <a:txBody>
                    <a:bodyPr/>
                    <a:lstStyle/>
                    <a:p>
                      <a:r>
                        <a:rPr lang="en-US" dirty="0"/>
                        <a:t>MN/m2</a:t>
                      </a:r>
                    </a:p>
                  </a:txBody>
                  <a:tcPr/>
                </a:tc>
                <a:tc>
                  <a:txBody>
                    <a:bodyPr/>
                    <a:lstStyle/>
                    <a:p>
                      <a:r>
                        <a:rPr lang="en-US" dirty="0"/>
                        <a:t>≥50</a:t>
                      </a:r>
                    </a:p>
                  </a:txBody>
                  <a:tcPr/>
                </a:tc>
                <a:tc>
                  <a:txBody>
                    <a:bodyPr/>
                    <a:lstStyle/>
                    <a:p>
                      <a:r>
                        <a:rPr lang="en-US" dirty="0"/>
                        <a:t>≥40</a:t>
                      </a:r>
                    </a:p>
                  </a:txBody>
                  <a:tcPr/>
                </a:tc>
                <a:extLst>
                  <a:ext uri="{0D108BD9-81ED-4DB2-BD59-A6C34878D82A}">
                    <a16:rowId xmlns:a16="http://schemas.microsoft.com/office/drawing/2014/main" val="1072001879"/>
                  </a:ext>
                </a:extLst>
              </a:tr>
              <a:tr h="370840">
                <a:tc>
                  <a:txBody>
                    <a:bodyPr/>
                    <a:lstStyle/>
                    <a:p>
                      <a:r>
                        <a:rPr lang="en-US" dirty="0" err="1"/>
                        <a:t>Tihendussuhe</a:t>
                      </a:r>
                      <a:r>
                        <a:rPr lang="en-US" dirty="0"/>
                        <a:t> </a:t>
                      </a:r>
                      <a:r>
                        <a:rPr lang="en-US" dirty="0" err="1"/>
                        <a:t>kergseadmega</a:t>
                      </a:r>
                      <a:r>
                        <a:rPr lang="en-US" dirty="0"/>
                        <a:t> 132 mm </a:t>
                      </a:r>
                      <a:r>
                        <a:rPr lang="en-US" dirty="0" err="1"/>
                        <a:t>plaadiga</a:t>
                      </a:r>
                      <a:endParaRPr lang="en-US" dirty="0"/>
                    </a:p>
                  </a:txBody>
                  <a:tcPr/>
                </a:tc>
                <a:tc>
                  <a:txBody>
                    <a:bodyPr/>
                    <a:lstStyle/>
                    <a:p>
                      <a:r>
                        <a:rPr lang="en-US" dirty="0"/>
                        <a:t>Emax/E1</a:t>
                      </a:r>
                    </a:p>
                  </a:txBody>
                  <a:tcPr/>
                </a:tc>
                <a:tc>
                  <a:txBody>
                    <a:bodyPr/>
                    <a:lstStyle/>
                    <a:p>
                      <a:r>
                        <a:rPr lang="en-US" dirty="0"/>
                        <a:t>≤2,8</a:t>
                      </a:r>
                    </a:p>
                  </a:txBody>
                  <a:tcPr/>
                </a:tc>
                <a:tc>
                  <a:txBody>
                    <a:bodyPr/>
                    <a:lstStyle/>
                    <a:p>
                      <a:r>
                        <a:rPr lang="en-US" dirty="0"/>
                        <a:t>≤2,9</a:t>
                      </a:r>
                    </a:p>
                  </a:txBody>
                  <a:tcPr/>
                </a:tc>
                <a:extLst>
                  <a:ext uri="{0D108BD9-81ED-4DB2-BD59-A6C34878D82A}">
                    <a16:rowId xmlns:a16="http://schemas.microsoft.com/office/drawing/2014/main" val="2882510568"/>
                  </a:ext>
                </a:extLst>
              </a:tr>
            </a:tbl>
          </a:graphicData>
        </a:graphic>
      </p:graphicFrame>
      <p:pic>
        <p:nvPicPr>
          <p:cNvPr id="6" name="Picture 5">
            <a:extLst>
              <a:ext uri="{FF2B5EF4-FFF2-40B4-BE49-F238E27FC236}">
                <a16:creationId xmlns:a16="http://schemas.microsoft.com/office/drawing/2014/main" id="{A45492B3-1763-D0E0-AF15-EB774BB07F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76" y="4688541"/>
            <a:ext cx="2774903" cy="2151088"/>
          </a:xfrm>
          <a:prstGeom prst="rect">
            <a:avLst/>
          </a:prstGeom>
        </p:spPr>
      </p:pic>
      <p:pic>
        <p:nvPicPr>
          <p:cNvPr id="7" name="Picture 6">
            <a:extLst>
              <a:ext uri="{FF2B5EF4-FFF2-40B4-BE49-F238E27FC236}">
                <a16:creationId xmlns:a16="http://schemas.microsoft.com/office/drawing/2014/main" id="{445B595D-71D7-E78E-A260-5221BAA39F41}"/>
              </a:ext>
            </a:extLst>
          </p:cNvPr>
          <p:cNvPicPr>
            <a:picLocks noChangeAspect="1"/>
          </p:cNvPicPr>
          <p:nvPr/>
        </p:nvPicPr>
        <p:blipFill>
          <a:blip r:embed="rId3"/>
          <a:stretch>
            <a:fillRect/>
          </a:stretch>
        </p:blipFill>
        <p:spPr>
          <a:xfrm>
            <a:off x="-1" y="0"/>
            <a:ext cx="4522905" cy="2915722"/>
          </a:xfrm>
          <a:prstGeom prst="rect">
            <a:avLst/>
          </a:prstGeom>
        </p:spPr>
      </p:pic>
    </p:spTree>
    <p:extLst>
      <p:ext uri="{BB962C8B-B14F-4D97-AF65-F5344CB8AC3E}">
        <p14:creationId xmlns:p14="http://schemas.microsoft.com/office/powerpoint/2010/main" val="1433558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6453-0EB5-33D8-C536-700DC3E2ED96}"/>
              </a:ext>
            </a:extLst>
          </p:cNvPr>
          <p:cNvSpPr>
            <a:spLocks noGrp="1"/>
          </p:cNvSpPr>
          <p:nvPr>
            <p:ph type="title"/>
          </p:nvPr>
        </p:nvSpPr>
        <p:spPr>
          <a:xfrm>
            <a:off x="5099774" y="365125"/>
            <a:ext cx="6254025" cy="1325563"/>
          </a:xfrm>
        </p:spPr>
        <p:txBody>
          <a:bodyPr/>
          <a:lstStyle/>
          <a:p>
            <a:r>
              <a:rPr lang="en-US" dirty="0"/>
              <a:t>4. </a:t>
            </a:r>
            <a:r>
              <a:rPr lang="en-US" dirty="0" err="1"/>
              <a:t>Siseperimeetri</a:t>
            </a:r>
            <a:r>
              <a:rPr lang="en-US" dirty="0"/>
              <a:t> </a:t>
            </a:r>
            <a:r>
              <a:rPr lang="en-US" dirty="0" err="1"/>
              <a:t>täide</a:t>
            </a:r>
            <a:endParaRPr lang="en-US" dirty="0"/>
          </a:p>
        </p:txBody>
      </p:sp>
      <p:sp>
        <p:nvSpPr>
          <p:cNvPr id="3" name="Content Placeholder 2">
            <a:extLst>
              <a:ext uri="{FF2B5EF4-FFF2-40B4-BE49-F238E27FC236}">
                <a16:creationId xmlns:a16="http://schemas.microsoft.com/office/drawing/2014/main" id="{F32089F0-3951-7F79-54C4-C400D06CABE4}"/>
              </a:ext>
            </a:extLst>
          </p:cNvPr>
          <p:cNvSpPr>
            <a:spLocks noGrp="1"/>
          </p:cNvSpPr>
          <p:nvPr>
            <p:ph idx="1"/>
          </p:nvPr>
        </p:nvSpPr>
        <p:spPr>
          <a:xfrm>
            <a:off x="528917" y="3148236"/>
            <a:ext cx="10515600" cy="3042174"/>
          </a:xfrm>
        </p:spPr>
        <p:txBody>
          <a:bodyPr/>
          <a:lstStyle/>
          <a:p>
            <a:r>
              <a:rPr lang="en-US" dirty="0"/>
              <a:t>4. </a:t>
            </a:r>
            <a:r>
              <a:rPr lang="en-US" dirty="0" err="1"/>
              <a:t>Hoone</a:t>
            </a:r>
            <a:r>
              <a:rPr lang="en-US" dirty="0"/>
              <a:t> </a:t>
            </a:r>
            <a:r>
              <a:rPr lang="en-US" dirty="0" err="1"/>
              <a:t>siseperimeetri</a:t>
            </a:r>
            <a:r>
              <a:rPr lang="en-US" dirty="0"/>
              <a:t> </a:t>
            </a:r>
            <a:r>
              <a:rPr lang="en-US" dirty="0" err="1"/>
              <a:t>täide</a:t>
            </a:r>
            <a:r>
              <a:rPr lang="en-US" dirty="0"/>
              <a:t> </a:t>
            </a:r>
            <a:r>
              <a:rPr lang="en-US" dirty="0" err="1"/>
              <a:t>vundamendi</a:t>
            </a:r>
            <a:r>
              <a:rPr lang="en-US" dirty="0"/>
              <a:t> </a:t>
            </a:r>
            <a:r>
              <a:rPr lang="en-US" dirty="0" err="1"/>
              <a:t>kõrval</a:t>
            </a:r>
            <a:endParaRPr lang="en-US" dirty="0"/>
          </a:p>
          <a:p>
            <a:r>
              <a:rPr lang="en-US" dirty="0" err="1"/>
              <a:t>Materjal</a:t>
            </a:r>
            <a:r>
              <a:rPr lang="en-US" dirty="0"/>
              <a:t>: </a:t>
            </a:r>
            <a:r>
              <a:rPr lang="en-US" dirty="0" err="1"/>
              <a:t>dreeniva</a:t>
            </a:r>
            <a:r>
              <a:rPr lang="en-US" dirty="0"/>
              <a:t> (2) </a:t>
            </a:r>
            <a:r>
              <a:rPr lang="en-US" dirty="0" err="1"/>
              <a:t>või</a:t>
            </a:r>
            <a:r>
              <a:rPr lang="en-US" dirty="0"/>
              <a:t> tee </a:t>
            </a:r>
            <a:r>
              <a:rPr lang="en-US" dirty="0" err="1"/>
              <a:t>jagava</a:t>
            </a:r>
            <a:r>
              <a:rPr lang="en-US" dirty="0"/>
              <a:t> </a:t>
            </a:r>
            <a:r>
              <a:rPr lang="en-US" dirty="0" err="1"/>
              <a:t>kihi</a:t>
            </a:r>
            <a:r>
              <a:rPr lang="en-US" dirty="0"/>
              <a:t> </a:t>
            </a:r>
            <a:r>
              <a:rPr lang="en-US" dirty="0" err="1"/>
              <a:t>omadused</a:t>
            </a:r>
            <a:endParaRPr lang="en-US" dirty="0"/>
          </a:p>
          <a:p>
            <a:r>
              <a:rPr lang="en-US" dirty="0"/>
              <a:t>Vastu </a:t>
            </a:r>
            <a:r>
              <a:rPr lang="en-US" dirty="0" err="1"/>
              <a:t>betooni</a:t>
            </a:r>
            <a:r>
              <a:rPr lang="en-US" dirty="0"/>
              <a:t> </a:t>
            </a:r>
            <a:r>
              <a:rPr lang="en-US" dirty="0" err="1"/>
              <a:t>peab</a:t>
            </a:r>
            <a:r>
              <a:rPr lang="en-US" dirty="0"/>
              <a:t> </a:t>
            </a:r>
            <a:r>
              <a:rPr lang="en-US" dirty="0" err="1"/>
              <a:t>olema</a:t>
            </a:r>
            <a:r>
              <a:rPr lang="en-US" dirty="0"/>
              <a:t> </a:t>
            </a:r>
            <a:r>
              <a:rPr lang="en-US" dirty="0" err="1"/>
              <a:t>vähemalt</a:t>
            </a:r>
            <a:r>
              <a:rPr lang="en-US" dirty="0"/>
              <a:t> 0,5 m </a:t>
            </a:r>
            <a:r>
              <a:rPr lang="en-US" dirty="0" err="1"/>
              <a:t>killustikku</a:t>
            </a:r>
            <a:endParaRPr lang="en-US" dirty="0"/>
          </a:p>
        </p:txBody>
      </p:sp>
      <p:sp>
        <p:nvSpPr>
          <p:cNvPr id="4" name="Slide Number Placeholder 3">
            <a:extLst>
              <a:ext uri="{FF2B5EF4-FFF2-40B4-BE49-F238E27FC236}">
                <a16:creationId xmlns:a16="http://schemas.microsoft.com/office/drawing/2014/main" id="{1740071C-9EE9-047C-5F62-8EBAEFE0A209}"/>
              </a:ext>
            </a:extLst>
          </p:cNvPr>
          <p:cNvSpPr>
            <a:spLocks noGrp="1"/>
          </p:cNvSpPr>
          <p:nvPr>
            <p:ph type="sldNum" sz="quarter" idx="12"/>
          </p:nvPr>
        </p:nvSpPr>
        <p:spPr/>
        <p:txBody>
          <a:bodyPr/>
          <a:lstStyle/>
          <a:p>
            <a:fld id="{293FD8E8-F8C2-465E-AF77-6AD9B13EB0E0}" type="slidenum">
              <a:rPr lang="en-US" smtClean="0"/>
              <a:t>115</a:t>
            </a:fld>
            <a:endParaRPr lang="en-US"/>
          </a:p>
        </p:txBody>
      </p:sp>
      <p:pic>
        <p:nvPicPr>
          <p:cNvPr id="6" name="Picture 5">
            <a:extLst>
              <a:ext uri="{FF2B5EF4-FFF2-40B4-BE49-F238E27FC236}">
                <a16:creationId xmlns:a16="http://schemas.microsoft.com/office/drawing/2014/main" id="{0147AD62-0F9D-9C46-05F2-175380ADAB5A}"/>
              </a:ext>
            </a:extLst>
          </p:cNvPr>
          <p:cNvPicPr>
            <a:picLocks noChangeAspect="1"/>
          </p:cNvPicPr>
          <p:nvPr/>
        </p:nvPicPr>
        <p:blipFill>
          <a:blip r:embed="rId2"/>
          <a:stretch>
            <a:fillRect/>
          </a:stretch>
        </p:blipFill>
        <p:spPr>
          <a:xfrm>
            <a:off x="-1" y="0"/>
            <a:ext cx="4522905" cy="2915722"/>
          </a:xfrm>
          <a:prstGeom prst="rect">
            <a:avLst/>
          </a:prstGeom>
        </p:spPr>
      </p:pic>
    </p:spTree>
    <p:extLst>
      <p:ext uri="{BB962C8B-B14F-4D97-AF65-F5344CB8AC3E}">
        <p14:creationId xmlns:p14="http://schemas.microsoft.com/office/powerpoint/2010/main" val="2872128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406D-4400-BAC2-4880-978820F6879D}"/>
              </a:ext>
            </a:extLst>
          </p:cNvPr>
          <p:cNvSpPr>
            <a:spLocks noGrp="1"/>
          </p:cNvSpPr>
          <p:nvPr>
            <p:ph type="title"/>
          </p:nvPr>
        </p:nvSpPr>
        <p:spPr>
          <a:xfrm>
            <a:off x="4375618" y="365125"/>
            <a:ext cx="6978181" cy="1325563"/>
          </a:xfrm>
        </p:spPr>
        <p:txBody>
          <a:bodyPr/>
          <a:lstStyle/>
          <a:p>
            <a:r>
              <a:rPr lang="en-US" dirty="0"/>
              <a:t>18341.4.4  (6) </a:t>
            </a:r>
            <a:r>
              <a:rPr lang="en-US" dirty="0" err="1"/>
              <a:t>Välistäide</a:t>
            </a:r>
            <a:endParaRPr lang="en-US" dirty="0"/>
          </a:p>
        </p:txBody>
      </p:sp>
      <p:sp>
        <p:nvSpPr>
          <p:cNvPr id="3" name="Content Placeholder 2">
            <a:extLst>
              <a:ext uri="{FF2B5EF4-FFF2-40B4-BE49-F238E27FC236}">
                <a16:creationId xmlns:a16="http://schemas.microsoft.com/office/drawing/2014/main" id="{CE076AC0-E6A4-C11C-0524-CD245C9F977B}"/>
              </a:ext>
            </a:extLst>
          </p:cNvPr>
          <p:cNvSpPr>
            <a:spLocks noGrp="1"/>
          </p:cNvSpPr>
          <p:nvPr>
            <p:ph idx="1"/>
          </p:nvPr>
        </p:nvSpPr>
        <p:spPr>
          <a:xfrm>
            <a:off x="1356782" y="3062319"/>
            <a:ext cx="10515600" cy="3114644"/>
          </a:xfrm>
        </p:spPr>
        <p:txBody>
          <a:bodyPr/>
          <a:lstStyle/>
          <a:p>
            <a:r>
              <a:rPr lang="en-US" dirty="0" err="1"/>
              <a:t>Nõuded</a:t>
            </a:r>
            <a:r>
              <a:rPr lang="en-US" dirty="0"/>
              <a:t> KAS </a:t>
            </a:r>
            <a:r>
              <a:rPr lang="en-US" dirty="0" err="1"/>
              <a:t>kandevõimele</a:t>
            </a:r>
            <a:r>
              <a:rPr lang="en-US" dirty="0"/>
              <a:t> VÕI </a:t>
            </a:r>
            <a:r>
              <a:rPr lang="en-US" dirty="0" err="1"/>
              <a:t>tihendustegurile</a:t>
            </a:r>
            <a:endParaRPr lang="en-US" dirty="0"/>
          </a:p>
          <a:p>
            <a:r>
              <a:rPr lang="en-US" dirty="0" err="1"/>
              <a:t>Sobivad</a:t>
            </a:r>
            <a:r>
              <a:rPr lang="en-US" dirty="0"/>
              <a:t> </a:t>
            </a:r>
            <a:r>
              <a:rPr lang="en-US" dirty="0" err="1"/>
              <a:t>tihendatavad</a:t>
            </a:r>
            <a:r>
              <a:rPr lang="en-US" dirty="0"/>
              <a:t> </a:t>
            </a:r>
            <a:r>
              <a:rPr lang="en-US" dirty="0" err="1"/>
              <a:t>looduslikud</a:t>
            </a:r>
            <a:r>
              <a:rPr lang="en-US" dirty="0"/>
              <a:t> </a:t>
            </a:r>
            <a:r>
              <a:rPr lang="en-US" dirty="0" err="1"/>
              <a:t>materjalid</a:t>
            </a:r>
            <a:endParaRPr lang="en-US" dirty="0"/>
          </a:p>
          <a:p>
            <a:endParaRPr lang="en-US" dirty="0"/>
          </a:p>
        </p:txBody>
      </p:sp>
      <p:graphicFrame>
        <p:nvGraphicFramePr>
          <p:cNvPr id="5" name="Table 4">
            <a:extLst>
              <a:ext uri="{FF2B5EF4-FFF2-40B4-BE49-F238E27FC236}">
                <a16:creationId xmlns:a16="http://schemas.microsoft.com/office/drawing/2014/main" id="{625DA75A-0F7C-DDD5-72AC-1A6233F5DB78}"/>
              </a:ext>
            </a:extLst>
          </p:cNvPr>
          <p:cNvGraphicFramePr>
            <a:graphicFrameLocks noGrp="1"/>
          </p:cNvGraphicFramePr>
          <p:nvPr/>
        </p:nvGraphicFramePr>
        <p:xfrm>
          <a:off x="533039" y="5213661"/>
          <a:ext cx="11317352" cy="1483360"/>
        </p:xfrm>
        <a:graphic>
          <a:graphicData uri="http://schemas.openxmlformats.org/drawingml/2006/table">
            <a:tbl>
              <a:tblPr firstRow="1" bandRow="1">
                <a:tableStyleId>{5C22544A-7EE6-4342-B048-85BDC9FD1C3A}</a:tableStyleId>
              </a:tblPr>
              <a:tblGrid>
                <a:gridCol w="4582922">
                  <a:extLst>
                    <a:ext uri="{9D8B030D-6E8A-4147-A177-3AD203B41FA5}">
                      <a16:colId xmlns:a16="http://schemas.microsoft.com/office/drawing/2014/main" val="3884792950"/>
                    </a:ext>
                  </a:extLst>
                </a:gridCol>
                <a:gridCol w="1102043">
                  <a:extLst>
                    <a:ext uri="{9D8B030D-6E8A-4147-A177-3AD203B41FA5}">
                      <a16:colId xmlns:a16="http://schemas.microsoft.com/office/drawing/2014/main" val="3777160954"/>
                    </a:ext>
                  </a:extLst>
                </a:gridCol>
                <a:gridCol w="3199638">
                  <a:extLst>
                    <a:ext uri="{9D8B030D-6E8A-4147-A177-3AD203B41FA5}">
                      <a16:colId xmlns:a16="http://schemas.microsoft.com/office/drawing/2014/main" val="1957413384"/>
                    </a:ext>
                  </a:extLst>
                </a:gridCol>
                <a:gridCol w="1154430">
                  <a:extLst>
                    <a:ext uri="{9D8B030D-6E8A-4147-A177-3AD203B41FA5}">
                      <a16:colId xmlns:a16="http://schemas.microsoft.com/office/drawing/2014/main" val="3012698287"/>
                    </a:ext>
                  </a:extLst>
                </a:gridCol>
                <a:gridCol w="1278319">
                  <a:extLst>
                    <a:ext uri="{9D8B030D-6E8A-4147-A177-3AD203B41FA5}">
                      <a16:colId xmlns:a16="http://schemas.microsoft.com/office/drawing/2014/main" val="3333605851"/>
                    </a:ext>
                  </a:extLst>
                </a:gridCol>
              </a:tblGrid>
              <a:tr h="370840">
                <a:tc>
                  <a:txBody>
                    <a:bodyPr/>
                    <a:lstStyle/>
                    <a:p>
                      <a:endParaRPr lang="en-US" dirty="0"/>
                    </a:p>
                  </a:txBody>
                  <a:tcPr/>
                </a:tc>
                <a:tc>
                  <a:txBody>
                    <a:bodyPr/>
                    <a:lstStyle/>
                    <a:p>
                      <a:endParaRPr lang="en-US"/>
                    </a:p>
                  </a:txBody>
                  <a:tcPr/>
                </a:tc>
                <a:tc gridSpan="3">
                  <a:txBody>
                    <a:bodyPr/>
                    <a:lstStyle/>
                    <a:p>
                      <a:r>
                        <a:rPr lang="en-US" dirty="0" err="1"/>
                        <a:t>Kvaliteediklass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6709770"/>
                  </a:ext>
                </a:extLst>
              </a:tr>
              <a:tr h="370840">
                <a:tc>
                  <a:txBody>
                    <a:bodyPr/>
                    <a:lstStyle/>
                    <a:p>
                      <a:endParaRPr lang="en-US"/>
                    </a:p>
                  </a:txBody>
                  <a:tcPr/>
                </a:tc>
                <a:tc>
                  <a:txBody>
                    <a:bodyPr/>
                    <a:lstStyle/>
                    <a:p>
                      <a:endParaRPr lang="en-US"/>
                    </a:p>
                  </a:txBody>
                  <a:tcPr/>
                </a:tc>
                <a:tc>
                  <a:txBody>
                    <a:bodyPr/>
                    <a:lstStyle/>
                    <a:p>
                      <a:r>
                        <a:rPr lang="en-US" dirty="0"/>
                        <a:t>1 (</a:t>
                      </a:r>
                      <a:r>
                        <a:rPr lang="en-US" dirty="0" err="1"/>
                        <a:t>raskeliiklus</a:t>
                      </a:r>
                      <a:r>
                        <a:rPr lang="en-US" dirty="0"/>
                        <a:t>, halli </a:t>
                      </a:r>
                      <a:r>
                        <a:rPr lang="en-US" dirty="0" err="1"/>
                        <a:t>sissepääs</a:t>
                      </a:r>
                      <a:r>
                        <a:rPr lang="en-US" dirty="0"/>
                        <a:t>)</a:t>
                      </a:r>
                    </a:p>
                  </a:txBody>
                  <a:tcPr/>
                </a:tc>
                <a:tc>
                  <a:txBody>
                    <a:bodyPr/>
                    <a:lstStyle/>
                    <a:p>
                      <a:r>
                        <a:rPr lang="en-US" dirty="0"/>
                        <a:t>2 (</a:t>
                      </a:r>
                      <a:r>
                        <a:rPr lang="en-US" dirty="0" err="1"/>
                        <a:t>elamu</a:t>
                      </a:r>
                      <a:r>
                        <a:rPr lang="en-US" dirty="0"/>
                        <a:t>)</a:t>
                      </a:r>
                    </a:p>
                  </a:txBody>
                  <a:tcPr/>
                </a:tc>
                <a:tc>
                  <a:txBody>
                    <a:bodyPr/>
                    <a:lstStyle/>
                    <a:p>
                      <a:r>
                        <a:rPr lang="en-US" dirty="0"/>
                        <a:t>3 (</a:t>
                      </a:r>
                      <a:r>
                        <a:rPr lang="en-US" dirty="0" err="1"/>
                        <a:t>roheala</a:t>
                      </a:r>
                      <a:r>
                        <a:rPr lang="en-US" dirty="0"/>
                        <a:t>)</a:t>
                      </a:r>
                    </a:p>
                  </a:txBody>
                  <a:tcPr/>
                </a:tc>
                <a:extLst>
                  <a:ext uri="{0D108BD9-81ED-4DB2-BD59-A6C34878D82A}">
                    <a16:rowId xmlns:a16="http://schemas.microsoft.com/office/drawing/2014/main" val="3181033912"/>
                  </a:ext>
                </a:extLst>
              </a:tr>
              <a:tr h="370840">
                <a:tc>
                  <a:txBody>
                    <a:bodyPr/>
                    <a:lstStyle/>
                    <a:p>
                      <a:r>
                        <a:rPr lang="en-US" dirty="0" err="1"/>
                        <a:t>Tihendustegur</a:t>
                      </a:r>
                      <a:r>
                        <a:rPr lang="en-US" dirty="0"/>
                        <a:t> - min </a:t>
                      </a:r>
                      <a:r>
                        <a:rPr lang="en-US" dirty="0" err="1"/>
                        <a:t>lubatud</a:t>
                      </a:r>
                      <a:r>
                        <a:rPr lang="en-US" dirty="0"/>
                        <a:t> </a:t>
                      </a:r>
                      <a:r>
                        <a:rPr lang="en-US" dirty="0" err="1"/>
                        <a:t>üksik</a:t>
                      </a:r>
                      <a:endParaRPr lang="en-US" dirty="0"/>
                    </a:p>
                  </a:txBody>
                  <a:tcPr/>
                </a:tc>
                <a:tc>
                  <a:txBody>
                    <a:bodyPr/>
                    <a:lstStyle/>
                    <a:p>
                      <a:r>
                        <a:rPr lang="en-US"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≥90</a:t>
                      </a:r>
                    </a:p>
                  </a:txBody>
                  <a:tcPr/>
                </a:tc>
                <a:extLst>
                  <a:ext uri="{0D108BD9-81ED-4DB2-BD59-A6C34878D82A}">
                    <a16:rowId xmlns:a16="http://schemas.microsoft.com/office/drawing/2014/main" val="540745804"/>
                  </a:ext>
                </a:extLst>
              </a:tr>
              <a:tr h="370840">
                <a:tc>
                  <a:txBody>
                    <a:bodyPr/>
                    <a:lstStyle/>
                    <a:p>
                      <a:r>
                        <a:rPr lang="en-US" dirty="0"/>
                        <a:t>Max </a:t>
                      </a:r>
                      <a:r>
                        <a:rPr lang="en-US" dirty="0" err="1"/>
                        <a:t>lubatud</a:t>
                      </a:r>
                      <a:r>
                        <a:rPr lang="en-US" dirty="0"/>
                        <a:t> </a:t>
                      </a:r>
                      <a:r>
                        <a:rPr lang="en-US" dirty="0" err="1"/>
                        <a:t>tihendussuhe</a:t>
                      </a:r>
                      <a:r>
                        <a:rPr lang="en-US" dirty="0"/>
                        <a:t> 132 mm </a:t>
                      </a:r>
                      <a:r>
                        <a:rPr lang="en-US" dirty="0" err="1"/>
                        <a:t>plaadiga</a:t>
                      </a:r>
                      <a:endParaRPr lang="en-US" dirty="0"/>
                    </a:p>
                  </a:txBody>
                  <a:tcPr/>
                </a:tc>
                <a:tc>
                  <a:txBody>
                    <a:bodyPr/>
                    <a:lstStyle/>
                    <a:p>
                      <a:r>
                        <a:rPr lang="en-US" dirty="0"/>
                        <a:t>Emax/E1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≤2,9</a:t>
                      </a:r>
                    </a:p>
                  </a:txBody>
                  <a:tcPr/>
                </a:tc>
                <a:extLst>
                  <a:ext uri="{0D108BD9-81ED-4DB2-BD59-A6C34878D82A}">
                    <a16:rowId xmlns:a16="http://schemas.microsoft.com/office/drawing/2014/main" val="2581689774"/>
                  </a:ext>
                </a:extLst>
              </a:tr>
            </a:tbl>
          </a:graphicData>
        </a:graphic>
      </p:graphicFrame>
      <p:pic>
        <p:nvPicPr>
          <p:cNvPr id="7" name="Picture 6">
            <a:extLst>
              <a:ext uri="{FF2B5EF4-FFF2-40B4-BE49-F238E27FC236}">
                <a16:creationId xmlns:a16="http://schemas.microsoft.com/office/drawing/2014/main" id="{8B631653-C074-8E9E-A80D-82AE60219D44}"/>
              </a:ext>
            </a:extLst>
          </p:cNvPr>
          <p:cNvPicPr>
            <a:picLocks noChangeAspect="1"/>
          </p:cNvPicPr>
          <p:nvPr/>
        </p:nvPicPr>
        <p:blipFill>
          <a:blip r:embed="rId2"/>
          <a:stretch>
            <a:fillRect/>
          </a:stretch>
        </p:blipFill>
        <p:spPr>
          <a:xfrm>
            <a:off x="-1" y="0"/>
            <a:ext cx="4522905" cy="2915722"/>
          </a:xfrm>
          <a:prstGeom prst="rect">
            <a:avLst/>
          </a:prstGeom>
        </p:spPr>
      </p:pic>
    </p:spTree>
    <p:extLst>
      <p:ext uri="{BB962C8B-B14F-4D97-AF65-F5344CB8AC3E}">
        <p14:creationId xmlns:p14="http://schemas.microsoft.com/office/powerpoint/2010/main" val="34704190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92D1-4FBE-CCEC-DCE9-3BE294A8D294}"/>
              </a:ext>
            </a:extLst>
          </p:cNvPr>
          <p:cNvSpPr>
            <a:spLocks noGrp="1"/>
          </p:cNvSpPr>
          <p:nvPr>
            <p:ph type="title"/>
          </p:nvPr>
        </p:nvSpPr>
        <p:spPr/>
        <p:txBody>
          <a:bodyPr/>
          <a:lstStyle/>
          <a:p>
            <a:r>
              <a:rPr lang="en-US" dirty="0" err="1"/>
              <a:t>Kokkuvõtteks</a:t>
            </a:r>
            <a:endParaRPr lang="en-US" dirty="0"/>
          </a:p>
        </p:txBody>
      </p:sp>
      <p:sp>
        <p:nvSpPr>
          <p:cNvPr id="3" name="Content Placeholder 2">
            <a:extLst>
              <a:ext uri="{FF2B5EF4-FFF2-40B4-BE49-F238E27FC236}">
                <a16:creationId xmlns:a16="http://schemas.microsoft.com/office/drawing/2014/main" id="{D6018CE0-D6EF-270F-DBFA-A05BA4EC35BF}"/>
              </a:ext>
            </a:extLst>
          </p:cNvPr>
          <p:cNvSpPr>
            <a:spLocks noGrp="1"/>
          </p:cNvSpPr>
          <p:nvPr>
            <p:ph idx="1"/>
          </p:nvPr>
        </p:nvSpPr>
        <p:spPr>
          <a:xfrm>
            <a:off x="466165" y="1595718"/>
            <a:ext cx="11461376" cy="4840941"/>
          </a:xfrm>
        </p:spPr>
        <p:txBody>
          <a:bodyPr>
            <a:normAutofit fontScale="77500" lnSpcReduction="20000"/>
          </a:bodyPr>
          <a:lstStyle/>
          <a:p>
            <a:r>
              <a:rPr lang="en-US" dirty="0" err="1"/>
              <a:t>Teedeehituses</a:t>
            </a:r>
            <a:r>
              <a:rPr lang="en-US" dirty="0"/>
              <a:t> </a:t>
            </a:r>
            <a:r>
              <a:rPr lang="en-US" dirty="0" err="1"/>
              <a:t>kasutatakse</a:t>
            </a:r>
            <a:r>
              <a:rPr lang="en-US" dirty="0"/>
              <a:t> ALATI E</a:t>
            </a:r>
            <a:r>
              <a:rPr lang="en-US" baseline="-25000" dirty="0"/>
              <a:t>V2</a:t>
            </a:r>
            <a:r>
              <a:rPr lang="en-US" dirty="0"/>
              <a:t> </a:t>
            </a:r>
            <a:r>
              <a:rPr lang="en-US" dirty="0" err="1"/>
              <a:t>väärtust</a:t>
            </a:r>
            <a:endParaRPr lang="en-US" dirty="0"/>
          </a:p>
          <a:p>
            <a:r>
              <a:rPr lang="en-US" dirty="0" err="1"/>
              <a:t>Üldehituses</a:t>
            </a:r>
            <a:r>
              <a:rPr lang="en-US" dirty="0"/>
              <a:t> </a:t>
            </a:r>
            <a:r>
              <a:rPr lang="en-US" dirty="0" err="1"/>
              <a:t>MaaRYL</a:t>
            </a:r>
            <a:r>
              <a:rPr lang="en-US" dirty="0"/>
              <a:t> </a:t>
            </a:r>
            <a:r>
              <a:rPr lang="en-US" dirty="0" err="1"/>
              <a:t>räägib</a:t>
            </a:r>
            <a:r>
              <a:rPr lang="en-US" dirty="0"/>
              <a:t> </a:t>
            </a:r>
            <a:r>
              <a:rPr lang="en-US" dirty="0" err="1"/>
              <a:t>ainult</a:t>
            </a:r>
            <a:r>
              <a:rPr lang="en-US" dirty="0"/>
              <a:t> E1 </a:t>
            </a:r>
            <a:r>
              <a:rPr lang="en-US" dirty="0" err="1"/>
              <a:t>väärtusest</a:t>
            </a:r>
            <a:r>
              <a:rPr lang="en-US" dirty="0"/>
              <a:t> (E</a:t>
            </a:r>
            <a:r>
              <a:rPr lang="en-US" baseline="-25000" dirty="0"/>
              <a:t>V1</a:t>
            </a:r>
            <a:r>
              <a:rPr lang="en-US" dirty="0"/>
              <a:t>), </a:t>
            </a:r>
            <a:r>
              <a:rPr lang="en-US" dirty="0" err="1"/>
              <a:t>kuid</a:t>
            </a:r>
            <a:r>
              <a:rPr lang="en-US" dirty="0"/>
              <a:t> </a:t>
            </a:r>
            <a:r>
              <a:rPr lang="en-US" dirty="0" err="1"/>
              <a:t>meie</a:t>
            </a:r>
            <a:r>
              <a:rPr lang="en-US" dirty="0"/>
              <a:t> </a:t>
            </a:r>
            <a:r>
              <a:rPr lang="en-US" dirty="0" err="1"/>
              <a:t>mõõtjad</a:t>
            </a:r>
            <a:r>
              <a:rPr lang="en-US" dirty="0"/>
              <a:t> </a:t>
            </a:r>
            <a:r>
              <a:rPr lang="en-US" dirty="0" err="1"/>
              <a:t>fikseerivad</a:t>
            </a:r>
            <a:r>
              <a:rPr lang="en-US" dirty="0"/>
              <a:t> </a:t>
            </a:r>
            <a:r>
              <a:rPr lang="en-US" dirty="0" err="1"/>
              <a:t>pigem</a:t>
            </a:r>
            <a:r>
              <a:rPr lang="en-US" dirty="0"/>
              <a:t> E</a:t>
            </a:r>
            <a:r>
              <a:rPr lang="en-US" baseline="-25000" dirty="0"/>
              <a:t>V2</a:t>
            </a:r>
            <a:r>
              <a:rPr lang="en-US" dirty="0"/>
              <a:t> </a:t>
            </a:r>
            <a:r>
              <a:rPr lang="en-US" dirty="0" err="1"/>
              <a:t>väärtuse</a:t>
            </a:r>
            <a:r>
              <a:rPr lang="en-US" dirty="0"/>
              <a:t>. </a:t>
            </a:r>
          </a:p>
          <a:p>
            <a:pPr lvl="1"/>
            <a:r>
              <a:rPr lang="en-US" dirty="0"/>
              <a:t>See on </a:t>
            </a:r>
            <a:r>
              <a:rPr lang="en-US" dirty="0" err="1"/>
              <a:t>suurem</a:t>
            </a:r>
            <a:r>
              <a:rPr lang="en-US" dirty="0"/>
              <a:t> ja </a:t>
            </a:r>
            <a:r>
              <a:rPr lang="en-US" dirty="0" err="1"/>
              <a:t>meeldib</a:t>
            </a:r>
            <a:r>
              <a:rPr lang="en-US" dirty="0"/>
              <a:t> </a:t>
            </a:r>
            <a:r>
              <a:rPr lang="en-US" dirty="0" err="1"/>
              <a:t>rohkem</a:t>
            </a:r>
            <a:r>
              <a:rPr lang="en-US" dirty="0"/>
              <a:t>. </a:t>
            </a:r>
            <a:r>
              <a:rPr lang="en-US" dirty="0" err="1"/>
              <a:t>Kuid</a:t>
            </a:r>
            <a:r>
              <a:rPr lang="en-US" dirty="0"/>
              <a:t> </a:t>
            </a:r>
            <a:r>
              <a:rPr lang="en-US" dirty="0" err="1"/>
              <a:t>reaalselt</a:t>
            </a:r>
            <a:r>
              <a:rPr lang="en-US" dirty="0"/>
              <a:t> </a:t>
            </a:r>
            <a:r>
              <a:rPr lang="en-US" dirty="0" err="1"/>
              <a:t>kasutatakse</a:t>
            </a:r>
            <a:r>
              <a:rPr lang="en-US" dirty="0"/>
              <a:t> </a:t>
            </a:r>
            <a:r>
              <a:rPr lang="en-US" dirty="0" err="1"/>
              <a:t>eelkoormamist</a:t>
            </a:r>
            <a:r>
              <a:rPr lang="en-US" dirty="0"/>
              <a:t>, </a:t>
            </a:r>
            <a:r>
              <a:rPr lang="en-US" dirty="0" err="1"/>
              <a:t>sealhulgas</a:t>
            </a:r>
            <a:r>
              <a:rPr lang="en-US" dirty="0"/>
              <a:t> ka </a:t>
            </a:r>
            <a:r>
              <a:rPr lang="en-US" dirty="0" err="1"/>
              <a:t>Soomes</a:t>
            </a:r>
            <a:r>
              <a:rPr lang="en-US" dirty="0"/>
              <a:t>, ca 10…20% </a:t>
            </a:r>
            <a:r>
              <a:rPr lang="en-US" dirty="0" err="1"/>
              <a:t>koormusega</a:t>
            </a:r>
            <a:r>
              <a:rPr lang="en-US" dirty="0"/>
              <a:t> – </a:t>
            </a:r>
            <a:r>
              <a:rPr lang="en-US" dirty="0" err="1"/>
              <a:t>seega</a:t>
            </a:r>
            <a:r>
              <a:rPr lang="en-US" dirty="0"/>
              <a:t> </a:t>
            </a:r>
            <a:r>
              <a:rPr lang="en-US" dirty="0" err="1"/>
              <a:t>ei</a:t>
            </a:r>
            <a:r>
              <a:rPr lang="en-US" dirty="0"/>
              <a:t> ole me TEGELIKULT </a:t>
            </a:r>
            <a:r>
              <a:rPr lang="en-US" dirty="0" err="1"/>
              <a:t>veendunud</a:t>
            </a:r>
            <a:r>
              <a:rPr lang="en-US" dirty="0"/>
              <a:t>, et E1 </a:t>
            </a:r>
            <a:r>
              <a:rPr lang="en-US" dirty="0" err="1"/>
              <a:t>oleks</a:t>
            </a:r>
            <a:r>
              <a:rPr lang="en-US" dirty="0"/>
              <a:t> </a:t>
            </a:r>
            <a:r>
              <a:rPr lang="en-US" dirty="0" err="1"/>
              <a:t>õige</a:t>
            </a:r>
            <a:endParaRPr lang="en-US" dirty="0"/>
          </a:p>
          <a:p>
            <a:r>
              <a:rPr lang="en-US" dirty="0">
                <a:highlight>
                  <a:srgbClr val="00FFFF"/>
                </a:highlight>
              </a:rPr>
              <a:t>RYL </a:t>
            </a:r>
            <a:r>
              <a:rPr lang="en-US" dirty="0" err="1">
                <a:highlight>
                  <a:srgbClr val="00FFFF"/>
                </a:highlight>
              </a:rPr>
              <a:t>kasutab</a:t>
            </a:r>
            <a:r>
              <a:rPr lang="en-US" dirty="0">
                <a:highlight>
                  <a:srgbClr val="00FFFF"/>
                </a:highlight>
              </a:rPr>
              <a:t> </a:t>
            </a:r>
            <a:r>
              <a:rPr lang="en-US" dirty="0" err="1">
                <a:highlight>
                  <a:srgbClr val="00FFFF"/>
                </a:highlight>
              </a:rPr>
              <a:t>vaid</a:t>
            </a:r>
            <a:r>
              <a:rPr lang="en-US" dirty="0">
                <a:highlight>
                  <a:srgbClr val="00FFFF"/>
                </a:highlight>
              </a:rPr>
              <a:t> Loadman </a:t>
            </a:r>
            <a:r>
              <a:rPr lang="en-US" dirty="0" err="1">
                <a:highlight>
                  <a:srgbClr val="00FFFF"/>
                </a:highlight>
              </a:rPr>
              <a:t>kergseadme</a:t>
            </a:r>
            <a:r>
              <a:rPr lang="en-US" dirty="0">
                <a:highlight>
                  <a:srgbClr val="00FFFF"/>
                </a:highlight>
              </a:rPr>
              <a:t> </a:t>
            </a:r>
            <a:r>
              <a:rPr lang="en-US" dirty="0" err="1">
                <a:highlight>
                  <a:srgbClr val="00FFFF"/>
                </a:highlight>
              </a:rPr>
              <a:t>viiteid</a:t>
            </a:r>
            <a:r>
              <a:rPr lang="en-US" dirty="0">
                <a:highlight>
                  <a:srgbClr val="00FFFF"/>
                </a:highlight>
              </a:rPr>
              <a:t> </a:t>
            </a:r>
            <a:r>
              <a:rPr lang="en-US" dirty="0" err="1">
                <a:highlight>
                  <a:srgbClr val="00FFFF"/>
                </a:highlight>
              </a:rPr>
              <a:t>ning</a:t>
            </a:r>
            <a:r>
              <a:rPr lang="en-US" dirty="0">
                <a:highlight>
                  <a:srgbClr val="00FFFF"/>
                </a:highlight>
              </a:rPr>
              <a:t> me </a:t>
            </a:r>
            <a:r>
              <a:rPr lang="en-US" dirty="0" err="1">
                <a:highlight>
                  <a:srgbClr val="00FFFF"/>
                </a:highlight>
              </a:rPr>
              <a:t>eeldame</a:t>
            </a:r>
            <a:r>
              <a:rPr lang="en-US" dirty="0">
                <a:highlight>
                  <a:srgbClr val="00FFFF"/>
                </a:highlight>
              </a:rPr>
              <a:t>, et 140 mm </a:t>
            </a:r>
            <a:r>
              <a:rPr lang="en-US" dirty="0" err="1">
                <a:highlight>
                  <a:srgbClr val="00FFFF"/>
                </a:highlight>
              </a:rPr>
              <a:t>talla</a:t>
            </a:r>
            <a:r>
              <a:rPr lang="en-US" dirty="0">
                <a:highlight>
                  <a:srgbClr val="00FFFF"/>
                </a:highlight>
              </a:rPr>
              <a:t> </a:t>
            </a:r>
            <a:r>
              <a:rPr lang="en-US" dirty="0" err="1">
                <a:highlight>
                  <a:srgbClr val="00FFFF"/>
                </a:highlight>
              </a:rPr>
              <a:t>tulemus</a:t>
            </a:r>
            <a:r>
              <a:rPr lang="en-US" dirty="0">
                <a:highlight>
                  <a:srgbClr val="00FFFF"/>
                </a:highlight>
              </a:rPr>
              <a:t> </a:t>
            </a:r>
            <a:r>
              <a:rPr lang="en-US" dirty="0" err="1">
                <a:highlight>
                  <a:srgbClr val="00FFFF"/>
                </a:highlight>
              </a:rPr>
              <a:t>vastab</a:t>
            </a:r>
            <a:r>
              <a:rPr lang="en-US" dirty="0">
                <a:highlight>
                  <a:srgbClr val="00FFFF"/>
                </a:highlight>
              </a:rPr>
              <a:t> 132 mm </a:t>
            </a:r>
            <a:r>
              <a:rPr lang="en-US" dirty="0" err="1">
                <a:highlight>
                  <a:srgbClr val="00FFFF"/>
                </a:highlight>
              </a:rPr>
              <a:t>tallale</a:t>
            </a:r>
            <a:r>
              <a:rPr lang="en-US" dirty="0">
                <a:highlight>
                  <a:srgbClr val="00FFFF"/>
                </a:highlight>
              </a:rPr>
              <a:t>, </a:t>
            </a:r>
            <a:r>
              <a:rPr lang="en-US" dirty="0" err="1">
                <a:highlight>
                  <a:srgbClr val="00FFFF"/>
                </a:highlight>
              </a:rPr>
              <a:t>siis</a:t>
            </a:r>
            <a:r>
              <a:rPr lang="en-US" dirty="0">
                <a:highlight>
                  <a:srgbClr val="00FFFF"/>
                </a:highlight>
              </a:rPr>
              <a:t> </a:t>
            </a:r>
            <a:r>
              <a:rPr lang="en-US" dirty="0" err="1">
                <a:highlight>
                  <a:srgbClr val="00FFFF"/>
                </a:highlight>
              </a:rPr>
              <a:t>tasemed</a:t>
            </a:r>
            <a:r>
              <a:rPr lang="en-US" dirty="0">
                <a:highlight>
                  <a:srgbClr val="00FFFF"/>
                </a:highlight>
              </a:rPr>
              <a:t> </a:t>
            </a:r>
            <a:r>
              <a:rPr lang="en-US" dirty="0" err="1">
                <a:highlight>
                  <a:srgbClr val="00FFFF"/>
                </a:highlight>
              </a:rPr>
              <a:t>peaksid</a:t>
            </a:r>
            <a:r>
              <a:rPr lang="en-US" dirty="0">
                <a:highlight>
                  <a:srgbClr val="00FFFF"/>
                </a:highlight>
              </a:rPr>
              <a:t> </a:t>
            </a:r>
            <a:r>
              <a:rPr lang="en-US" dirty="0" err="1">
                <a:highlight>
                  <a:srgbClr val="00FFFF"/>
                </a:highlight>
              </a:rPr>
              <a:t>olema</a:t>
            </a:r>
            <a:r>
              <a:rPr lang="en-US" dirty="0">
                <a:highlight>
                  <a:srgbClr val="00FFFF"/>
                </a:highlight>
              </a:rPr>
              <a:t> </a:t>
            </a:r>
            <a:r>
              <a:rPr lang="en-US" dirty="0" err="1">
                <a:highlight>
                  <a:srgbClr val="00FFFF"/>
                </a:highlight>
              </a:rPr>
              <a:t>võrreldavad</a:t>
            </a:r>
            <a:r>
              <a:rPr lang="en-US" dirty="0">
                <a:highlight>
                  <a:srgbClr val="00FFFF"/>
                </a:highlight>
              </a:rPr>
              <a:t>.</a:t>
            </a:r>
          </a:p>
          <a:p>
            <a:pPr lvl="1"/>
            <a:r>
              <a:rPr lang="en-US" dirty="0">
                <a:highlight>
                  <a:srgbClr val="00FFFF"/>
                </a:highlight>
              </a:rPr>
              <a:t>KUID </a:t>
            </a:r>
            <a:r>
              <a:rPr lang="en-US" dirty="0" err="1">
                <a:highlight>
                  <a:srgbClr val="00FFFF"/>
                </a:highlight>
              </a:rPr>
              <a:t>kindlasti</a:t>
            </a:r>
            <a:r>
              <a:rPr lang="en-US" dirty="0">
                <a:highlight>
                  <a:srgbClr val="00FFFF"/>
                </a:highlight>
              </a:rPr>
              <a:t> </a:t>
            </a:r>
            <a:r>
              <a:rPr lang="en-US" dirty="0" err="1">
                <a:highlight>
                  <a:srgbClr val="00FFFF"/>
                </a:highlight>
              </a:rPr>
              <a:t>ei</a:t>
            </a:r>
            <a:r>
              <a:rPr lang="en-US" dirty="0">
                <a:highlight>
                  <a:srgbClr val="00FFFF"/>
                </a:highlight>
              </a:rPr>
              <a:t> ole </a:t>
            </a:r>
            <a:r>
              <a:rPr lang="en-US" dirty="0" err="1">
                <a:highlight>
                  <a:srgbClr val="00FFFF"/>
                </a:highlight>
              </a:rPr>
              <a:t>võrreldavad</a:t>
            </a:r>
            <a:r>
              <a:rPr lang="en-US" dirty="0">
                <a:highlight>
                  <a:srgbClr val="00FFFF"/>
                </a:highlight>
              </a:rPr>
              <a:t> </a:t>
            </a:r>
            <a:r>
              <a:rPr lang="en-US" dirty="0" err="1">
                <a:highlight>
                  <a:srgbClr val="00FFFF"/>
                </a:highlight>
              </a:rPr>
              <a:t>suhtarvud</a:t>
            </a:r>
            <a:r>
              <a:rPr lang="en-US" dirty="0">
                <a:highlight>
                  <a:srgbClr val="00FFFF"/>
                </a:highlight>
              </a:rPr>
              <a:t> Emax/E1 ja E(6…8)/E(2)</a:t>
            </a:r>
          </a:p>
          <a:p>
            <a:r>
              <a:rPr lang="en-US" dirty="0" err="1"/>
              <a:t>Teedeehituses</a:t>
            </a:r>
            <a:r>
              <a:rPr lang="en-US" dirty="0"/>
              <a:t> on </a:t>
            </a:r>
            <a:r>
              <a:rPr lang="en-US" dirty="0" err="1"/>
              <a:t>õigustatud</a:t>
            </a:r>
            <a:r>
              <a:rPr lang="en-US" dirty="0"/>
              <a:t> </a:t>
            </a:r>
            <a:r>
              <a:rPr lang="en-US" dirty="0" err="1"/>
              <a:t>kasutada</a:t>
            </a:r>
            <a:r>
              <a:rPr lang="en-US" dirty="0"/>
              <a:t> </a:t>
            </a:r>
            <a:r>
              <a:rPr lang="en-US" dirty="0" err="1"/>
              <a:t>Tallinna</a:t>
            </a:r>
            <a:r>
              <a:rPr lang="en-US" dirty="0"/>
              <a:t> </a:t>
            </a:r>
            <a:r>
              <a:rPr lang="en-US" dirty="0" err="1"/>
              <a:t>kataloogis</a:t>
            </a:r>
            <a:r>
              <a:rPr lang="en-US" dirty="0"/>
              <a:t> </a:t>
            </a:r>
            <a:r>
              <a:rPr lang="en-US" dirty="0" err="1"/>
              <a:t>esitatud</a:t>
            </a:r>
            <a:r>
              <a:rPr lang="en-US" dirty="0"/>
              <a:t> </a:t>
            </a:r>
            <a:r>
              <a:rPr lang="en-US" dirty="0" err="1"/>
              <a:t>võrdlust</a:t>
            </a:r>
            <a:r>
              <a:rPr lang="en-US" dirty="0"/>
              <a:t> </a:t>
            </a:r>
            <a:r>
              <a:rPr lang="en-US" dirty="0" err="1"/>
              <a:t>plaatkoormuskatsega</a:t>
            </a:r>
            <a:r>
              <a:rPr lang="en-US" dirty="0"/>
              <a:t> (</a:t>
            </a:r>
            <a:r>
              <a:rPr lang="en-US" dirty="0" err="1"/>
              <a:t>üksik-katse</a:t>
            </a:r>
            <a:r>
              <a:rPr lang="en-US" dirty="0"/>
              <a:t> ja </a:t>
            </a:r>
            <a:r>
              <a:rPr lang="en-US" dirty="0" err="1"/>
              <a:t>libisev</a:t>
            </a:r>
            <a:r>
              <a:rPr lang="en-US" dirty="0"/>
              <a:t> </a:t>
            </a:r>
            <a:r>
              <a:rPr lang="en-US" dirty="0" err="1"/>
              <a:t>keskmine</a:t>
            </a:r>
            <a:r>
              <a:rPr lang="en-US" dirty="0"/>
              <a:t>), </a:t>
            </a:r>
            <a:r>
              <a:rPr lang="en-US" dirty="0" err="1"/>
              <a:t>kuid</a:t>
            </a:r>
            <a:r>
              <a:rPr lang="en-US" dirty="0"/>
              <a:t> </a:t>
            </a:r>
            <a:r>
              <a:rPr lang="en-US" dirty="0" err="1"/>
              <a:t>üldehituses</a:t>
            </a:r>
            <a:r>
              <a:rPr lang="en-US" dirty="0"/>
              <a:t> </a:t>
            </a:r>
            <a:r>
              <a:rPr lang="en-US" dirty="0" err="1"/>
              <a:t>oleks</a:t>
            </a:r>
            <a:r>
              <a:rPr lang="en-US" dirty="0"/>
              <a:t> </a:t>
            </a:r>
            <a:r>
              <a:rPr lang="en-US" dirty="0" err="1"/>
              <a:t>õigem</a:t>
            </a:r>
            <a:r>
              <a:rPr lang="en-US" dirty="0"/>
              <a:t> </a:t>
            </a:r>
            <a:r>
              <a:rPr lang="en-US" dirty="0" err="1"/>
              <a:t>kasutada</a:t>
            </a:r>
            <a:r>
              <a:rPr lang="en-US" dirty="0"/>
              <a:t> </a:t>
            </a:r>
            <a:r>
              <a:rPr lang="en-US" dirty="0" err="1"/>
              <a:t>TalTech</a:t>
            </a:r>
            <a:r>
              <a:rPr lang="en-US" dirty="0"/>
              <a:t> 2024 </a:t>
            </a:r>
            <a:r>
              <a:rPr lang="en-US" dirty="0" err="1"/>
              <a:t>uuringus</a:t>
            </a:r>
            <a:r>
              <a:rPr lang="en-US" dirty="0"/>
              <a:t> </a:t>
            </a:r>
            <a:r>
              <a:rPr lang="en-US" dirty="0" err="1"/>
              <a:t>toodud</a:t>
            </a:r>
            <a:r>
              <a:rPr lang="en-US" dirty="0"/>
              <a:t> </a:t>
            </a:r>
            <a:r>
              <a:rPr lang="en-US" dirty="0" err="1"/>
              <a:t>tasemeid</a:t>
            </a:r>
            <a:r>
              <a:rPr lang="en-US" dirty="0"/>
              <a:t>, KUI </a:t>
            </a:r>
            <a:r>
              <a:rPr lang="en-US" dirty="0" err="1"/>
              <a:t>konkreetsed</a:t>
            </a:r>
            <a:r>
              <a:rPr lang="en-US" dirty="0"/>
              <a:t> </a:t>
            </a:r>
            <a:r>
              <a:rPr lang="en-US" dirty="0" err="1"/>
              <a:t>kihid</a:t>
            </a:r>
            <a:r>
              <a:rPr lang="en-US" dirty="0"/>
              <a:t> </a:t>
            </a:r>
            <a:r>
              <a:rPr lang="en-US" dirty="0" err="1"/>
              <a:t>ei</a:t>
            </a:r>
            <a:r>
              <a:rPr lang="en-US" dirty="0"/>
              <a:t> </a:t>
            </a:r>
            <a:r>
              <a:rPr lang="en-US" dirty="0" err="1"/>
              <a:t>järeltihene</a:t>
            </a:r>
            <a:r>
              <a:rPr lang="en-US" dirty="0"/>
              <a:t> </a:t>
            </a:r>
            <a:r>
              <a:rPr lang="en-US" dirty="0" err="1"/>
              <a:t>järgmiste</a:t>
            </a:r>
            <a:r>
              <a:rPr lang="en-US" dirty="0"/>
              <a:t> </a:t>
            </a:r>
            <a:r>
              <a:rPr lang="en-US" dirty="0" err="1"/>
              <a:t>kihtide</a:t>
            </a:r>
            <a:r>
              <a:rPr lang="en-US" dirty="0"/>
              <a:t> </a:t>
            </a:r>
            <a:r>
              <a:rPr lang="en-US" dirty="0" err="1"/>
              <a:t>paigalduse</a:t>
            </a:r>
            <a:r>
              <a:rPr lang="en-US" dirty="0"/>
              <a:t> ja </a:t>
            </a:r>
            <a:r>
              <a:rPr lang="en-US" dirty="0" err="1"/>
              <a:t>liikluse</a:t>
            </a:r>
            <a:r>
              <a:rPr lang="en-US" dirty="0"/>
              <a:t>/</a:t>
            </a:r>
            <a:r>
              <a:rPr lang="en-US" dirty="0" err="1"/>
              <a:t>koormuse</a:t>
            </a:r>
            <a:r>
              <a:rPr lang="en-US" dirty="0"/>
              <a:t> all</a:t>
            </a:r>
          </a:p>
          <a:p>
            <a:r>
              <a:rPr lang="en-US" dirty="0">
                <a:highlight>
                  <a:srgbClr val="FFFF00"/>
                </a:highlight>
              </a:rPr>
              <a:t>Ks-</a:t>
            </a:r>
            <a:r>
              <a:rPr lang="en-US" dirty="0" err="1">
                <a:highlight>
                  <a:srgbClr val="FFFF00"/>
                </a:highlight>
              </a:rPr>
              <a:t>teguri</a:t>
            </a:r>
            <a:r>
              <a:rPr lang="en-US" dirty="0">
                <a:highlight>
                  <a:srgbClr val="FFFF00"/>
                </a:highlight>
              </a:rPr>
              <a:t> </a:t>
            </a:r>
            <a:r>
              <a:rPr lang="en-US" dirty="0" err="1">
                <a:highlight>
                  <a:srgbClr val="FFFF00"/>
                </a:highlight>
              </a:rPr>
              <a:t>jaoks</a:t>
            </a:r>
            <a:r>
              <a:rPr lang="en-US" dirty="0">
                <a:highlight>
                  <a:srgbClr val="FFFF00"/>
                </a:highlight>
              </a:rPr>
              <a:t> </a:t>
            </a:r>
            <a:r>
              <a:rPr lang="en-US" dirty="0" err="1">
                <a:highlight>
                  <a:srgbClr val="FFFF00"/>
                </a:highlight>
              </a:rPr>
              <a:t>tuleb</a:t>
            </a:r>
            <a:r>
              <a:rPr lang="en-US" dirty="0">
                <a:highlight>
                  <a:srgbClr val="FFFF00"/>
                </a:highlight>
              </a:rPr>
              <a:t> </a:t>
            </a:r>
            <a:r>
              <a:rPr lang="en-US" dirty="0" err="1">
                <a:highlight>
                  <a:srgbClr val="FFFF00"/>
                </a:highlight>
              </a:rPr>
              <a:t>kasutada</a:t>
            </a:r>
            <a:r>
              <a:rPr lang="en-US" dirty="0">
                <a:highlight>
                  <a:srgbClr val="FFFF00"/>
                </a:highlight>
              </a:rPr>
              <a:t> </a:t>
            </a:r>
            <a:r>
              <a:rPr lang="en-US" dirty="0" err="1">
                <a:highlight>
                  <a:srgbClr val="FFFF00"/>
                </a:highlight>
              </a:rPr>
              <a:t>taandamist</a:t>
            </a:r>
            <a:r>
              <a:rPr lang="en-US" dirty="0">
                <a:highlight>
                  <a:srgbClr val="FFFF00"/>
                </a:highlight>
              </a:rPr>
              <a:t> </a:t>
            </a:r>
            <a:r>
              <a:rPr lang="en-US" dirty="0" err="1">
                <a:highlight>
                  <a:srgbClr val="FFFF00"/>
                </a:highlight>
              </a:rPr>
              <a:t>mõõdetud</a:t>
            </a:r>
            <a:r>
              <a:rPr lang="en-US" dirty="0">
                <a:highlight>
                  <a:srgbClr val="FFFF00"/>
                </a:highlight>
              </a:rPr>
              <a:t> </a:t>
            </a:r>
            <a:r>
              <a:rPr lang="en-US" dirty="0" err="1">
                <a:highlight>
                  <a:srgbClr val="FFFF00"/>
                </a:highlight>
              </a:rPr>
              <a:t>tulemustest</a:t>
            </a:r>
            <a:r>
              <a:rPr lang="en-US" dirty="0">
                <a:highlight>
                  <a:srgbClr val="FFFF00"/>
                </a:highlight>
              </a:rPr>
              <a:t>, E</a:t>
            </a:r>
            <a:r>
              <a:rPr lang="en-US" baseline="-25000" dirty="0">
                <a:highlight>
                  <a:srgbClr val="FFFF00"/>
                </a:highlight>
              </a:rPr>
              <a:t>V2</a:t>
            </a:r>
            <a:r>
              <a:rPr lang="en-US" dirty="0">
                <a:highlight>
                  <a:srgbClr val="FFFF00"/>
                </a:highlight>
              </a:rPr>
              <a:t> </a:t>
            </a:r>
            <a:r>
              <a:rPr lang="en-US" dirty="0" err="1">
                <a:highlight>
                  <a:srgbClr val="FFFF00"/>
                </a:highlight>
              </a:rPr>
              <a:t>baasilt</a:t>
            </a:r>
            <a:endParaRPr lang="en-US" dirty="0">
              <a:highlight>
                <a:srgbClr val="FFFF00"/>
              </a:highlight>
            </a:endParaRPr>
          </a:p>
          <a:p>
            <a:r>
              <a:rPr lang="en-US" dirty="0"/>
              <a:t>ALATI, </a:t>
            </a:r>
            <a:r>
              <a:rPr lang="en-US" dirty="0" err="1"/>
              <a:t>kui</a:t>
            </a:r>
            <a:r>
              <a:rPr lang="en-US" dirty="0"/>
              <a:t> </a:t>
            </a:r>
            <a:r>
              <a:rPr lang="en-US" dirty="0" err="1"/>
              <a:t>veetase</a:t>
            </a:r>
            <a:r>
              <a:rPr lang="en-US" dirty="0"/>
              <a:t> on </a:t>
            </a:r>
            <a:r>
              <a:rPr lang="en-US" dirty="0" err="1"/>
              <a:t>kõrge</a:t>
            </a:r>
            <a:r>
              <a:rPr lang="en-US" dirty="0"/>
              <a:t> </a:t>
            </a:r>
            <a:r>
              <a:rPr lang="en-US" dirty="0" err="1"/>
              <a:t>või</a:t>
            </a:r>
            <a:r>
              <a:rPr lang="en-US" dirty="0"/>
              <a:t> on maa </a:t>
            </a:r>
            <a:r>
              <a:rPr lang="en-US" dirty="0" err="1"/>
              <a:t>külmanud</a:t>
            </a:r>
            <a:r>
              <a:rPr lang="en-US" dirty="0"/>
              <a:t>, </a:t>
            </a:r>
            <a:r>
              <a:rPr lang="en-US" dirty="0" err="1"/>
              <a:t>ei</a:t>
            </a:r>
            <a:r>
              <a:rPr lang="en-US" dirty="0"/>
              <a:t> peaks </a:t>
            </a:r>
            <a:r>
              <a:rPr lang="en-US" dirty="0" err="1"/>
              <a:t>mõõtma</a:t>
            </a:r>
            <a:r>
              <a:rPr lang="en-US" dirty="0"/>
              <a:t>.</a:t>
            </a:r>
          </a:p>
          <a:p>
            <a:r>
              <a:rPr lang="en-US" dirty="0"/>
              <a:t>Kui all on </a:t>
            </a:r>
            <a:r>
              <a:rPr lang="en-US" dirty="0" err="1"/>
              <a:t>vedel</a:t>
            </a:r>
            <a:r>
              <a:rPr lang="en-US" dirty="0"/>
              <a:t> </a:t>
            </a:r>
            <a:r>
              <a:rPr lang="en-US" dirty="0" err="1"/>
              <a:t>savi</a:t>
            </a:r>
            <a:r>
              <a:rPr lang="en-US" dirty="0"/>
              <a:t>, </a:t>
            </a:r>
            <a:r>
              <a:rPr lang="en-US" dirty="0" err="1"/>
              <a:t>tuleb</a:t>
            </a:r>
            <a:r>
              <a:rPr lang="en-US" dirty="0"/>
              <a:t> </a:t>
            </a:r>
            <a:r>
              <a:rPr lang="en-US" dirty="0" err="1"/>
              <a:t>teha</a:t>
            </a:r>
            <a:r>
              <a:rPr lang="en-US" dirty="0"/>
              <a:t> </a:t>
            </a:r>
            <a:r>
              <a:rPr lang="en-US" dirty="0" err="1"/>
              <a:t>staatilise</a:t>
            </a:r>
            <a:r>
              <a:rPr lang="en-US" dirty="0"/>
              <a:t> </a:t>
            </a:r>
            <a:r>
              <a:rPr lang="en-US" dirty="0" err="1"/>
              <a:t>koormuse</a:t>
            </a:r>
            <a:r>
              <a:rPr lang="en-US" dirty="0"/>
              <a:t> test, </a:t>
            </a:r>
            <a:r>
              <a:rPr lang="en-US" dirty="0" err="1"/>
              <a:t>sest</a:t>
            </a:r>
            <a:r>
              <a:rPr lang="en-US" dirty="0"/>
              <a:t> </a:t>
            </a:r>
            <a:r>
              <a:rPr lang="en-US" dirty="0" err="1"/>
              <a:t>kergseadmed</a:t>
            </a:r>
            <a:r>
              <a:rPr lang="en-US" dirty="0"/>
              <a:t> </a:t>
            </a:r>
            <a:r>
              <a:rPr lang="en-US" dirty="0" err="1"/>
              <a:t>ei</a:t>
            </a:r>
            <a:r>
              <a:rPr lang="en-US" dirty="0"/>
              <a:t> </a:t>
            </a:r>
            <a:r>
              <a:rPr lang="en-US" dirty="0" err="1"/>
              <a:t>tunne</a:t>
            </a:r>
            <a:r>
              <a:rPr lang="en-US" dirty="0"/>
              <a:t> </a:t>
            </a:r>
            <a:r>
              <a:rPr lang="en-US" dirty="0" err="1"/>
              <a:t>roomet</a:t>
            </a:r>
            <a:endParaRPr lang="en-US" dirty="0"/>
          </a:p>
        </p:txBody>
      </p:sp>
      <p:sp>
        <p:nvSpPr>
          <p:cNvPr id="4" name="Slide Number Placeholder 3">
            <a:extLst>
              <a:ext uri="{FF2B5EF4-FFF2-40B4-BE49-F238E27FC236}">
                <a16:creationId xmlns:a16="http://schemas.microsoft.com/office/drawing/2014/main" id="{1BE7B391-85E6-4BA5-F645-32D656957DC5}"/>
              </a:ext>
            </a:extLst>
          </p:cNvPr>
          <p:cNvSpPr>
            <a:spLocks noGrp="1"/>
          </p:cNvSpPr>
          <p:nvPr>
            <p:ph type="sldNum" sz="quarter" idx="12"/>
          </p:nvPr>
        </p:nvSpPr>
        <p:spPr/>
        <p:txBody>
          <a:bodyPr/>
          <a:lstStyle/>
          <a:p>
            <a:fld id="{293FD8E8-F8C2-465E-AF77-6AD9B13EB0E0}" type="slidenum">
              <a:rPr lang="en-US" smtClean="0"/>
              <a:t>117</a:t>
            </a:fld>
            <a:endParaRPr lang="en-US"/>
          </a:p>
        </p:txBody>
      </p:sp>
    </p:spTree>
    <p:extLst>
      <p:ext uri="{BB962C8B-B14F-4D97-AF65-F5344CB8AC3E}">
        <p14:creationId xmlns:p14="http://schemas.microsoft.com/office/powerpoint/2010/main" val="40840049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AA76B-A73C-AC1F-61E2-F75709A1A147}"/>
              </a:ext>
            </a:extLst>
          </p:cNvPr>
          <p:cNvSpPr>
            <a:spLocks noGrp="1"/>
          </p:cNvSpPr>
          <p:nvPr>
            <p:ph type="title"/>
          </p:nvPr>
        </p:nvSpPr>
        <p:spPr/>
        <p:txBody>
          <a:bodyPr/>
          <a:lstStyle/>
          <a:p>
            <a:r>
              <a:rPr lang="en-US" dirty="0" err="1"/>
              <a:t>Milliseid</a:t>
            </a:r>
            <a:r>
              <a:rPr lang="en-US" dirty="0"/>
              <a:t> </a:t>
            </a:r>
            <a:r>
              <a:rPr lang="en-US" dirty="0" err="1"/>
              <a:t>nõudeid</a:t>
            </a:r>
            <a:r>
              <a:rPr lang="en-US" dirty="0"/>
              <a:t> </a:t>
            </a:r>
            <a:r>
              <a:rPr lang="en-US" dirty="0" err="1"/>
              <a:t>siis</a:t>
            </a:r>
            <a:r>
              <a:rPr lang="en-US" dirty="0"/>
              <a:t> </a:t>
            </a:r>
            <a:r>
              <a:rPr lang="en-US" dirty="0" err="1"/>
              <a:t>Eestis</a:t>
            </a:r>
            <a:r>
              <a:rPr lang="en-US" dirty="0"/>
              <a:t> </a:t>
            </a:r>
            <a:r>
              <a:rPr lang="en-US" dirty="0" err="1"/>
              <a:t>esitada</a:t>
            </a:r>
            <a:r>
              <a:rPr lang="en-US" dirty="0"/>
              <a:t>?</a:t>
            </a:r>
          </a:p>
        </p:txBody>
      </p:sp>
      <p:sp>
        <p:nvSpPr>
          <p:cNvPr id="3" name="Content Placeholder 2">
            <a:extLst>
              <a:ext uri="{FF2B5EF4-FFF2-40B4-BE49-F238E27FC236}">
                <a16:creationId xmlns:a16="http://schemas.microsoft.com/office/drawing/2014/main" id="{F1A20E23-8807-C4EA-CFB5-D2C514109348}"/>
              </a:ext>
            </a:extLst>
          </p:cNvPr>
          <p:cNvSpPr>
            <a:spLocks noGrp="1"/>
          </p:cNvSpPr>
          <p:nvPr>
            <p:ph idx="1"/>
          </p:nvPr>
        </p:nvSpPr>
        <p:spPr>
          <a:xfrm>
            <a:off x="0" y="1825625"/>
            <a:ext cx="12192000" cy="4351338"/>
          </a:xfrm>
        </p:spPr>
        <p:txBody>
          <a:bodyPr>
            <a:normAutofit lnSpcReduction="10000"/>
          </a:bodyPr>
          <a:lstStyle/>
          <a:p>
            <a:r>
              <a:rPr lang="en-US" dirty="0"/>
              <a:t>Kui </a:t>
            </a:r>
            <a:r>
              <a:rPr lang="en-US" dirty="0" err="1"/>
              <a:t>kontroll</a:t>
            </a:r>
            <a:r>
              <a:rPr lang="en-US" dirty="0"/>
              <a:t> on </a:t>
            </a:r>
            <a:r>
              <a:rPr lang="en-US" dirty="0" err="1"/>
              <a:t>vormiline</a:t>
            </a:r>
            <a:r>
              <a:rPr lang="en-US" dirty="0"/>
              <a:t> – </a:t>
            </a:r>
            <a:r>
              <a:rPr lang="en-US" dirty="0" err="1"/>
              <a:t>teedel</a:t>
            </a:r>
            <a:r>
              <a:rPr lang="en-US" dirty="0"/>
              <a:t> M101 ja </a:t>
            </a:r>
            <a:r>
              <a:rPr lang="en-US" dirty="0" err="1"/>
              <a:t>TrAm</a:t>
            </a:r>
            <a:r>
              <a:rPr lang="en-US" dirty="0"/>
              <a:t> </a:t>
            </a:r>
            <a:r>
              <a:rPr lang="en-US" dirty="0" err="1"/>
              <a:t>näitajad</a:t>
            </a:r>
            <a:r>
              <a:rPr lang="en-US" dirty="0"/>
              <a:t> – </a:t>
            </a:r>
            <a:r>
              <a:rPr lang="en-US" dirty="0" err="1"/>
              <a:t>ei</a:t>
            </a:r>
            <a:r>
              <a:rPr lang="en-US" dirty="0"/>
              <a:t> </a:t>
            </a:r>
            <a:r>
              <a:rPr lang="en-US" dirty="0" err="1"/>
              <a:t>sõltu</a:t>
            </a:r>
            <a:r>
              <a:rPr lang="en-US" dirty="0"/>
              <a:t> </a:t>
            </a:r>
            <a:r>
              <a:rPr lang="en-US" dirty="0" err="1"/>
              <a:t>projektist</a:t>
            </a:r>
            <a:endParaRPr lang="en-US" dirty="0"/>
          </a:p>
          <a:p>
            <a:pPr lvl="1"/>
            <a:r>
              <a:rPr lang="en-US" dirty="0" err="1"/>
              <a:t>Inspectoriga</a:t>
            </a:r>
            <a:r>
              <a:rPr lang="en-US" dirty="0"/>
              <a:t> - </a:t>
            </a:r>
            <a:r>
              <a:rPr lang="en-US" dirty="0" err="1"/>
              <a:t>liival</a:t>
            </a:r>
            <a:r>
              <a:rPr lang="en-US" dirty="0"/>
              <a:t> 65 </a:t>
            </a:r>
            <a:r>
              <a:rPr lang="en-US" dirty="0" err="1"/>
              <a:t>Mpa</a:t>
            </a:r>
            <a:r>
              <a:rPr lang="en-US" dirty="0"/>
              <a:t>, </a:t>
            </a:r>
            <a:r>
              <a:rPr lang="en-US" dirty="0" err="1"/>
              <a:t>asfaldi</a:t>
            </a:r>
            <a:r>
              <a:rPr lang="en-US" dirty="0"/>
              <a:t> all 140 </a:t>
            </a:r>
            <a:r>
              <a:rPr lang="en-US" dirty="0" err="1"/>
              <a:t>kergliiklus</a:t>
            </a:r>
            <a:r>
              <a:rPr lang="en-US" dirty="0"/>
              <a:t>, 170 </a:t>
            </a:r>
            <a:r>
              <a:rPr lang="en-US" dirty="0" err="1"/>
              <a:t>sõidukid</a:t>
            </a:r>
            <a:r>
              <a:rPr lang="en-US" dirty="0"/>
              <a:t>, </a:t>
            </a:r>
            <a:r>
              <a:rPr lang="en-US" dirty="0" err="1"/>
              <a:t>kruusatee</a:t>
            </a:r>
            <a:r>
              <a:rPr lang="en-US" dirty="0"/>
              <a:t> 120 </a:t>
            </a:r>
            <a:r>
              <a:rPr lang="en-US" dirty="0" err="1"/>
              <a:t>Mpa</a:t>
            </a:r>
            <a:endParaRPr lang="en-US" dirty="0"/>
          </a:p>
          <a:p>
            <a:pPr lvl="1"/>
            <a:r>
              <a:rPr lang="en-US" dirty="0" err="1"/>
              <a:t>Plaatkoormuskatse</a:t>
            </a:r>
            <a:r>
              <a:rPr lang="en-US" dirty="0"/>
              <a:t> – 150 </a:t>
            </a:r>
            <a:r>
              <a:rPr lang="en-US" dirty="0" err="1"/>
              <a:t>Mpa</a:t>
            </a:r>
            <a:r>
              <a:rPr lang="en-US" dirty="0"/>
              <a:t> </a:t>
            </a:r>
            <a:r>
              <a:rPr lang="en-US" dirty="0" err="1"/>
              <a:t>killustikalusel</a:t>
            </a:r>
            <a:r>
              <a:rPr lang="en-US" dirty="0"/>
              <a:t>, Ev2/Ev1 </a:t>
            </a:r>
            <a:r>
              <a:rPr lang="en-US" dirty="0" err="1"/>
              <a:t>kuni</a:t>
            </a:r>
            <a:r>
              <a:rPr lang="en-US" dirty="0"/>
              <a:t> 2,5</a:t>
            </a:r>
          </a:p>
          <a:p>
            <a:r>
              <a:rPr lang="en-US" dirty="0" err="1"/>
              <a:t>Sisulise</a:t>
            </a:r>
            <a:r>
              <a:rPr lang="en-US" dirty="0"/>
              <a:t> </a:t>
            </a:r>
            <a:r>
              <a:rPr lang="en-US" dirty="0" err="1"/>
              <a:t>kontrolli</a:t>
            </a:r>
            <a:r>
              <a:rPr lang="en-US" dirty="0"/>
              <a:t> </a:t>
            </a:r>
            <a:r>
              <a:rPr lang="en-US" dirty="0" err="1"/>
              <a:t>riistad</a:t>
            </a:r>
            <a:r>
              <a:rPr lang="en-US" dirty="0"/>
              <a:t> on </a:t>
            </a:r>
            <a:r>
              <a:rPr lang="en-US" dirty="0" err="1"/>
              <a:t>plaatkoormuskatse</a:t>
            </a:r>
            <a:r>
              <a:rPr lang="en-US" dirty="0"/>
              <a:t> </a:t>
            </a:r>
            <a:r>
              <a:rPr lang="en-US" dirty="0" err="1"/>
              <a:t>või</a:t>
            </a:r>
            <a:r>
              <a:rPr lang="en-US" dirty="0"/>
              <a:t> Taani/Saksa LWD</a:t>
            </a:r>
          </a:p>
          <a:p>
            <a:pPr lvl="1"/>
            <a:r>
              <a:rPr lang="en-US" dirty="0" err="1"/>
              <a:t>tegelik</a:t>
            </a:r>
            <a:r>
              <a:rPr lang="en-US" dirty="0"/>
              <a:t> </a:t>
            </a:r>
            <a:r>
              <a:rPr lang="en-US" dirty="0" err="1"/>
              <a:t>konstruktsioon</a:t>
            </a:r>
            <a:r>
              <a:rPr lang="en-US" dirty="0"/>
              <a:t> </a:t>
            </a:r>
            <a:r>
              <a:rPr lang="en-US" dirty="0" err="1"/>
              <a:t>arvutada</a:t>
            </a:r>
            <a:r>
              <a:rPr lang="en-US" dirty="0"/>
              <a:t> KRP-ga, </a:t>
            </a:r>
            <a:r>
              <a:rPr lang="en-US" dirty="0" err="1"/>
              <a:t>saadud</a:t>
            </a:r>
            <a:r>
              <a:rPr lang="en-US" dirty="0"/>
              <a:t> Ev2 peaks </a:t>
            </a:r>
            <a:r>
              <a:rPr lang="en-US" dirty="0" err="1"/>
              <a:t>olema</a:t>
            </a:r>
            <a:r>
              <a:rPr lang="en-US" dirty="0"/>
              <a:t> </a:t>
            </a:r>
            <a:r>
              <a:rPr lang="en-US" dirty="0" err="1"/>
              <a:t>sobilik</a:t>
            </a:r>
            <a:r>
              <a:rPr lang="en-US" dirty="0"/>
              <a:t> </a:t>
            </a:r>
            <a:r>
              <a:rPr lang="en-US" dirty="0" err="1"/>
              <a:t>nõue</a:t>
            </a:r>
            <a:endParaRPr lang="en-US" dirty="0"/>
          </a:p>
          <a:p>
            <a:pPr lvl="1"/>
            <a:r>
              <a:rPr lang="en-US" dirty="0" err="1"/>
              <a:t>Tallinna</a:t>
            </a:r>
            <a:r>
              <a:rPr lang="en-US" dirty="0"/>
              <a:t> </a:t>
            </a:r>
            <a:r>
              <a:rPr lang="en-US" dirty="0" err="1"/>
              <a:t>kataloogikatendid</a:t>
            </a:r>
            <a:r>
              <a:rPr lang="en-US" dirty="0"/>
              <a:t> (RT 2019/2025) – Ev2 </a:t>
            </a:r>
            <a:r>
              <a:rPr lang="en-US" dirty="0" err="1"/>
              <a:t>väärtused</a:t>
            </a:r>
            <a:r>
              <a:rPr lang="en-US" dirty="0"/>
              <a:t> </a:t>
            </a:r>
            <a:r>
              <a:rPr lang="en-US" dirty="0" err="1"/>
              <a:t>antud</a:t>
            </a:r>
            <a:r>
              <a:rPr lang="en-US" dirty="0"/>
              <a:t> </a:t>
            </a:r>
            <a:r>
              <a:rPr lang="en-US" dirty="0" err="1"/>
              <a:t>igale</a:t>
            </a:r>
            <a:r>
              <a:rPr lang="en-US" dirty="0"/>
              <a:t> </a:t>
            </a:r>
            <a:r>
              <a:rPr lang="en-US" dirty="0" err="1"/>
              <a:t>kihile</a:t>
            </a:r>
            <a:endParaRPr lang="en-US" dirty="0"/>
          </a:p>
          <a:p>
            <a:pPr lvl="1"/>
            <a:r>
              <a:rPr lang="en-US" dirty="0" err="1"/>
              <a:t>Soome</a:t>
            </a:r>
            <a:r>
              <a:rPr lang="en-US" dirty="0"/>
              <a:t> (</a:t>
            </a:r>
            <a:r>
              <a:rPr lang="en-US" dirty="0" err="1"/>
              <a:t>maantee</a:t>
            </a:r>
            <a:r>
              <a:rPr lang="en-US" dirty="0"/>
              <a:t>)</a:t>
            </a:r>
            <a:r>
              <a:rPr lang="en-US" dirty="0" err="1"/>
              <a:t>reeglite</a:t>
            </a:r>
            <a:r>
              <a:rPr lang="en-US" dirty="0"/>
              <a:t> </a:t>
            </a:r>
            <a:r>
              <a:rPr lang="en-US" dirty="0" err="1"/>
              <a:t>alusel</a:t>
            </a:r>
            <a:endParaRPr lang="en-US" dirty="0"/>
          </a:p>
          <a:p>
            <a:pPr lvl="2"/>
            <a:r>
              <a:rPr lang="en-US" dirty="0" err="1"/>
              <a:t>Asfaltkatte</a:t>
            </a:r>
            <a:r>
              <a:rPr lang="en-US" dirty="0"/>
              <a:t> </a:t>
            </a:r>
            <a:r>
              <a:rPr lang="en-US" dirty="0" err="1"/>
              <a:t>killustikalus</a:t>
            </a:r>
            <a:r>
              <a:rPr lang="en-US" dirty="0"/>
              <a:t> – 160 </a:t>
            </a:r>
            <a:r>
              <a:rPr lang="en-US" dirty="0" err="1"/>
              <a:t>Mpa</a:t>
            </a:r>
            <a:r>
              <a:rPr lang="en-US" dirty="0"/>
              <a:t> (</a:t>
            </a:r>
            <a:r>
              <a:rPr lang="en-US" dirty="0" err="1"/>
              <a:t>madala</a:t>
            </a:r>
            <a:r>
              <a:rPr lang="en-US" dirty="0"/>
              <a:t> </a:t>
            </a:r>
            <a:r>
              <a:rPr lang="en-US" dirty="0" err="1"/>
              <a:t>koormusega</a:t>
            </a:r>
            <a:r>
              <a:rPr lang="en-US" dirty="0"/>
              <a:t> teel 145), </a:t>
            </a:r>
            <a:r>
              <a:rPr lang="en-US" dirty="0" err="1"/>
              <a:t>stabialus</a:t>
            </a:r>
            <a:r>
              <a:rPr lang="en-US" dirty="0"/>
              <a:t> 290 </a:t>
            </a:r>
            <a:r>
              <a:rPr lang="en-US" dirty="0" err="1"/>
              <a:t>Mpa</a:t>
            </a:r>
            <a:endParaRPr lang="en-US" dirty="0"/>
          </a:p>
          <a:p>
            <a:pPr lvl="2"/>
            <a:r>
              <a:rPr lang="en-US" dirty="0" err="1"/>
              <a:t>Kruusatee</a:t>
            </a:r>
            <a:r>
              <a:rPr lang="en-US" dirty="0"/>
              <a:t> – </a:t>
            </a:r>
            <a:r>
              <a:rPr lang="en-US" dirty="0" err="1"/>
              <a:t>sõltuvalt</a:t>
            </a:r>
            <a:r>
              <a:rPr lang="en-US" dirty="0"/>
              <a:t> </a:t>
            </a:r>
            <a:r>
              <a:rPr lang="en-US" dirty="0" err="1"/>
              <a:t>funktsioonist</a:t>
            </a:r>
            <a:r>
              <a:rPr lang="en-US" dirty="0"/>
              <a:t>, alates 60 </a:t>
            </a:r>
            <a:r>
              <a:rPr lang="en-US" dirty="0" err="1"/>
              <a:t>Mpa</a:t>
            </a:r>
            <a:r>
              <a:rPr lang="en-US" dirty="0"/>
              <a:t> </a:t>
            </a:r>
            <a:r>
              <a:rPr lang="en-US" dirty="0" err="1"/>
              <a:t>tasemest</a:t>
            </a:r>
            <a:r>
              <a:rPr lang="en-US" dirty="0"/>
              <a:t>, max </a:t>
            </a:r>
            <a:r>
              <a:rPr lang="en-US" dirty="0" err="1"/>
              <a:t>raskelt</a:t>
            </a:r>
            <a:r>
              <a:rPr lang="en-US" dirty="0"/>
              <a:t> </a:t>
            </a:r>
            <a:r>
              <a:rPr lang="en-US" dirty="0" err="1"/>
              <a:t>koormatud</a:t>
            </a:r>
            <a:r>
              <a:rPr lang="en-US" dirty="0"/>
              <a:t> </a:t>
            </a:r>
            <a:r>
              <a:rPr lang="en-US" dirty="0" err="1"/>
              <a:t>metsateedel</a:t>
            </a:r>
            <a:r>
              <a:rPr lang="en-US" dirty="0"/>
              <a:t> </a:t>
            </a:r>
          </a:p>
          <a:p>
            <a:pPr lvl="2"/>
            <a:r>
              <a:rPr lang="en-US" dirty="0" err="1"/>
              <a:t>Kergliiklustee</a:t>
            </a:r>
            <a:r>
              <a:rPr lang="en-US" dirty="0"/>
              <a:t> – </a:t>
            </a:r>
            <a:r>
              <a:rPr lang="en-US" dirty="0" err="1"/>
              <a:t>eraldi</a:t>
            </a:r>
            <a:r>
              <a:rPr lang="en-US" dirty="0"/>
              <a:t> </a:t>
            </a:r>
            <a:r>
              <a:rPr lang="en-US" dirty="0" err="1"/>
              <a:t>muldkehal</a:t>
            </a:r>
            <a:r>
              <a:rPr lang="en-US" dirty="0"/>
              <a:t>, </a:t>
            </a:r>
            <a:r>
              <a:rPr lang="en-US" dirty="0" err="1"/>
              <a:t>asfaldi</a:t>
            </a:r>
            <a:r>
              <a:rPr lang="en-US" dirty="0"/>
              <a:t> all 100 </a:t>
            </a:r>
            <a:r>
              <a:rPr lang="en-US" dirty="0" err="1"/>
              <a:t>Mpa</a:t>
            </a:r>
            <a:r>
              <a:rPr lang="en-US" dirty="0"/>
              <a:t>; </a:t>
            </a:r>
            <a:r>
              <a:rPr lang="en-US" dirty="0" err="1"/>
              <a:t>kruusateena</a:t>
            </a:r>
            <a:r>
              <a:rPr lang="en-US" dirty="0"/>
              <a:t> </a:t>
            </a:r>
            <a:r>
              <a:rPr lang="en-US" dirty="0" err="1"/>
              <a:t>vähemalt</a:t>
            </a:r>
            <a:r>
              <a:rPr lang="en-US" dirty="0"/>
              <a:t> 50 </a:t>
            </a:r>
            <a:r>
              <a:rPr lang="en-US" dirty="0" err="1"/>
              <a:t>Mpa</a:t>
            </a:r>
            <a:endParaRPr lang="en-US" dirty="0"/>
          </a:p>
          <a:p>
            <a:pPr lvl="1"/>
            <a:r>
              <a:rPr lang="en-US" b="1" dirty="0" err="1"/>
              <a:t>Üldehitus</a:t>
            </a:r>
            <a:r>
              <a:rPr lang="en-US" b="1" dirty="0"/>
              <a:t> – </a:t>
            </a:r>
            <a:r>
              <a:rPr lang="en-US" b="1" dirty="0" err="1"/>
              <a:t>kui</a:t>
            </a:r>
            <a:r>
              <a:rPr lang="en-US" b="1" dirty="0"/>
              <a:t> </a:t>
            </a:r>
            <a:r>
              <a:rPr lang="en-US" b="1" dirty="0" err="1"/>
              <a:t>projekt</a:t>
            </a:r>
            <a:r>
              <a:rPr lang="en-US" b="1" dirty="0"/>
              <a:t> </a:t>
            </a:r>
            <a:r>
              <a:rPr lang="en-US" b="1" dirty="0" err="1"/>
              <a:t>nõudeid</a:t>
            </a:r>
            <a:r>
              <a:rPr lang="en-US" b="1" dirty="0"/>
              <a:t> </a:t>
            </a:r>
            <a:r>
              <a:rPr lang="en-US" b="1" dirty="0" err="1"/>
              <a:t>ei</a:t>
            </a:r>
            <a:r>
              <a:rPr lang="en-US" b="1" dirty="0"/>
              <a:t> </a:t>
            </a:r>
            <a:r>
              <a:rPr lang="en-US" b="1" dirty="0" err="1"/>
              <a:t>sätesta</a:t>
            </a:r>
            <a:r>
              <a:rPr lang="en-US" b="1" dirty="0"/>
              <a:t>, SIIS </a:t>
            </a:r>
            <a:r>
              <a:rPr lang="en-US" b="1" dirty="0" err="1"/>
              <a:t>MaaRYL</a:t>
            </a:r>
            <a:r>
              <a:rPr lang="en-US" b="1" dirty="0"/>
              <a:t> </a:t>
            </a:r>
            <a:r>
              <a:rPr lang="en-US" b="1" dirty="0" err="1"/>
              <a:t>tasemed</a:t>
            </a:r>
            <a:endParaRPr lang="en-US" b="1" dirty="0"/>
          </a:p>
          <a:p>
            <a:endParaRPr lang="en-US" dirty="0"/>
          </a:p>
        </p:txBody>
      </p:sp>
      <p:sp>
        <p:nvSpPr>
          <p:cNvPr id="4" name="Slide Number Placeholder 3">
            <a:extLst>
              <a:ext uri="{FF2B5EF4-FFF2-40B4-BE49-F238E27FC236}">
                <a16:creationId xmlns:a16="http://schemas.microsoft.com/office/drawing/2014/main" id="{9C1D5A76-EE85-6263-9742-E3A31796D070}"/>
              </a:ext>
            </a:extLst>
          </p:cNvPr>
          <p:cNvSpPr>
            <a:spLocks noGrp="1"/>
          </p:cNvSpPr>
          <p:nvPr>
            <p:ph type="sldNum" sz="quarter" idx="12"/>
          </p:nvPr>
        </p:nvSpPr>
        <p:spPr/>
        <p:txBody>
          <a:bodyPr/>
          <a:lstStyle/>
          <a:p>
            <a:fld id="{293FD8E8-F8C2-465E-AF77-6AD9B13EB0E0}" type="slidenum">
              <a:rPr lang="en-US" smtClean="0"/>
              <a:t>118</a:t>
            </a:fld>
            <a:endParaRPr lang="en-US"/>
          </a:p>
        </p:txBody>
      </p:sp>
    </p:spTree>
    <p:extLst>
      <p:ext uri="{BB962C8B-B14F-4D97-AF65-F5344CB8AC3E}">
        <p14:creationId xmlns:p14="http://schemas.microsoft.com/office/powerpoint/2010/main" val="29124839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AFA899-EFB2-628B-0856-C65F701F40FB}"/>
              </a:ext>
            </a:extLst>
          </p:cNvPr>
          <p:cNvSpPr>
            <a:spLocks noGrp="1"/>
          </p:cNvSpPr>
          <p:nvPr>
            <p:ph type="title"/>
          </p:nvPr>
        </p:nvSpPr>
        <p:spPr/>
        <p:txBody>
          <a:bodyPr>
            <a:normAutofit/>
          </a:bodyPr>
          <a:lstStyle/>
          <a:p>
            <a:r>
              <a:rPr lang="en-US" dirty="0" err="1"/>
              <a:t>Tänud</a:t>
            </a:r>
            <a:r>
              <a:rPr lang="en-US" dirty="0"/>
              <a:t> </a:t>
            </a:r>
            <a:r>
              <a:rPr lang="en-US" dirty="0" err="1"/>
              <a:t>tähelepanu</a:t>
            </a:r>
            <a:r>
              <a:rPr lang="en-US" dirty="0"/>
              <a:t> </a:t>
            </a:r>
            <a:r>
              <a:rPr lang="en-US" dirty="0" err="1"/>
              <a:t>eest</a:t>
            </a:r>
            <a:r>
              <a:rPr lang="en-US" dirty="0"/>
              <a:t>!</a:t>
            </a:r>
            <a:br>
              <a:rPr lang="en-US" dirty="0"/>
            </a:br>
            <a:r>
              <a:rPr lang="en-US" sz="2800" dirty="0" err="1">
                <a:highlight>
                  <a:srgbClr val="00FFFF"/>
                </a:highlight>
              </a:rPr>
              <a:t>Kajastatud</a:t>
            </a:r>
            <a:r>
              <a:rPr lang="en-US" sz="2800" dirty="0">
                <a:highlight>
                  <a:srgbClr val="00FFFF"/>
                </a:highlight>
              </a:rPr>
              <a:t> info – </a:t>
            </a:r>
            <a:r>
              <a:rPr lang="en-US" sz="2800" dirty="0" err="1">
                <a:highlight>
                  <a:srgbClr val="00FFFF"/>
                </a:highlight>
              </a:rPr>
              <a:t>seisuga</a:t>
            </a:r>
            <a:r>
              <a:rPr lang="en-US" sz="2800" dirty="0">
                <a:highlight>
                  <a:srgbClr val="00FFFF"/>
                </a:highlight>
              </a:rPr>
              <a:t> 02.10.2025 </a:t>
            </a:r>
            <a:r>
              <a:rPr lang="en-US" sz="2800" dirty="0" err="1">
                <a:highlight>
                  <a:srgbClr val="00FFFF"/>
                </a:highlight>
              </a:rPr>
              <a:t>kuid</a:t>
            </a:r>
            <a:r>
              <a:rPr lang="en-US" sz="2800" dirty="0">
                <a:highlight>
                  <a:srgbClr val="00FFFF"/>
                </a:highlight>
              </a:rPr>
              <a:t> </a:t>
            </a:r>
            <a:r>
              <a:rPr lang="en-US" sz="2800" dirty="0" err="1">
                <a:highlight>
                  <a:srgbClr val="00FFFF"/>
                </a:highlight>
              </a:rPr>
              <a:t>teave</a:t>
            </a:r>
            <a:r>
              <a:rPr lang="en-US" sz="2800" dirty="0">
                <a:highlight>
                  <a:srgbClr val="00FFFF"/>
                </a:highlight>
              </a:rPr>
              <a:t> </a:t>
            </a:r>
            <a:r>
              <a:rPr lang="en-US" sz="2800" dirty="0" err="1">
                <a:highlight>
                  <a:srgbClr val="00FFFF"/>
                </a:highlight>
              </a:rPr>
              <a:t>muutub</a:t>
            </a:r>
            <a:r>
              <a:rPr lang="en-US" sz="2800" dirty="0">
                <a:highlight>
                  <a:srgbClr val="00FFFF"/>
                </a:highlight>
              </a:rPr>
              <a:t> </a:t>
            </a:r>
            <a:r>
              <a:rPr lang="en-US" sz="2800" dirty="0" err="1">
                <a:highlight>
                  <a:srgbClr val="00FFFF"/>
                </a:highlight>
              </a:rPr>
              <a:t>kogu</a:t>
            </a:r>
            <a:r>
              <a:rPr lang="en-US" sz="2800" dirty="0">
                <a:highlight>
                  <a:srgbClr val="00FFFF"/>
                </a:highlight>
              </a:rPr>
              <a:t> </a:t>
            </a:r>
            <a:r>
              <a:rPr lang="en-US" sz="2800" dirty="0" err="1">
                <a:highlight>
                  <a:srgbClr val="00FFFF"/>
                </a:highlight>
              </a:rPr>
              <a:t>aeg</a:t>
            </a:r>
            <a:endParaRPr lang="en-US" dirty="0">
              <a:highlight>
                <a:srgbClr val="00FFFF"/>
              </a:highlight>
            </a:endParaRPr>
          </a:p>
        </p:txBody>
      </p:sp>
      <p:sp>
        <p:nvSpPr>
          <p:cNvPr id="6" name="Text Placeholder 5">
            <a:extLst>
              <a:ext uri="{FF2B5EF4-FFF2-40B4-BE49-F238E27FC236}">
                <a16:creationId xmlns:a16="http://schemas.microsoft.com/office/drawing/2014/main" id="{12F41BC8-146F-6157-F413-DCA6C6F2849A}"/>
              </a:ext>
            </a:extLst>
          </p:cNvPr>
          <p:cNvSpPr>
            <a:spLocks noGrp="1"/>
          </p:cNvSpPr>
          <p:nvPr>
            <p:ph type="body" idx="1"/>
          </p:nvPr>
        </p:nvSpPr>
        <p:spPr/>
        <p:txBody>
          <a:bodyPr/>
          <a:lstStyle/>
          <a:p>
            <a:r>
              <a:rPr lang="en-US" dirty="0" err="1">
                <a:hlinkClick r:id="rId2"/>
              </a:rPr>
              <a:t>Konsultatsioonid</a:t>
            </a:r>
            <a:r>
              <a:rPr lang="en-US" dirty="0">
                <a:hlinkClick r:id="rId2"/>
              </a:rPr>
              <a:t> - ain@t-konsult.ee</a:t>
            </a:r>
            <a:r>
              <a:rPr lang="en-US" dirty="0"/>
              <a:t>  5171055</a:t>
            </a:r>
          </a:p>
          <a:p>
            <a:r>
              <a:rPr lang="en-US" dirty="0" err="1"/>
              <a:t>Mõõtmised</a:t>
            </a:r>
            <a:r>
              <a:rPr lang="en-US" dirty="0"/>
              <a:t> (</a:t>
            </a:r>
            <a:r>
              <a:rPr lang="en-US" dirty="0" err="1"/>
              <a:t>Dynatest</a:t>
            </a:r>
            <a:r>
              <a:rPr lang="en-US"/>
              <a:t> LWD) </a:t>
            </a:r>
            <a:r>
              <a:rPr lang="en-US" dirty="0"/>
              <a:t>– </a:t>
            </a:r>
            <a:r>
              <a:rPr lang="en-US" dirty="0">
                <a:hlinkClick r:id="rId3"/>
              </a:rPr>
              <a:t>antero@t-konsult.ee</a:t>
            </a:r>
            <a:r>
              <a:rPr lang="en-US" dirty="0"/>
              <a:t>   5850 9089</a:t>
            </a:r>
          </a:p>
          <a:p>
            <a:r>
              <a:rPr lang="en-US" dirty="0" err="1"/>
              <a:t>Muidu</a:t>
            </a:r>
            <a:r>
              <a:rPr lang="en-US" dirty="0"/>
              <a:t> </a:t>
            </a:r>
            <a:r>
              <a:rPr lang="en-US" dirty="0" err="1"/>
              <a:t>huvitavat</a:t>
            </a:r>
            <a:r>
              <a:rPr lang="en-US" dirty="0"/>
              <a:t> </a:t>
            </a:r>
            <a:r>
              <a:rPr lang="en-US" dirty="0" err="1"/>
              <a:t>lugemist</a:t>
            </a:r>
            <a:r>
              <a:rPr lang="en-US" dirty="0"/>
              <a:t> - </a:t>
            </a:r>
            <a:r>
              <a:rPr lang="en-US" dirty="0">
                <a:hlinkClick r:id="rId4"/>
              </a:rPr>
              <a:t>https://t-konsult.ee/artiklid/</a:t>
            </a:r>
            <a:r>
              <a:rPr lang="en-US" dirty="0"/>
              <a:t> </a:t>
            </a:r>
          </a:p>
        </p:txBody>
      </p:sp>
      <p:sp>
        <p:nvSpPr>
          <p:cNvPr id="4" name="Slide Number Placeholder 3">
            <a:extLst>
              <a:ext uri="{FF2B5EF4-FFF2-40B4-BE49-F238E27FC236}">
                <a16:creationId xmlns:a16="http://schemas.microsoft.com/office/drawing/2014/main" id="{1CC04722-CB23-E093-D898-CF442E1614F8}"/>
              </a:ext>
            </a:extLst>
          </p:cNvPr>
          <p:cNvSpPr>
            <a:spLocks noGrp="1"/>
          </p:cNvSpPr>
          <p:nvPr>
            <p:ph type="sldNum" sz="quarter" idx="12"/>
          </p:nvPr>
        </p:nvSpPr>
        <p:spPr/>
        <p:txBody>
          <a:bodyPr/>
          <a:lstStyle/>
          <a:p>
            <a:fld id="{293FD8E8-F8C2-465E-AF77-6AD9B13EB0E0}" type="slidenum">
              <a:rPr lang="en-US" smtClean="0"/>
              <a:t>119</a:t>
            </a:fld>
            <a:endParaRPr lang="en-US"/>
          </a:p>
        </p:txBody>
      </p:sp>
      <p:pic>
        <p:nvPicPr>
          <p:cNvPr id="7" name="Picture 6">
            <a:extLst>
              <a:ext uri="{FF2B5EF4-FFF2-40B4-BE49-F238E27FC236}">
                <a16:creationId xmlns:a16="http://schemas.microsoft.com/office/drawing/2014/main" id="{9373276C-A6C1-0462-4507-0BE8FAFAF7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34322" y="13935"/>
            <a:ext cx="4145244" cy="832160"/>
          </a:xfrm>
          <a:prstGeom prst="rect">
            <a:avLst/>
          </a:prstGeom>
        </p:spPr>
      </p:pic>
      <p:pic>
        <p:nvPicPr>
          <p:cNvPr id="2" name="Picture 2">
            <a:extLst>
              <a:ext uri="{FF2B5EF4-FFF2-40B4-BE49-F238E27FC236}">
                <a16:creationId xmlns:a16="http://schemas.microsoft.com/office/drawing/2014/main" id="{2CB1A57A-2BE4-DAD9-0EB6-5CF4DC2FF68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1228" y="228537"/>
            <a:ext cx="4145244" cy="58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911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1824-837D-DDB4-4F67-AC1BB144240B}"/>
              </a:ext>
            </a:extLst>
          </p:cNvPr>
          <p:cNvSpPr>
            <a:spLocks noGrp="1"/>
          </p:cNvSpPr>
          <p:nvPr>
            <p:ph type="title"/>
          </p:nvPr>
        </p:nvSpPr>
        <p:spPr/>
        <p:txBody>
          <a:bodyPr/>
          <a:lstStyle/>
          <a:p>
            <a:r>
              <a:rPr lang="en-US" dirty="0" err="1"/>
              <a:t>Teedeehitus</a:t>
            </a:r>
            <a:r>
              <a:rPr lang="en-US" dirty="0"/>
              <a:t> ja </a:t>
            </a:r>
            <a:r>
              <a:rPr lang="en-US" dirty="0" err="1"/>
              <a:t>terminid</a:t>
            </a:r>
            <a:endParaRPr lang="en-US" dirty="0"/>
          </a:p>
        </p:txBody>
      </p:sp>
      <p:sp>
        <p:nvSpPr>
          <p:cNvPr id="3" name="Content Placeholder 2">
            <a:extLst>
              <a:ext uri="{FF2B5EF4-FFF2-40B4-BE49-F238E27FC236}">
                <a16:creationId xmlns:a16="http://schemas.microsoft.com/office/drawing/2014/main" id="{E32564BD-768E-DBE1-CD5A-2332E3AC9E1E}"/>
              </a:ext>
            </a:extLst>
          </p:cNvPr>
          <p:cNvSpPr>
            <a:spLocks noGrp="1"/>
          </p:cNvSpPr>
          <p:nvPr>
            <p:ph idx="1"/>
          </p:nvPr>
        </p:nvSpPr>
        <p:spPr/>
        <p:txBody>
          <a:bodyPr>
            <a:normAutofit fontScale="92500" lnSpcReduction="20000"/>
          </a:bodyPr>
          <a:lstStyle/>
          <a:p>
            <a:r>
              <a:rPr lang="en-US" dirty="0" err="1"/>
              <a:t>Materjal</a:t>
            </a:r>
            <a:r>
              <a:rPr lang="en-US" dirty="0"/>
              <a:t> vs </a:t>
            </a:r>
            <a:r>
              <a:rPr lang="en-US" dirty="0" err="1"/>
              <a:t>pinnas</a:t>
            </a:r>
            <a:endParaRPr lang="en-US" dirty="0"/>
          </a:p>
          <a:p>
            <a:pPr lvl="1"/>
            <a:r>
              <a:rPr lang="en-US" dirty="0" err="1"/>
              <a:t>Materjali</a:t>
            </a:r>
            <a:r>
              <a:rPr lang="en-US" dirty="0"/>
              <a:t> </a:t>
            </a:r>
            <a:r>
              <a:rPr lang="en-US" dirty="0" err="1"/>
              <a:t>tarnija</a:t>
            </a:r>
            <a:r>
              <a:rPr lang="en-US" dirty="0"/>
              <a:t> </a:t>
            </a:r>
            <a:r>
              <a:rPr lang="en-US" dirty="0" err="1"/>
              <a:t>deklareerib</a:t>
            </a:r>
            <a:r>
              <a:rPr lang="en-US" dirty="0"/>
              <a:t> </a:t>
            </a:r>
            <a:r>
              <a:rPr lang="en-US" dirty="0" err="1"/>
              <a:t>omadused</a:t>
            </a:r>
            <a:r>
              <a:rPr lang="en-US" dirty="0"/>
              <a:t> ja peaks </a:t>
            </a:r>
            <a:r>
              <a:rPr lang="en-US" dirty="0" err="1"/>
              <a:t>vastutama</a:t>
            </a:r>
            <a:r>
              <a:rPr lang="en-US" dirty="0"/>
              <a:t>, et </a:t>
            </a:r>
            <a:r>
              <a:rPr lang="en-US" dirty="0" err="1"/>
              <a:t>deklareeritu</a:t>
            </a:r>
            <a:r>
              <a:rPr lang="en-US" dirty="0"/>
              <a:t> ka </a:t>
            </a:r>
            <a:r>
              <a:rPr lang="en-US" dirty="0" err="1"/>
              <a:t>tegelikkusele</a:t>
            </a:r>
            <a:r>
              <a:rPr lang="en-US" dirty="0"/>
              <a:t> </a:t>
            </a:r>
            <a:r>
              <a:rPr lang="en-US" dirty="0" err="1"/>
              <a:t>vastab</a:t>
            </a:r>
            <a:r>
              <a:rPr lang="en-US" dirty="0"/>
              <a:t>, </a:t>
            </a:r>
            <a:r>
              <a:rPr lang="en-US" dirty="0" err="1"/>
              <a:t>omadused</a:t>
            </a:r>
            <a:r>
              <a:rPr lang="en-US" dirty="0"/>
              <a:t> </a:t>
            </a:r>
            <a:r>
              <a:rPr lang="en-US" dirty="0" err="1"/>
              <a:t>ei</a:t>
            </a:r>
            <a:r>
              <a:rPr lang="en-US" dirty="0"/>
              <a:t> peaks </a:t>
            </a:r>
            <a:r>
              <a:rPr lang="en-US" dirty="0" err="1"/>
              <a:t>sõltuma</a:t>
            </a:r>
            <a:r>
              <a:rPr lang="en-US" dirty="0"/>
              <a:t> </a:t>
            </a:r>
            <a:r>
              <a:rPr lang="en-US" dirty="0" err="1"/>
              <a:t>niiskusest</a:t>
            </a:r>
            <a:endParaRPr lang="en-US" dirty="0"/>
          </a:p>
          <a:p>
            <a:pPr lvl="1"/>
            <a:r>
              <a:rPr lang="en-US" dirty="0" err="1"/>
              <a:t>Pinnas</a:t>
            </a:r>
            <a:r>
              <a:rPr lang="en-US" dirty="0"/>
              <a:t> on </a:t>
            </a:r>
            <a:r>
              <a:rPr lang="en-US" dirty="0" err="1"/>
              <a:t>looduslik</a:t>
            </a:r>
            <a:r>
              <a:rPr lang="en-US" dirty="0"/>
              <a:t>, </a:t>
            </a:r>
            <a:r>
              <a:rPr lang="en-US" dirty="0" err="1"/>
              <a:t>omadused</a:t>
            </a:r>
            <a:r>
              <a:rPr lang="en-US" dirty="0"/>
              <a:t> </a:t>
            </a:r>
            <a:r>
              <a:rPr lang="en-US" dirty="0" err="1"/>
              <a:t>eelduslikud</a:t>
            </a:r>
            <a:r>
              <a:rPr lang="en-US" dirty="0"/>
              <a:t> </a:t>
            </a:r>
            <a:r>
              <a:rPr lang="en-US" dirty="0" err="1"/>
              <a:t>geoloogi</a:t>
            </a:r>
            <a:r>
              <a:rPr lang="en-US" dirty="0"/>
              <a:t> </a:t>
            </a:r>
            <a:r>
              <a:rPr lang="en-US" dirty="0" err="1"/>
              <a:t>hinnangu</a:t>
            </a:r>
            <a:r>
              <a:rPr lang="en-US" dirty="0"/>
              <a:t> </a:t>
            </a:r>
            <a:r>
              <a:rPr lang="en-US" dirty="0" err="1"/>
              <a:t>alusel</a:t>
            </a:r>
            <a:endParaRPr lang="en-US" dirty="0"/>
          </a:p>
          <a:p>
            <a:pPr lvl="1"/>
            <a:r>
              <a:rPr lang="en-US" dirty="0"/>
              <a:t>Igal </a:t>
            </a:r>
            <a:r>
              <a:rPr lang="en-US" dirty="0" err="1"/>
              <a:t>pinnasel</a:t>
            </a:r>
            <a:r>
              <a:rPr lang="en-US" dirty="0"/>
              <a:t> on </a:t>
            </a:r>
            <a:r>
              <a:rPr lang="en-US" dirty="0" err="1"/>
              <a:t>oma</a:t>
            </a:r>
            <a:r>
              <a:rPr lang="en-US" dirty="0"/>
              <a:t> </a:t>
            </a:r>
            <a:r>
              <a:rPr lang="en-US" dirty="0" err="1"/>
              <a:t>tugevusnäitajad</a:t>
            </a:r>
            <a:r>
              <a:rPr lang="en-US" dirty="0"/>
              <a:t>, </a:t>
            </a:r>
            <a:r>
              <a:rPr lang="en-US" dirty="0" err="1"/>
              <a:t>kuid</a:t>
            </a:r>
            <a:r>
              <a:rPr lang="en-US" dirty="0"/>
              <a:t> need </a:t>
            </a:r>
            <a:r>
              <a:rPr lang="en-US" dirty="0" err="1"/>
              <a:t>sõltuvad</a:t>
            </a:r>
            <a:r>
              <a:rPr lang="en-US" dirty="0"/>
              <a:t> </a:t>
            </a:r>
            <a:r>
              <a:rPr lang="en-US" dirty="0" err="1"/>
              <a:t>niiskusest</a:t>
            </a:r>
            <a:endParaRPr lang="en-US" dirty="0"/>
          </a:p>
          <a:p>
            <a:pPr lvl="1"/>
            <a:r>
              <a:rPr lang="en-US" dirty="0" err="1"/>
              <a:t>Probleem</a:t>
            </a:r>
            <a:r>
              <a:rPr lang="en-US" dirty="0"/>
              <a:t>, </a:t>
            </a:r>
            <a:r>
              <a:rPr lang="en-US" dirty="0" err="1"/>
              <a:t>kui</a:t>
            </a:r>
            <a:r>
              <a:rPr lang="en-US" dirty="0"/>
              <a:t> </a:t>
            </a:r>
            <a:r>
              <a:rPr lang="en-US" dirty="0" err="1"/>
              <a:t>kasutame</a:t>
            </a:r>
            <a:r>
              <a:rPr lang="en-US" dirty="0"/>
              <a:t> </a:t>
            </a:r>
            <a:r>
              <a:rPr lang="en-US" dirty="0" err="1"/>
              <a:t>ehituses</a:t>
            </a:r>
            <a:r>
              <a:rPr lang="en-US" dirty="0"/>
              <a:t> </a:t>
            </a:r>
            <a:r>
              <a:rPr lang="en-US" dirty="0" err="1"/>
              <a:t>kohalikke</a:t>
            </a:r>
            <a:r>
              <a:rPr lang="en-US" dirty="0"/>
              <a:t> </a:t>
            </a:r>
            <a:r>
              <a:rPr lang="en-US" dirty="0" err="1"/>
              <a:t>pinnaseid</a:t>
            </a:r>
            <a:r>
              <a:rPr lang="en-US" dirty="0"/>
              <a:t> ja </a:t>
            </a:r>
            <a:r>
              <a:rPr lang="en-US" dirty="0" err="1"/>
              <a:t>teisaldame</a:t>
            </a:r>
            <a:r>
              <a:rPr lang="en-US" dirty="0"/>
              <a:t> </a:t>
            </a:r>
            <a:r>
              <a:rPr lang="en-US" dirty="0" err="1"/>
              <a:t>neid</a:t>
            </a:r>
            <a:r>
              <a:rPr lang="en-US" dirty="0"/>
              <a:t> </a:t>
            </a:r>
            <a:r>
              <a:rPr lang="en-US" dirty="0" err="1"/>
              <a:t>ühelt</a:t>
            </a:r>
            <a:r>
              <a:rPr lang="en-US" dirty="0"/>
              <a:t> </a:t>
            </a:r>
            <a:r>
              <a:rPr lang="en-US" dirty="0" err="1"/>
              <a:t>maaüksuselt</a:t>
            </a:r>
            <a:r>
              <a:rPr lang="en-US" dirty="0"/>
              <a:t> </a:t>
            </a:r>
            <a:r>
              <a:rPr lang="en-US" dirty="0" err="1"/>
              <a:t>teisele</a:t>
            </a:r>
            <a:r>
              <a:rPr lang="en-US" dirty="0"/>
              <a:t> – </a:t>
            </a:r>
            <a:r>
              <a:rPr lang="en-US" dirty="0" err="1"/>
              <a:t>sellega</a:t>
            </a:r>
            <a:r>
              <a:rPr lang="en-US" dirty="0"/>
              <a:t> </a:t>
            </a:r>
            <a:r>
              <a:rPr lang="en-US" dirty="0" err="1"/>
              <a:t>muutuvad</a:t>
            </a:r>
            <a:r>
              <a:rPr lang="en-US" dirty="0"/>
              <a:t> </a:t>
            </a:r>
            <a:r>
              <a:rPr lang="en-US" dirty="0" err="1"/>
              <a:t>pinnased</a:t>
            </a:r>
            <a:r>
              <a:rPr lang="en-US" dirty="0"/>
              <a:t> </a:t>
            </a:r>
            <a:r>
              <a:rPr lang="en-US" dirty="0" err="1"/>
              <a:t>materjalideks</a:t>
            </a:r>
            <a:r>
              <a:rPr lang="en-US" dirty="0"/>
              <a:t> ja </a:t>
            </a:r>
            <a:r>
              <a:rPr lang="en-US" dirty="0" err="1"/>
              <a:t>lisandub</a:t>
            </a:r>
            <a:r>
              <a:rPr lang="en-US" dirty="0"/>
              <a:t> </a:t>
            </a:r>
            <a:r>
              <a:rPr lang="en-US" dirty="0" err="1"/>
              <a:t>maavara</a:t>
            </a:r>
            <a:r>
              <a:rPr lang="en-US" dirty="0"/>
              <a:t> </a:t>
            </a:r>
            <a:r>
              <a:rPr lang="en-US" dirty="0" err="1"/>
              <a:t>kasutustasu</a:t>
            </a:r>
            <a:endParaRPr lang="en-US" dirty="0"/>
          </a:p>
          <a:p>
            <a:r>
              <a:rPr lang="en-US" dirty="0" err="1"/>
              <a:t>Optimaalne</a:t>
            </a:r>
            <a:r>
              <a:rPr lang="en-US" dirty="0"/>
              <a:t> </a:t>
            </a:r>
            <a:r>
              <a:rPr lang="en-US" dirty="0" err="1"/>
              <a:t>konstruktsioon</a:t>
            </a:r>
            <a:r>
              <a:rPr lang="en-US" dirty="0"/>
              <a:t> </a:t>
            </a:r>
            <a:r>
              <a:rPr lang="en-US" dirty="0" err="1"/>
              <a:t>kihiline</a:t>
            </a:r>
            <a:r>
              <a:rPr lang="en-US" dirty="0"/>
              <a:t>, </a:t>
            </a:r>
            <a:r>
              <a:rPr lang="en-US" dirty="0" err="1"/>
              <a:t>kõrgemal</a:t>
            </a:r>
            <a:r>
              <a:rPr lang="en-US" dirty="0"/>
              <a:t> </a:t>
            </a:r>
            <a:r>
              <a:rPr lang="en-US" dirty="0" err="1"/>
              <a:t>tugevamad</a:t>
            </a:r>
            <a:r>
              <a:rPr lang="en-US" dirty="0"/>
              <a:t> ja </a:t>
            </a:r>
            <a:r>
              <a:rPr lang="en-US" dirty="0" err="1"/>
              <a:t>kallimad</a:t>
            </a:r>
            <a:r>
              <a:rPr lang="en-US" dirty="0"/>
              <a:t> </a:t>
            </a:r>
            <a:r>
              <a:rPr lang="en-US" dirty="0" err="1"/>
              <a:t>materjalid</a:t>
            </a:r>
            <a:endParaRPr lang="en-US" dirty="0"/>
          </a:p>
          <a:p>
            <a:pPr lvl="1"/>
            <a:r>
              <a:rPr lang="en-US" dirty="0" err="1"/>
              <a:t>Tehnoloogiline</a:t>
            </a:r>
            <a:r>
              <a:rPr lang="en-US" dirty="0"/>
              <a:t> </a:t>
            </a:r>
            <a:r>
              <a:rPr lang="en-US" dirty="0" err="1"/>
              <a:t>kiht</a:t>
            </a:r>
            <a:r>
              <a:rPr lang="en-US" dirty="0"/>
              <a:t> </a:t>
            </a:r>
            <a:r>
              <a:rPr lang="en-US" dirty="0" err="1"/>
              <a:t>ei</a:t>
            </a:r>
            <a:r>
              <a:rPr lang="en-US" dirty="0"/>
              <a:t> </a:t>
            </a:r>
            <a:r>
              <a:rPr lang="en-US" dirty="0" err="1"/>
              <a:t>pruugi</a:t>
            </a:r>
            <a:r>
              <a:rPr lang="en-US" dirty="0"/>
              <a:t> </a:t>
            </a:r>
            <a:r>
              <a:rPr lang="en-US" dirty="0" err="1"/>
              <a:t>vastata</a:t>
            </a:r>
            <a:r>
              <a:rPr lang="en-US" dirty="0"/>
              <a:t> </a:t>
            </a:r>
            <a:r>
              <a:rPr lang="en-US" dirty="0" err="1"/>
              <a:t>tugevusnõuetele</a:t>
            </a:r>
            <a:r>
              <a:rPr lang="en-US" dirty="0"/>
              <a:t>, </a:t>
            </a:r>
            <a:r>
              <a:rPr lang="en-US" dirty="0" err="1"/>
              <a:t>seda</a:t>
            </a:r>
            <a:r>
              <a:rPr lang="en-US" dirty="0"/>
              <a:t> </a:t>
            </a:r>
            <a:r>
              <a:rPr lang="en-US" dirty="0" err="1"/>
              <a:t>kihti</a:t>
            </a:r>
            <a:r>
              <a:rPr lang="en-US" dirty="0"/>
              <a:t> </a:t>
            </a:r>
            <a:r>
              <a:rPr lang="en-US" dirty="0" err="1"/>
              <a:t>ei</a:t>
            </a:r>
            <a:r>
              <a:rPr lang="en-US" dirty="0"/>
              <a:t> </a:t>
            </a:r>
            <a:r>
              <a:rPr lang="en-US" dirty="0" err="1"/>
              <a:t>arvutata</a:t>
            </a:r>
            <a:endParaRPr lang="en-US" dirty="0"/>
          </a:p>
          <a:p>
            <a:r>
              <a:rPr lang="en-US" dirty="0" err="1"/>
              <a:t>Dreenkiht</a:t>
            </a:r>
            <a:r>
              <a:rPr lang="en-US" dirty="0"/>
              <a:t> – </a:t>
            </a:r>
            <a:r>
              <a:rPr lang="en-US" dirty="0" err="1"/>
              <a:t>täna</a:t>
            </a:r>
            <a:r>
              <a:rPr lang="en-US" dirty="0"/>
              <a:t> </a:t>
            </a:r>
            <a:r>
              <a:rPr lang="en-US" dirty="0" err="1"/>
              <a:t>vaid</a:t>
            </a:r>
            <a:r>
              <a:rPr lang="en-US" dirty="0"/>
              <a:t> </a:t>
            </a:r>
            <a:r>
              <a:rPr lang="en-US" dirty="0" err="1"/>
              <a:t>erijuhtumil</a:t>
            </a:r>
            <a:endParaRPr lang="en-US" dirty="0"/>
          </a:p>
          <a:p>
            <a:pPr lvl="1"/>
            <a:r>
              <a:rPr lang="en-US" dirty="0"/>
              <a:t>Liiv </a:t>
            </a:r>
            <a:r>
              <a:rPr lang="en-US" dirty="0" err="1"/>
              <a:t>killustiku</a:t>
            </a:r>
            <a:r>
              <a:rPr lang="en-US" dirty="0"/>
              <a:t> all – </a:t>
            </a:r>
            <a:r>
              <a:rPr lang="en-US" dirty="0" err="1"/>
              <a:t>vaid</a:t>
            </a:r>
            <a:r>
              <a:rPr lang="en-US" dirty="0"/>
              <a:t> </a:t>
            </a:r>
            <a:r>
              <a:rPr lang="en-US" dirty="0" err="1"/>
              <a:t>külmakaitsekihiks</a:t>
            </a:r>
            <a:r>
              <a:rPr lang="en-US" dirty="0"/>
              <a:t> – ja </a:t>
            </a:r>
            <a:r>
              <a:rPr lang="en-US" dirty="0" err="1"/>
              <a:t>siin</a:t>
            </a:r>
            <a:r>
              <a:rPr lang="en-US" dirty="0"/>
              <a:t> </a:t>
            </a:r>
            <a:r>
              <a:rPr lang="en-US" dirty="0" err="1"/>
              <a:t>ei</a:t>
            </a:r>
            <a:r>
              <a:rPr lang="en-US" dirty="0"/>
              <a:t> ole </a:t>
            </a:r>
            <a:r>
              <a:rPr lang="en-US" dirty="0" err="1"/>
              <a:t>veejuhtivus</a:t>
            </a:r>
            <a:r>
              <a:rPr lang="en-US" dirty="0"/>
              <a:t> </a:t>
            </a:r>
            <a:r>
              <a:rPr lang="en-US" dirty="0" err="1"/>
              <a:t>näitaja</a:t>
            </a:r>
            <a:endParaRPr lang="en-US" dirty="0"/>
          </a:p>
          <a:p>
            <a:pPr lvl="1"/>
            <a:r>
              <a:rPr lang="en-US" dirty="0" err="1"/>
              <a:t>Dreenkihil</a:t>
            </a:r>
            <a:r>
              <a:rPr lang="en-US" dirty="0"/>
              <a:t> on </a:t>
            </a:r>
            <a:r>
              <a:rPr lang="en-US" dirty="0" err="1"/>
              <a:t>funktsioon</a:t>
            </a:r>
            <a:r>
              <a:rPr lang="en-US" dirty="0"/>
              <a:t> </a:t>
            </a:r>
            <a:r>
              <a:rPr lang="en-US" dirty="0" err="1"/>
              <a:t>vaid</a:t>
            </a:r>
            <a:r>
              <a:rPr lang="en-US" dirty="0"/>
              <a:t> </a:t>
            </a:r>
            <a:r>
              <a:rPr lang="en-US" dirty="0" err="1"/>
              <a:t>siis</a:t>
            </a:r>
            <a:r>
              <a:rPr lang="en-US" dirty="0"/>
              <a:t>, </a:t>
            </a:r>
            <a:r>
              <a:rPr lang="en-US" dirty="0" err="1"/>
              <a:t>kui</a:t>
            </a:r>
            <a:r>
              <a:rPr lang="en-US" dirty="0"/>
              <a:t> </a:t>
            </a:r>
            <a:r>
              <a:rPr lang="en-US" dirty="0" err="1"/>
              <a:t>kihist</a:t>
            </a:r>
            <a:r>
              <a:rPr lang="en-US" dirty="0"/>
              <a:t> on </a:t>
            </a:r>
            <a:r>
              <a:rPr lang="en-US" dirty="0" err="1"/>
              <a:t>võimalik</a:t>
            </a:r>
            <a:r>
              <a:rPr lang="en-US" dirty="0"/>
              <a:t> </a:t>
            </a:r>
            <a:r>
              <a:rPr lang="en-US" dirty="0" err="1"/>
              <a:t>väljavool</a:t>
            </a:r>
            <a:r>
              <a:rPr lang="en-US" dirty="0"/>
              <a:t> </a:t>
            </a:r>
            <a:r>
              <a:rPr lang="en-US" dirty="0" err="1"/>
              <a:t>viimarisse</a:t>
            </a:r>
            <a:endParaRPr lang="en-US" dirty="0"/>
          </a:p>
        </p:txBody>
      </p:sp>
      <p:sp>
        <p:nvSpPr>
          <p:cNvPr id="4" name="Slide Number Placeholder 3">
            <a:extLst>
              <a:ext uri="{FF2B5EF4-FFF2-40B4-BE49-F238E27FC236}">
                <a16:creationId xmlns:a16="http://schemas.microsoft.com/office/drawing/2014/main" id="{BC4FA7C7-2F9C-DAA1-FEE8-F19814FE2A8A}"/>
              </a:ext>
            </a:extLst>
          </p:cNvPr>
          <p:cNvSpPr>
            <a:spLocks noGrp="1"/>
          </p:cNvSpPr>
          <p:nvPr>
            <p:ph type="sldNum" sz="quarter" idx="12"/>
          </p:nvPr>
        </p:nvSpPr>
        <p:spPr/>
        <p:txBody>
          <a:bodyPr/>
          <a:lstStyle/>
          <a:p>
            <a:fld id="{293FD8E8-F8C2-465E-AF77-6AD9B13EB0E0}" type="slidenum">
              <a:rPr lang="en-US" smtClean="0"/>
              <a:t>12</a:t>
            </a:fld>
            <a:endParaRPr lang="en-US"/>
          </a:p>
        </p:txBody>
      </p:sp>
    </p:spTree>
    <p:extLst>
      <p:ext uri="{BB962C8B-B14F-4D97-AF65-F5344CB8AC3E}">
        <p14:creationId xmlns:p14="http://schemas.microsoft.com/office/powerpoint/2010/main" val="306622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D2FA-635C-8577-952F-97772293065B}"/>
              </a:ext>
            </a:extLst>
          </p:cNvPr>
          <p:cNvSpPr>
            <a:spLocks noGrp="1"/>
          </p:cNvSpPr>
          <p:nvPr>
            <p:ph type="title"/>
          </p:nvPr>
        </p:nvSpPr>
        <p:spPr/>
        <p:txBody>
          <a:bodyPr/>
          <a:lstStyle/>
          <a:p>
            <a:r>
              <a:rPr lang="en-US" dirty="0" err="1"/>
              <a:t>Tihendustehnika</a:t>
            </a:r>
            <a:endParaRPr lang="en-US" dirty="0"/>
          </a:p>
        </p:txBody>
      </p:sp>
      <p:sp>
        <p:nvSpPr>
          <p:cNvPr id="3" name="Content Placeholder 2">
            <a:extLst>
              <a:ext uri="{FF2B5EF4-FFF2-40B4-BE49-F238E27FC236}">
                <a16:creationId xmlns:a16="http://schemas.microsoft.com/office/drawing/2014/main" id="{B140435D-211E-1659-FDD2-05CE545EBDB6}"/>
              </a:ext>
            </a:extLst>
          </p:cNvPr>
          <p:cNvSpPr>
            <a:spLocks noGrp="1"/>
          </p:cNvSpPr>
          <p:nvPr>
            <p:ph idx="1"/>
          </p:nvPr>
        </p:nvSpPr>
        <p:spPr>
          <a:xfrm>
            <a:off x="838200" y="1825624"/>
            <a:ext cx="5365376" cy="4548282"/>
          </a:xfrm>
        </p:spPr>
        <p:txBody>
          <a:bodyPr>
            <a:normAutofit fontScale="85000" lnSpcReduction="20000"/>
          </a:bodyPr>
          <a:lstStyle/>
          <a:p>
            <a:r>
              <a:rPr lang="en-US" dirty="0" err="1"/>
              <a:t>Vastavalt</a:t>
            </a:r>
            <a:r>
              <a:rPr lang="en-US" dirty="0"/>
              <a:t> </a:t>
            </a:r>
            <a:r>
              <a:rPr lang="en-US" dirty="0" err="1"/>
              <a:t>tihendatavale</a:t>
            </a:r>
            <a:r>
              <a:rPr lang="en-US" dirty="0"/>
              <a:t> </a:t>
            </a:r>
            <a:r>
              <a:rPr lang="en-US" dirty="0" err="1"/>
              <a:t>materjalile</a:t>
            </a:r>
            <a:r>
              <a:rPr lang="en-US" dirty="0"/>
              <a:t> (</a:t>
            </a:r>
            <a:r>
              <a:rPr lang="en-US" dirty="0" err="1"/>
              <a:t>pinnasele</a:t>
            </a:r>
            <a:r>
              <a:rPr lang="en-US" dirty="0"/>
              <a:t>) </a:t>
            </a:r>
            <a:r>
              <a:rPr lang="en-US" dirty="0" err="1"/>
              <a:t>valitakse</a:t>
            </a:r>
            <a:r>
              <a:rPr lang="en-US" dirty="0"/>
              <a:t> </a:t>
            </a:r>
            <a:r>
              <a:rPr lang="en-US" dirty="0" err="1"/>
              <a:t>sobiv</a:t>
            </a:r>
            <a:r>
              <a:rPr lang="en-US" dirty="0"/>
              <a:t> </a:t>
            </a:r>
            <a:r>
              <a:rPr lang="en-US" dirty="0" err="1"/>
              <a:t>tihendustehnika</a:t>
            </a:r>
            <a:endParaRPr lang="en-US" dirty="0"/>
          </a:p>
          <a:p>
            <a:r>
              <a:rPr lang="en-US" dirty="0" err="1"/>
              <a:t>Varieerida</a:t>
            </a:r>
            <a:r>
              <a:rPr lang="en-US" dirty="0"/>
              <a:t> </a:t>
            </a:r>
            <a:r>
              <a:rPr lang="en-US" dirty="0" err="1"/>
              <a:t>saab</a:t>
            </a:r>
            <a:r>
              <a:rPr lang="en-US" dirty="0"/>
              <a:t> </a:t>
            </a:r>
            <a:r>
              <a:rPr lang="en-US" dirty="0" err="1"/>
              <a:t>vibroseadmetel</a:t>
            </a:r>
            <a:r>
              <a:rPr lang="en-US" dirty="0"/>
              <a:t> </a:t>
            </a:r>
            <a:r>
              <a:rPr lang="en-US" dirty="0" err="1"/>
              <a:t>vibratsiooni</a:t>
            </a:r>
            <a:r>
              <a:rPr lang="en-US" dirty="0"/>
              <a:t> </a:t>
            </a:r>
            <a:r>
              <a:rPr lang="en-US" dirty="0" err="1"/>
              <a:t>amplituudi</a:t>
            </a:r>
            <a:r>
              <a:rPr lang="en-US" dirty="0"/>
              <a:t> ja </a:t>
            </a:r>
            <a:r>
              <a:rPr lang="en-US" dirty="0" err="1"/>
              <a:t>sageduse</a:t>
            </a:r>
            <a:r>
              <a:rPr lang="en-US" dirty="0"/>
              <a:t> </a:t>
            </a:r>
            <a:r>
              <a:rPr lang="en-US" dirty="0" err="1"/>
              <a:t>osas</a:t>
            </a:r>
            <a:endParaRPr lang="en-US" dirty="0"/>
          </a:p>
          <a:p>
            <a:r>
              <a:rPr lang="en-US" dirty="0"/>
              <a:t>Kui </a:t>
            </a:r>
            <a:r>
              <a:rPr lang="en-US" dirty="0" err="1"/>
              <a:t>tehnika</a:t>
            </a:r>
            <a:r>
              <a:rPr lang="en-US" dirty="0"/>
              <a:t> </a:t>
            </a:r>
            <a:r>
              <a:rPr lang="en-US" dirty="0" err="1"/>
              <a:t>hakkab</a:t>
            </a:r>
            <a:r>
              <a:rPr lang="en-US" dirty="0"/>
              <a:t> </a:t>
            </a:r>
            <a:r>
              <a:rPr lang="en-US" dirty="0" err="1"/>
              <a:t>tihendataval</a:t>
            </a:r>
            <a:r>
              <a:rPr lang="en-US" dirty="0"/>
              <a:t> pinnal “</a:t>
            </a:r>
            <a:r>
              <a:rPr lang="en-US" dirty="0" err="1"/>
              <a:t>hüppama</a:t>
            </a:r>
            <a:r>
              <a:rPr lang="en-US" dirty="0"/>
              <a:t>”, on </a:t>
            </a:r>
            <a:r>
              <a:rPr lang="en-US" dirty="0" err="1"/>
              <a:t>tihendatav</a:t>
            </a:r>
            <a:r>
              <a:rPr lang="en-US" dirty="0"/>
              <a:t> </a:t>
            </a:r>
            <a:r>
              <a:rPr lang="en-US" dirty="0" err="1"/>
              <a:t>kiht</a:t>
            </a:r>
            <a:r>
              <a:rPr lang="en-US" dirty="0"/>
              <a:t> </a:t>
            </a:r>
            <a:r>
              <a:rPr lang="en-US" dirty="0" err="1"/>
              <a:t>kõrge</a:t>
            </a:r>
            <a:r>
              <a:rPr lang="en-US" dirty="0"/>
              <a:t> </a:t>
            </a:r>
            <a:r>
              <a:rPr lang="en-US" dirty="0" err="1"/>
              <a:t>kandevõimega</a:t>
            </a:r>
            <a:r>
              <a:rPr lang="en-US" dirty="0"/>
              <a:t>. </a:t>
            </a:r>
            <a:r>
              <a:rPr lang="en-US" dirty="0" err="1"/>
              <a:t>Edasisel</a:t>
            </a:r>
            <a:r>
              <a:rPr lang="en-US" dirty="0"/>
              <a:t> </a:t>
            </a:r>
            <a:r>
              <a:rPr lang="en-US" dirty="0" err="1"/>
              <a:t>tihendamisel</a:t>
            </a:r>
            <a:r>
              <a:rPr lang="en-US" dirty="0"/>
              <a:t> </a:t>
            </a:r>
            <a:r>
              <a:rPr lang="en-US" dirty="0" err="1"/>
              <a:t>vähendatakse</a:t>
            </a:r>
            <a:r>
              <a:rPr lang="en-US" dirty="0"/>
              <a:t> </a:t>
            </a:r>
            <a:r>
              <a:rPr lang="en-US" dirty="0" err="1"/>
              <a:t>sagedust</a:t>
            </a:r>
            <a:r>
              <a:rPr lang="en-US" dirty="0"/>
              <a:t> (</a:t>
            </a:r>
            <a:r>
              <a:rPr lang="en-US" dirty="0" err="1"/>
              <a:t>amplituud</a:t>
            </a:r>
            <a:r>
              <a:rPr lang="en-US" dirty="0"/>
              <a:t> </a:t>
            </a:r>
            <a:r>
              <a:rPr lang="en-US" dirty="0" err="1"/>
              <a:t>jääb</a:t>
            </a:r>
            <a:r>
              <a:rPr lang="en-US" dirty="0"/>
              <a:t> </a:t>
            </a:r>
            <a:r>
              <a:rPr lang="en-US" dirty="0" err="1"/>
              <a:t>sama</a:t>
            </a:r>
            <a:r>
              <a:rPr lang="en-US" dirty="0"/>
              <a:t>)</a:t>
            </a:r>
          </a:p>
          <a:p>
            <a:r>
              <a:rPr lang="en-US" dirty="0" err="1"/>
              <a:t>Amplituudi</a:t>
            </a:r>
            <a:r>
              <a:rPr lang="en-US" dirty="0"/>
              <a:t> </a:t>
            </a:r>
            <a:r>
              <a:rPr lang="en-US" dirty="0" err="1"/>
              <a:t>vähendamine</a:t>
            </a:r>
            <a:r>
              <a:rPr lang="en-US" dirty="0"/>
              <a:t> </a:t>
            </a:r>
            <a:r>
              <a:rPr lang="en-US" dirty="0" err="1"/>
              <a:t>toob</a:t>
            </a:r>
            <a:r>
              <a:rPr lang="en-US" dirty="0"/>
              <a:t> </a:t>
            </a:r>
            <a:r>
              <a:rPr lang="en-US" dirty="0" err="1"/>
              <a:t>alla</a:t>
            </a:r>
            <a:r>
              <a:rPr lang="en-US" dirty="0"/>
              <a:t> </a:t>
            </a:r>
            <a:r>
              <a:rPr lang="en-US" dirty="0" err="1"/>
              <a:t>seadme</a:t>
            </a:r>
            <a:r>
              <a:rPr lang="en-US" dirty="0"/>
              <a:t> </a:t>
            </a:r>
            <a:r>
              <a:rPr lang="en-US" dirty="0" err="1"/>
              <a:t>mõjusügavuse</a:t>
            </a:r>
            <a:r>
              <a:rPr lang="en-US" dirty="0"/>
              <a:t> </a:t>
            </a:r>
            <a:r>
              <a:rPr lang="en-US" dirty="0" err="1"/>
              <a:t>ehk</a:t>
            </a:r>
            <a:r>
              <a:rPr lang="en-US" dirty="0"/>
              <a:t> </a:t>
            </a:r>
            <a:r>
              <a:rPr lang="en-US" dirty="0" err="1"/>
              <a:t>tihendatava</a:t>
            </a:r>
            <a:r>
              <a:rPr lang="en-US" dirty="0"/>
              <a:t> </a:t>
            </a:r>
            <a:r>
              <a:rPr lang="en-US" dirty="0" err="1"/>
              <a:t>kihi</a:t>
            </a:r>
            <a:r>
              <a:rPr lang="en-US" dirty="0"/>
              <a:t> </a:t>
            </a:r>
            <a:r>
              <a:rPr lang="en-US" dirty="0" err="1"/>
              <a:t>paksuse</a:t>
            </a:r>
            <a:endParaRPr lang="en-US" dirty="0"/>
          </a:p>
        </p:txBody>
      </p:sp>
      <p:pic>
        <p:nvPicPr>
          <p:cNvPr id="5" name="Picture 4">
            <a:extLst>
              <a:ext uri="{FF2B5EF4-FFF2-40B4-BE49-F238E27FC236}">
                <a16:creationId xmlns:a16="http://schemas.microsoft.com/office/drawing/2014/main" id="{61FE1F6F-A7B8-AC93-7C71-90271A2DDA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22168" y="0"/>
            <a:ext cx="5726673" cy="6799729"/>
          </a:xfrm>
          <a:prstGeom prst="rect">
            <a:avLst/>
          </a:prstGeom>
        </p:spPr>
      </p:pic>
      <p:sp>
        <p:nvSpPr>
          <p:cNvPr id="4" name="Slide Number Placeholder 3">
            <a:extLst>
              <a:ext uri="{FF2B5EF4-FFF2-40B4-BE49-F238E27FC236}">
                <a16:creationId xmlns:a16="http://schemas.microsoft.com/office/drawing/2014/main" id="{EBB7A24D-8629-EA26-7ABB-54B8786FFE48}"/>
              </a:ext>
            </a:extLst>
          </p:cNvPr>
          <p:cNvSpPr>
            <a:spLocks noGrp="1"/>
          </p:cNvSpPr>
          <p:nvPr>
            <p:ph type="sldNum" sz="quarter" idx="12"/>
          </p:nvPr>
        </p:nvSpPr>
        <p:spPr/>
        <p:txBody>
          <a:bodyPr/>
          <a:lstStyle/>
          <a:p>
            <a:fld id="{293FD8E8-F8C2-465E-AF77-6AD9B13EB0E0}" type="slidenum">
              <a:rPr lang="en-US" smtClean="0"/>
              <a:t>13</a:t>
            </a:fld>
            <a:endParaRPr lang="en-US"/>
          </a:p>
        </p:txBody>
      </p:sp>
    </p:spTree>
    <p:extLst>
      <p:ext uri="{BB962C8B-B14F-4D97-AF65-F5344CB8AC3E}">
        <p14:creationId xmlns:p14="http://schemas.microsoft.com/office/powerpoint/2010/main" val="354225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D072-2F49-CEB4-BD4E-E6235E41F1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310CB7-9154-5084-47DE-05344D875D2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B25D4C8-CCE4-6649-218F-1BF635731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211"/>
            <a:ext cx="12192000" cy="6831578"/>
          </a:xfrm>
          <a:prstGeom prst="rect">
            <a:avLst/>
          </a:prstGeom>
        </p:spPr>
      </p:pic>
      <p:sp>
        <p:nvSpPr>
          <p:cNvPr id="4" name="Slide Number Placeholder 3">
            <a:extLst>
              <a:ext uri="{FF2B5EF4-FFF2-40B4-BE49-F238E27FC236}">
                <a16:creationId xmlns:a16="http://schemas.microsoft.com/office/drawing/2014/main" id="{93644CEA-2027-C84D-FE22-AF15CA8A3186}"/>
              </a:ext>
            </a:extLst>
          </p:cNvPr>
          <p:cNvSpPr>
            <a:spLocks noGrp="1"/>
          </p:cNvSpPr>
          <p:nvPr>
            <p:ph type="sldNum" sz="quarter" idx="12"/>
          </p:nvPr>
        </p:nvSpPr>
        <p:spPr/>
        <p:txBody>
          <a:bodyPr/>
          <a:lstStyle/>
          <a:p>
            <a:fld id="{293FD8E8-F8C2-465E-AF77-6AD9B13EB0E0}" type="slidenum">
              <a:rPr lang="en-US" smtClean="0"/>
              <a:t>14</a:t>
            </a:fld>
            <a:endParaRPr lang="en-US"/>
          </a:p>
        </p:txBody>
      </p:sp>
    </p:spTree>
    <p:extLst>
      <p:ext uri="{BB962C8B-B14F-4D97-AF65-F5344CB8AC3E}">
        <p14:creationId xmlns:p14="http://schemas.microsoft.com/office/powerpoint/2010/main" val="2859663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B617-59E9-0A39-7A80-561F12A04CBF}"/>
              </a:ext>
            </a:extLst>
          </p:cNvPr>
          <p:cNvSpPr>
            <a:spLocks noGrp="1"/>
          </p:cNvSpPr>
          <p:nvPr>
            <p:ph type="title"/>
          </p:nvPr>
        </p:nvSpPr>
        <p:spPr/>
        <p:txBody>
          <a:bodyPr/>
          <a:lstStyle/>
          <a:p>
            <a:r>
              <a:rPr lang="en-US" dirty="0" err="1"/>
              <a:t>Tihenduskvaliteet</a:t>
            </a:r>
            <a:r>
              <a:rPr lang="en-US" dirty="0"/>
              <a:t> </a:t>
            </a:r>
            <a:r>
              <a:rPr lang="en-US" dirty="0" err="1"/>
              <a:t>või</a:t>
            </a:r>
            <a:r>
              <a:rPr lang="en-US" dirty="0"/>
              <a:t> </a:t>
            </a:r>
            <a:r>
              <a:rPr lang="en-US" dirty="0" err="1"/>
              <a:t>kandevõime</a:t>
            </a:r>
            <a:r>
              <a:rPr lang="en-US" dirty="0"/>
              <a:t>?</a:t>
            </a:r>
          </a:p>
        </p:txBody>
      </p:sp>
      <p:sp>
        <p:nvSpPr>
          <p:cNvPr id="3" name="Content Placeholder 2">
            <a:extLst>
              <a:ext uri="{FF2B5EF4-FFF2-40B4-BE49-F238E27FC236}">
                <a16:creationId xmlns:a16="http://schemas.microsoft.com/office/drawing/2014/main" id="{2197B410-9E5E-6A73-8408-7EF6BA3351A1}"/>
              </a:ext>
            </a:extLst>
          </p:cNvPr>
          <p:cNvSpPr>
            <a:spLocks noGrp="1"/>
          </p:cNvSpPr>
          <p:nvPr>
            <p:ph idx="1"/>
          </p:nvPr>
        </p:nvSpPr>
        <p:spPr>
          <a:xfrm>
            <a:off x="838200" y="1825625"/>
            <a:ext cx="10793506" cy="4667250"/>
          </a:xfrm>
        </p:spPr>
        <p:txBody>
          <a:bodyPr>
            <a:normAutofit fontScale="77500" lnSpcReduction="20000"/>
          </a:bodyPr>
          <a:lstStyle/>
          <a:p>
            <a:r>
              <a:rPr lang="en-US" dirty="0" err="1">
                <a:highlight>
                  <a:srgbClr val="FFFF00"/>
                </a:highlight>
              </a:rPr>
              <a:t>Alusuuringud</a:t>
            </a:r>
            <a:r>
              <a:rPr lang="en-US" dirty="0">
                <a:highlight>
                  <a:srgbClr val="FFFF00"/>
                </a:highlight>
              </a:rPr>
              <a:t>: </a:t>
            </a:r>
            <a:r>
              <a:rPr lang="en-US" dirty="0" err="1">
                <a:highlight>
                  <a:srgbClr val="FFFF00"/>
                </a:highlight>
                <a:hlinkClick r:id="rId2"/>
              </a:rPr>
              <a:t>muldkeha</a:t>
            </a:r>
            <a:r>
              <a:rPr lang="en-US" dirty="0">
                <a:highlight>
                  <a:srgbClr val="FFFF00"/>
                </a:highlight>
              </a:rPr>
              <a:t> ja </a:t>
            </a:r>
            <a:r>
              <a:rPr lang="en-US" dirty="0" err="1">
                <a:highlight>
                  <a:srgbClr val="FFFF00"/>
                </a:highlight>
                <a:hlinkClick r:id="rId3"/>
              </a:rPr>
              <a:t>katend</a:t>
            </a:r>
            <a:r>
              <a:rPr lang="en-US" dirty="0">
                <a:highlight>
                  <a:srgbClr val="FFFF00"/>
                </a:highlight>
              </a:rPr>
              <a:t> (IPT 2020…2022)</a:t>
            </a:r>
          </a:p>
          <a:p>
            <a:r>
              <a:rPr lang="en-US" dirty="0" err="1">
                <a:highlight>
                  <a:srgbClr val="00FFFF"/>
                </a:highlight>
              </a:rPr>
              <a:t>Aluspinnase</a:t>
            </a:r>
            <a:r>
              <a:rPr lang="en-US" dirty="0">
                <a:highlight>
                  <a:srgbClr val="00FFFF"/>
                </a:highlight>
              </a:rPr>
              <a:t> </a:t>
            </a:r>
            <a:r>
              <a:rPr lang="en-US" dirty="0" err="1">
                <a:highlight>
                  <a:srgbClr val="00FFFF"/>
                </a:highlight>
              </a:rPr>
              <a:t>parameetrid</a:t>
            </a:r>
            <a:r>
              <a:rPr lang="en-US" dirty="0">
                <a:highlight>
                  <a:srgbClr val="00FFFF"/>
                </a:highlight>
              </a:rPr>
              <a:t> </a:t>
            </a:r>
            <a:r>
              <a:rPr lang="en-US" dirty="0" err="1">
                <a:highlight>
                  <a:srgbClr val="00FFFF"/>
                </a:highlight>
              </a:rPr>
              <a:t>peaksid</a:t>
            </a:r>
            <a:r>
              <a:rPr lang="en-US" dirty="0">
                <a:highlight>
                  <a:srgbClr val="00FFFF"/>
                </a:highlight>
              </a:rPr>
              <a:t> </a:t>
            </a:r>
            <a:r>
              <a:rPr lang="en-US" dirty="0" err="1">
                <a:highlight>
                  <a:srgbClr val="00FFFF"/>
                </a:highlight>
              </a:rPr>
              <a:t>vastama</a:t>
            </a:r>
            <a:r>
              <a:rPr lang="en-US" dirty="0">
                <a:highlight>
                  <a:srgbClr val="00FFFF"/>
                </a:highlight>
              </a:rPr>
              <a:t> </a:t>
            </a:r>
            <a:r>
              <a:rPr lang="en-US" dirty="0" err="1">
                <a:highlight>
                  <a:srgbClr val="00FFFF"/>
                </a:highlight>
              </a:rPr>
              <a:t>ebasoodsale</a:t>
            </a:r>
            <a:r>
              <a:rPr lang="en-US" dirty="0">
                <a:highlight>
                  <a:srgbClr val="00FFFF"/>
                </a:highlight>
              </a:rPr>
              <a:t> </a:t>
            </a:r>
            <a:r>
              <a:rPr lang="en-US" dirty="0" err="1">
                <a:highlight>
                  <a:srgbClr val="00FFFF"/>
                </a:highlight>
              </a:rPr>
              <a:t>olukorrale</a:t>
            </a:r>
            <a:endParaRPr lang="en-US" dirty="0">
              <a:highlight>
                <a:srgbClr val="00FFFF"/>
              </a:highlight>
            </a:endParaRPr>
          </a:p>
          <a:p>
            <a:r>
              <a:rPr lang="en-US" b="1" dirty="0"/>
              <a:t>Kui </a:t>
            </a:r>
            <a:r>
              <a:rPr lang="en-US" b="1" dirty="0" err="1"/>
              <a:t>nõuded</a:t>
            </a:r>
            <a:r>
              <a:rPr lang="en-US" b="1" dirty="0"/>
              <a:t> </a:t>
            </a:r>
            <a:r>
              <a:rPr lang="en-US" b="1" dirty="0" err="1"/>
              <a:t>esitatakse</a:t>
            </a:r>
            <a:r>
              <a:rPr lang="en-US" b="1" dirty="0"/>
              <a:t> </a:t>
            </a:r>
            <a:r>
              <a:rPr lang="en-US" b="1" dirty="0" err="1"/>
              <a:t>materjalile</a:t>
            </a:r>
            <a:r>
              <a:rPr lang="en-US" dirty="0"/>
              <a:t>, </a:t>
            </a:r>
            <a:r>
              <a:rPr lang="en-US" dirty="0" err="1"/>
              <a:t>siis</a:t>
            </a:r>
            <a:r>
              <a:rPr lang="en-US" dirty="0"/>
              <a:t> </a:t>
            </a:r>
            <a:r>
              <a:rPr lang="en-US" dirty="0" err="1"/>
              <a:t>eeldame</a:t>
            </a:r>
            <a:r>
              <a:rPr lang="en-US" dirty="0"/>
              <a:t>, et </a:t>
            </a:r>
            <a:r>
              <a:rPr lang="en-US" dirty="0" err="1"/>
              <a:t>materjal</a:t>
            </a:r>
            <a:r>
              <a:rPr lang="en-US" dirty="0"/>
              <a:t> ka </a:t>
            </a:r>
            <a:r>
              <a:rPr lang="en-US" dirty="0" err="1"/>
              <a:t>nõuetele</a:t>
            </a:r>
            <a:r>
              <a:rPr lang="en-US" dirty="0"/>
              <a:t> </a:t>
            </a:r>
            <a:r>
              <a:rPr lang="en-US" dirty="0" err="1"/>
              <a:t>vastab</a:t>
            </a:r>
            <a:r>
              <a:rPr lang="en-US" dirty="0"/>
              <a:t> (</a:t>
            </a:r>
            <a:r>
              <a:rPr lang="en-US" dirty="0" err="1"/>
              <a:t>usaldame</a:t>
            </a:r>
            <a:r>
              <a:rPr lang="en-US" dirty="0"/>
              <a:t> </a:t>
            </a:r>
            <a:r>
              <a:rPr lang="en-US" dirty="0" err="1"/>
              <a:t>pabereid</a:t>
            </a:r>
            <a:r>
              <a:rPr lang="en-US" dirty="0"/>
              <a:t>), </a:t>
            </a:r>
            <a:r>
              <a:rPr lang="en-US" dirty="0" err="1"/>
              <a:t>siis</a:t>
            </a:r>
            <a:r>
              <a:rPr lang="en-US" dirty="0"/>
              <a:t> </a:t>
            </a:r>
            <a:r>
              <a:rPr lang="en-US" dirty="0" err="1"/>
              <a:t>tuleks</a:t>
            </a:r>
            <a:r>
              <a:rPr lang="en-US" dirty="0"/>
              <a:t> </a:t>
            </a:r>
            <a:r>
              <a:rPr lang="en-US" dirty="0" err="1"/>
              <a:t>ehitusprotsessis</a:t>
            </a:r>
            <a:r>
              <a:rPr lang="en-US" dirty="0"/>
              <a:t> </a:t>
            </a:r>
            <a:r>
              <a:rPr lang="en-US" dirty="0" err="1"/>
              <a:t>tagada</a:t>
            </a:r>
            <a:r>
              <a:rPr lang="en-US" dirty="0"/>
              <a:t> </a:t>
            </a:r>
            <a:r>
              <a:rPr lang="en-US" dirty="0" err="1"/>
              <a:t>vaid</a:t>
            </a:r>
            <a:r>
              <a:rPr lang="en-US" dirty="0"/>
              <a:t> et see </a:t>
            </a:r>
            <a:r>
              <a:rPr lang="en-US" dirty="0" err="1"/>
              <a:t>materjal</a:t>
            </a:r>
            <a:r>
              <a:rPr lang="en-US" dirty="0"/>
              <a:t> on </a:t>
            </a:r>
            <a:r>
              <a:rPr lang="en-US" dirty="0" err="1"/>
              <a:t>nõuetekohaselt</a:t>
            </a:r>
            <a:r>
              <a:rPr lang="en-US" dirty="0"/>
              <a:t> </a:t>
            </a:r>
            <a:r>
              <a:rPr lang="en-US" dirty="0" err="1"/>
              <a:t>tihendatud</a:t>
            </a:r>
            <a:endParaRPr lang="en-US" dirty="0"/>
          </a:p>
          <a:p>
            <a:pPr lvl="1"/>
            <a:r>
              <a:rPr lang="en-US" dirty="0" err="1"/>
              <a:t>Materjali</a:t>
            </a:r>
            <a:r>
              <a:rPr lang="en-US" dirty="0"/>
              <a:t> ja </a:t>
            </a:r>
            <a:r>
              <a:rPr lang="en-US" dirty="0" err="1"/>
              <a:t>paberite</a:t>
            </a:r>
            <a:r>
              <a:rPr lang="en-US" dirty="0"/>
              <a:t> </a:t>
            </a:r>
            <a:r>
              <a:rPr lang="en-US" dirty="0" err="1"/>
              <a:t>vastavuse</a:t>
            </a:r>
            <a:r>
              <a:rPr lang="en-US" dirty="0"/>
              <a:t> </a:t>
            </a:r>
            <a:r>
              <a:rPr lang="en-US" dirty="0" err="1"/>
              <a:t>eest</a:t>
            </a:r>
            <a:r>
              <a:rPr lang="en-US" dirty="0"/>
              <a:t> peaks </a:t>
            </a:r>
            <a:r>
              <a:rPr lang="en-US" dirty="0" err="1"/>
              <a:t>vastutama</a:t>
            </a:r>
            <a:r>
              <a:rPr lang="en-US" dirty="0"/>
              <a:t> </a:t>
            </a:r>
            <a:r>
              <a:rPr lang="en-US" dirty="0" err="1"/>
              <a:t>materjali</a:t>
            </a:r>
            <a:r>
              <a:rPr lang="en-US" dirty="0"/>
              <a:t> </a:t>
            </a:r>
            <a:r>
              <a:rPr lang="en-US" dirty="0" err="1"/>
              <a:t>tarnija</a:t>
            </a:r>
            <a:endParaRPr lang="en-US" dirty="0"/>
          </a:p>
          <a:p>
            <a:pPr lvl="1"/>
            <a:r>
              <a:rPr lang="en-US" dirty="0" err="1"/>
              <a:t>Reaalsus</a:t>
            </a:r>
            <a:r>
              <a:rPr lang="en-US" dirty="0"/>
              <a:t>: “</a:t>
            </a:r>
            <a:r>
              <a:rPr lang="en-US" dirty="0" err="1"/>
              <a:t>kui</a:t>
            </a:r>
            <a:r>
              <a:rPr lang="en-US" dirty="0"/>
              <a:t> </a:t>
            </a:r>
            <a:r>
              <a:rPr lang="en-US" dirty="0" err="1"/>
              <a:t>materjal</a:t>
            </a:r>
            <a:r>
              <a:rPr lang="en-US" dirty="0"/>
              <a:t> </a:t>
            </a:r>
            <a:r>
              <a:rPr lang="en-US" dirty="0" err="1"/>
              <a:t>ei</a:t>
            </a:r>
            <a:r>
              <a:rPr lang="en-US" dirty="0"/>
              <a:t> </a:t>
            </a:r>
            <a:r>
              <a:rPr lang="en-US" dirty="0" err="1"/>
              <a:t>meeldi</a:t>
            </a:r>
            <a:r>
              <a:rPr lang="en-US" dirty="0"/>
              <a:t>, too </a:t>
            </a:r>
            <a:r>
              <a:rPr lang="en-US" dirty="0" err="1"/>
              <a:t>tagasi</a:t>
            </a:r>
            <a:r>
              <a:rPr lang="en-US" dirty="0"/>
              <a:t>”</a:t>
            </a:r>
          </a:p>
          <a:p>
            <a:r>
              <a:rPr lang="en-US" b="1" dirty="0"/>
              <a:t>Kui </a:t>
            </a:r>
            <a:r>
              <a:rPr lang="en-US" b="1" dirty="0" err="1"/>
              <a:t>nõuded</a:t>
            </a:r>
            <a:r>
              <a:rPr lang="en-US" b="1" dirty="0"/>
              <a:t> </a:t>
            </a:r>
            <a:r>
              <a:rPr lang="en-US" b="1" dirty="0" err="1"/>
              <a:t>esitatakse</a:t>
            </a:r>
            <a:r>
              <a:rPr lang="en-US" b="1" dirty="0"/>
              <a:t> </a:t>
            </a:r>
            <a:r>
              <a:rPr lang="en-US" b="1" dirty="0" err="1"/>
              <a:t>kandevõimele</a:t>
            </a:r>
            <a:r>
              <a:rPr lang="en-US" dirty="0"/>
              <a:t>, </a:t>
            </a:r>
            <a:r>
              <a:rPr lang="en-US" dirty="0" err="1"/>
              <a:t>siis</a:t>
            </a:r>
            <a:r>
              <a:rPr lang="en-US" dirty="0"/>
              <a:t> peaks </a:t>
            </a:r>
            <a:r>
              <a:rPr lang="en-US" dirty="0" err="1"/>
              <a:t>olema</a:t>
            </a:r>
            <a:r>
              <a:rPr lang="en-US" dirty="0"/>
              <a:t> </a:t>
            </a:r>
            <a:r>
              <a:rPr lang="en-US" dirty="0" err="1"/>
              <a:t>ehitaja</a:t>
            </a:r>
            <a:r>
              <a:rPr lang="en-US" dirty="0"/>
              <a:t> </a:t>
            </a:r>
            <a:r>
              <a:rPr lang="en-US" dirty="0" err="1"/>
              <a:t>asi</a:t>
            </a:r>
            <a:r>
              <a:rPr lang="en-US" dirty="0"/>
              <a:t>, </a:t>
            </a:r>
            <a:r>
              <a:rPr lang="en-US" dirty="0" err="1"/>
              <a:t>millest</a:t>
            </a:r>
            <a:r>
              <a:rPr lang="en-US" dirty="0"/>
              <a:t> ta </a:t>
            </a:r>
            <a:r>
              <a:rPr lang="en-US" dirty="0" err="1"/>
              <a:t>konstruktsiooni</a:t>
            </a:r>
            <a:r>
              <a:rPr lang="en-US" dirty="0"/>
              <a:t> </a:t>
            </a:r>
            <a:r>
              <a:rPr lang="en-US" dirty="0" err="1"/>
              <a:t>kokku</a:t>
            </a:r>
            <a:r>
              <a:rPr lang="en-US" dirty="0"/>
              <a:t> </a:t>
            </a:r>
            <a:r>
              <a:rPr lang="en-US" dirty="0" err="1"/>
              <a:t>paneb</a:t>
            </a:r>
            <a:r>
              <a:rPr lang="en-US" dirty="0"/>
              <a:t>, </a:t>
            </a:r>
            <a:r>
              <a:rPr lang="en-US" dirty="0" err="1"/>
              <a:t>peaasi</a:t>
            </a:r>
            <a:r>
              <a:rPr lang="en-US" dirty="0"/>
              <a:t> et </a:t>
            </a:r>
            <a:r>
              <a:rPr lang="en-US" dirty="0" err="1"/>
              <a:t>kandevõime</a:t>
            </a:r>
            <a:r>
              <a:rPr lang="en-US" dirty="0"/>
              <a:t> </a:t>
            </a:r>
            <a:r>
              <a:rPr lang="en-US" dirty="0" err="1"/>
              <a:t>oleks</a:t>
            </a:r>
            <a:r>
              <a:rPr lang="en-US" dirty="0"/>
              <a:t> </a:t>
            </a:r>
            <a:r>
              <a:rPr lang="en-US" dirty="0" err="1"/>
              <a:t>tagatud</a:t>
            </a:r>
            <a:r>
              <a:rPr lang="en-US" dirty="0"/>
              <a:t>.</a:t>
            </a:r>
          </a:p>
          <a:p>
            <a:pPr lvl="1"/>
            <a:r>
              <a:rPr lang="en-US" dirty="0" err="1"/>
              <a:t>Reaalsus</a:t>
            </a:r>
            <a:r>
              <a:rPr lang="en-US" dirty="0"/>
              <a:t>: </a:t>
            </a:r>
            <a:r>
              <a:rPr lang="en-US" dirty="0" err="1"/>
              <a:t>ehitaja</a:t>
            </a:r>
            <a:r>
              <a:rPr lang="en-US" dirty="0"/>
              <a:t> </a:t>
            </a:r>
            <a:r>
              <a:rPr lang="en-US" dirty="0" err="1"/>
              <a:t>vastutab</a:t>
            </a:r>
            <a:r>
              <a:rPr lang="en-US" dirty="0"/>
              <a:t> </a:t>
            </a:r>
            <a:r>
              <a:rPr lang="en-US" dirty="0" err="1"/>
              <a:t>kõige</a:t>
            </a:r>
            <a:r>
              <a:rPr lang="en-US" dirty="0"/>
              <a:t> </a:t>
            </a:r>
            <a:r>
              <a:rPr lang="en-US" dirty="0" err="1"/>
              <a:t>eest</a:t>
            </a:r>
            <a:endParaRPr lang="en-US" dirty="0"/>
          </a:p>
          <a:p>
            <a:r>
              <a:rPr lang="en-US" dirty="0" err="1"/>
              <a:t>Kõik</a:t>
            </a:r>
            <a:r>
              <a:rPr lang="en-US" dirty="0"/>
              <a:t> </a:t>
            </a:r>
            <a:r>
              <a:rPr lang="en-US" dirty="0" err="1"/>
              <a:t>parameetrid</a:t>
            </a:r>
            <a:r>
              <a:rPr lang="en-US" dirty="0"/>
              <a:t> </a:t>
            </a:r>
            <a:r>
              <a:rPr lang="en-US" dirty="0" err="1"/>
              <a:t>korraga</a:t>
            </a:r>
            <a:r>
              <a:rPr lang="en-US" dirty="0"/>
              <a:t> </a:t>
            </a:r>
            <a:r>
              <a:rPr lang="en-US" dirty="0" err="1"/>
              <a:t>ei</a:t>
            </a:r>
            <a:r>
              <a:rPr lang="en-US" dirty="0"/>
              <a:t> ole </a:t>
            </a:r>
            <a:r>
              <a:rPr lang="en-US" dirty="0" err="1"/>
              <a:t>saavutatavad</a:t>
            </a:r>
            <a:endParaRPr lang="en-US" dirty="0"/>
          </a:p>
          <a:p>
            <a:pPr lvl="1"/>
            <a:r>
              <a:rPr lang="en-US" dirty="0" err="1"/>
              <a:t>ülespetsifitseerimine</a:t>
            </a:r>
            <a:r>
              <a:rPr lang="en-US" dirty="0"/>
              <a:t> – </a:t>
            </a:r>
            <a:r>
              <a:rPr lang="en-US" dirty="0" err="1"/>
              <a:t>soovitud</a:t>
            </a:r>
            <a:r>
              <a:rPr lang="en-US" dirty="0"/>
              <a:t> </a:t>
            </a:r>
            <a:r>
              <a:rPr lang="en-US" dirty="0" err="1"/>
              <a:t>näitajate</a:t>
            </a:r>
            <a:r>
              <a:rPr lang="en-US" dirty="0"/>
              <a:t> </a:t>
            </a:r>
            <a:r>
              <a:rPr lang="en-US" dirty="0" err="1"/>
              <a:t>kombinatsioon</a:t>
            </a:r>
            <a:r>
              <a:rPr lang="en-US" dirty="0"/>
              <a:t> </a:t>
            </a:r>
            <a:r>
              <a:rPr lang="en-US" dirty="0" err="1"/>
              <a:t>ei</a:t>
            </a:r>
            <a:r>
              <a:rPr lang="en-US" dirty="0"/>
              <a:t> ole </a:t>
            </a:r>
            <a:r>
              <a:rPr lang="en-US" dirty="0" err="1"/>
              <a:t>tehniliselt</a:t>
            </a:r>
            <a:r>
              <a:rPr lang="en-US" dirty="0"/>
              <a:t> </a:t>
            </a:r>
            <a:r>
              <a:rPr lang="en-US" dirty="0" err="1"/>
              <a:t>võimalik</a:t>
            </a:r>
            <a:endParaRPr lang="en-US" dirty="0"/>
          </a:p>
          <a:p>
            <a:pPr lvl="1"/>
            <a:r>
              <a:rPr lang="en-US" dirty="0" err="1"/>
              <a:t>materjal</a:t>
            </a:r>
            <a:r>
              <a:rPr lang="en-US" dirty="0"/>
              <a:t> </a:t>
            </a:r>
            <a:r>
              <a:rPr lang="en-US" dirty="0" err="1"/>
              <a:t>ei</a:t>
            </a:r>
            <a:r>
              <a:rPr lang="en-US" dirty="0"/>
              <a:t> </a:t>
            </a:r>
            <a:r>
              <a:rPr lang="en-US" dirty="0" err="1"/>
              <a:t>vasta</a:t>
            </a:r>
            <a:r>
              <a:rPr lang="en-US" dirty="0"/>
              <a:t> </a:t>
            </a:r>
            <a:r>
              <a:rPr lang="en-US" dirty="0" err="1"/>
              <a:t>paberitele</a:t>
            </a:r>
            <a:r>
              <a:rPr lang="en-US" dirty="0"/>
              <a:t> ja pole </a:t>
            </a:r>
            <a:r>
              <a:rPr lang="en-US" dirty="0" err="1"/>
              <a:t>välitingimustes</a:t>
            </a:r>
            <a:r>
              <a:rPr lang="en-US" dirty="0"/>
              <a:t> </a:t>
            </a:r>
            <a:r>
              <a:rPr lang="en-US" dirty="0" err="1"/>
              <a:t>tihendatav</a:t>
            </a:r>
            <a:r>
              <a:rPr lang="en-US" dirty="0"/>
              <a:t> </a:t>
            </a:r>
            <a:r>
              <a:rPr lang="en-US" dirty="0" err="1"/>
              <a:t>nõutavale</a:t>
            </a:r>
            <a:r>
              <a:rPr lang="en-US" dirty="0"/>
              <a:t> </a:t>
            </a:r>
            <a:r>
              <a:rPr lang="en-US" dirty="0" err="1"/>
              <a:t>tasemele</a:t>
            </a:r>
            <a:endParaRPr lang="en-US" dirty="0"/>
          </a:p>
          <a:p>
            <a:pPr lvl="1"/>
            <a:r>
              <a:rPr lang="en-US" dirty="0" err="1"/>
              <a:t>materjalide</a:t>
            </a:r>
            <a:r>
              <a:rPr lang="en-US" dirty="0"/>
              <a:t> </a:t>
            </a:r>
            <a:r>
              <a:rPr lang="en-US" dirty="0" err="1"/>
              <a:t>elastsusmoodulid</a:t>
            </a:r>
            <a:r>
              <a:rPr lang="en-US" dirty="0"/>
              <a:t> </a:t>
            </a:r>
            <a:r>
              <a:rPr lang="en-US" dirty="0" err="1"/>
              <a:t>ei</a:t>
            </a:r>
            <a:r>
              <a:rPr lang="en-US" dirty="0"/>
              <a:t> ole </a:t>
            </a:r>
            <a:r>
              <a:rPr lang="en-US" dirty="0" err="1"/>
              <a:t>kontrollitud</a:t>
            </a:r>
            <a:r>
              <a:rPr lang="en-US" dirty="0"/>
              <a:t> </a:t>
            </a:r>
            <a:r>
              <a:rPr lang="en-US" dirty="0" err="1"/>
              <a:t>vaid</a:t>
            </a:r>
            <a:r>
              <a:rPr lang="en-US" dirty="0"/>
              <a:t> on </a:t>
            </a:r>
            <a:r>
              <a:rPr lang="en-US" dirty="0" err="1"/>
              <a:t>leitud</a:t>
            </a:r>
            <a:r>
              <a:rPr lang="en-US" dirty="0"/>
              <a:t> “</a:t>
            </a:r>
            <a:r>
              <a:rPr lang="en-US" dirty="0" err="1"/>
              <a:t>tabelitest</a:t>
            </a:r>
            <a:r>
              <a:rPr lang="en-US" dirty="0"/>
              <a:t>”</a:t>
            </a:r>
          </a:p>
          <a:p>
            <a:pPr lvl="1"/>
            <a:r>
              <a:rPr lang="en-US" dirty="0" err="1"/>
              <a:t>kandevõime</a:t>
            </a:r>
            <a:r>
              <a:rPr lang="en-US" dirty="0"/>
              <a:t> </a:t>
            </a:r>
            <a:r>
              <a:rPr lang="en-US" dirty="0" err="1"/>
              <a:t>nõuded</a:t>
            </a:r>
            <a:r>
              <a:rPr lang="en-US" dirty="0"/>
              <a:t> </a:t>
            </a:r>
            <a:r>
              <a:rPr lang="en-US" dirty="0" err="1"/>
              <a:t>ei</a:t>
            </a:r>
            <a:r>
              <a:rPr lang="en-US" dirty="0"/>
              <a:t> ole </a:t>
            </a:r>
            <a:r>
              <a:rPr lang="en-US" dirty="0" err="1"/>
              <a:t>arvutatud</a:t>
            </a:r>
            <a:r>
              <a:rPr lang="en-US" dirty="0"/>
              <a:t> </a:t>
            </a:r>
            <a:r>
              <a:rPr lang="en-US" dirty="0" err="1"/>
              <a:t>vaid</a:t>
            </a:r>
            <a:r>
              <a:rPr lang="en-US" dirty="0"/>
              <a:t> on </a:t>
            </a:r>
            <a:r>
              <a:rPr lang="en-US" dirty="0" err="1"/>
              <a:t>kokku</a:t>
            </a:r>
            <a:r>
              <a:rPr lang="en-US" dirty="0"/>
              <a:t> </a:t>
            </a:r>
            <a:r>
              <a:rPr lang="en-US" dirty="0" err="1"/>
              <a:t>lepitud</a:t>
            </a:r>
            <a:r>
              <a:rPr lang="en-US" dirty="0"/>
              <a:t> </a:t>
            </a:r>
            <a:r>
              <a:rPr lang="en-US" dirty="0" err="1"/>
              <a:t>kontrollimata</a:t>
            </a:r>
            <a:endParaRPr lang="en-US" dirty="0"/>
          </a:p>
          <a:p>
            <a:pPr lvl="1"/>
            <a:r>
              <a:rPr lang="en-US" dirty="0" err="1"/>
              <a:t>Kandevõime</a:t>
            </a:r>
            <a:r>
              <a:rPr lang="en-US" dirty="0"/>
              <a:t> </a:t>
            </a:r>
            <a:r>
              <a:rPr lang="en-US" dirty="0" err="1"/>
              <a:t>nõuded</a:t>
            </a:r>
            <a:r>
              <a:rPr lang="en-US" dirty="0"/>
              <a:t> on </a:t>
            </a:r>
            <a:r>
              <a:rPr lang="en-US" dirty="0" err="1"/>
              <a:t>küll</a:t>
            </a:r>
            <a:r>
              <a:rPr lang="en-US" dirty="0"/>
              <a:t> </a:t>
            </a:r>
            <a:r>
              <a:rPr lang="en-US" dirty="0" err="1"/>
              <a:t>arvutatud</a:t>
            </a:r>
            <a:r>
              <a:rPr lang="en-US" dirty="0"/>
              <a:t>, </a:t>
            </a:r>
            <a:r>
              <a:rPr lang="en-US" dirty="0" err="1"/>
              <a:t>kuid</a:t>
            </a:r>
            <a:r>
              <a:rPr lang="en-US" dirty="0"/>
              <a:t> </a:t>
            </a:r>
            <a:r>
              <a:rPr lang="en-US" dirty="0" err="1"/>
              <a:t>arvutusalused</a:t>
            </a:r>
            <a:r>
              <a:rPr lang="en-US" dirty="0"/>
              <a:t> ja </a:t>
            </a:r>
            <a:r>
              <a:rPr lang="en-US" dirty="0" err="1"/>
              <a:t>mõõteseadmed</a:t>
            </a:r>
            <a:r>
              <a:rPr lang="en-US" dirty="0"/>
              <a:t> </a:t>
            </a:r>
            <a:r>
              <a:rPr lang="en-US" dirty="0" err="1"/>
              <a:t>ei</a:t>
            </a:r>
            <a:r>
              <a:rPr lang="en-US" dirty="0"/>
              <a:t> ole </a:t>
            </a:r>
            <a:r>
              <a:rPr lang="en-US" dirty="0" err="1"/>
              <a:t>vastavuses</a:t>
            </a:r>
            <a:r>
              <a:rPr lang="en-US" dirty="0"/>
              <a:t>.</a:t>
            </a:r>
          </a:p>
        </p:txBody>
      </p:sp>
      <p:sp>
        <p:nvSpPr>
          <p:cNvPr id="4" name="Slide Number Placeholder 3">
            <a:extLst>
              <a:ext uri="{FF2B5EF4-FFF2-40B4-BE49-F238E27FC236}">
                <a16:creationId xmlns:a16="http://schemas.microsoft.com/office/drawing/2014/main" id="{2AC3FC11-4787-488E-38B0-CDBD3D595D58}"/>
              </a:ext>
            </a:extLst>
          </p:cNvPr>
          <p:cNvSpPr>
            <a:spLocks noGrp="1"/>
          </p:cNvSpPr>
          <p:nvPr>
            <p:ph type="sldNum" sz="quarter" idx="12"/>
          </p:nvPr>
        </p:nvSpPr>
        <p:spPr/>
        <p:txBody>
          <a:bodyPr/>
          <a:lstStyle/>
          <a:p>
            <a:fld id="{293FD8E8-F8C2-465E-AF77-6AD9B13EB0E0}" type="slidenum">
              <a:rPr lang="en-US" smtClean="0"/>
              <a:t>15</a:t>
            </a:fld>
            <a:endParaRPr lang="en-US"/>
          </a:p>
        </p:txBody>
      </p:sp>
    </p:spTree>
    <p:extLst>
      <p:ext uri="{BB962C8B-B14F-4D97-AF65-F5344CB8AC3E}">
        <p14:creationId xmlns:p14="http://schemas.microsoft.com/office/powerpoint/2010/main" val="955002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7CF5-0DE5-D117-EA2C-969EB18ECCB6}"/>
              </a:ext>
            </a:extLst>
          </p:cNvPr>
          <p:cNvSpPr>
            <a:spLocks noGrp="1"/>
          </p:cNvSpPr>
          <p:nvPr>
            <p:ph type="title"/>
          </p:nvPr>
        </p:nvSpPr>
        <p:spPr/>
        <p:txBody>
          <a:bodyPr/>
          <a:lstStyle/>
          <a:p>
            <a:r>
              <a:rPr lang="en-US" dirty="0" err="1"/>
              <a:t>Omadused</a:t>
            </a:r>
            <a:r>
              <a:rPr lang="en-US" dirty="0"/>
              <a:t> </a:t>
            </a:r>
            <a:r>
              <a:rPr lang="en-US" dirty="0" err="1"/>
              <a:t>muutuvad</a:t>
            </a:r>
            <a:r>
              <a:rPr lang="en-US" dirty="0"/>
              <a:t> </a:t>
            </a:r>
            <a:r>
              <a:rPr lang="en-US" dirty="0" err="1"/>
              <a:t>ajas</a:t>
            </a:r>
            <a:r>
              <a:rPr lang="en-US" dirty="0"/>
              <a:t> ja </a:t>
            </a:r>
            <a:r>
              <a:rPr lang="en-US" dirty="0" err="1"/>
              <a:t>ruumis</a:t>
            </a:r>
            <a:r>
              <a:rPr lang="en-US" dirty="0"/>
              <a:t>?</a:t>
            </a:r>
          </a:p>
        </p:txBody>
      </p:sp>
      <p:sp>
        <p:nvSpPr>
          <p:cNvPr id="3" name="Content Placeholder 2">
            <a:extLst>
              <a:ext uri="{FF2B5EF4-FFF2-40B4-BE49-F238E27FC236}">
                <a16:creationId xmlns:a16="http://schemas.microsoft.com/office/drawing/2014/main" id="{606E3219-42B4-76A6-768A-88F90365F422}"/>
              </a:ext>
            </a:extLst>
          </p:cNvPr>
          <p:cNvSpPr>
            <a:spLocks noGrp="1"/>
          </p:cNvSpPr>
          <p:nvPr>
            <p:ph idx="1"/>
          </p:nvPr>
        </p:nvSpPr>
        <p:spPr>
          <a:xfrm>
            <a:off x="493059" y="1825625"/>
            <a:ext cx="11156576" cy="4351338"/>
          </a:xfrm>
        </p:spPr>
        <p:txBody>
          <a:bodyPr>
            <a:normAutofit fontScale="92500" lnSpcReduction="20000"/>
          </a:bodyPr>
          <a:lstStyle/>
          <a:p>
            <a:r>
              <a:rPr lang="en-US" dirty="0" err="1"/>
              <a:t>Tihenduskvaliteet</a:t>
            </a:r>
            <a:r>
              <a:rPr lang="en-US" dirty="0"/>
              <a:t> – </a:t>
            </a:r>
            <a:r>
              <a:rPr lang="en-US" dirty="0" err="1"/>
              <a:t>näitaja</a:t>
            </a:r>
            <a:r>
              <a:rPr lang="en-US" dirty="0"/>
              <a:t> </a:t>
            </a:r>
            <a:r>
              <a:rPr lang="en-US" dirty="0" err="1"/>
              <a:t>ühe</a:t>
            </a:r>
            <a:r>
              <a:rPr lang="en-US" dirty="0"/>
              <a:t> </a:t>
            </a:r>
            <a:r>
              <a:rPr lang="en-US" dirty="0" err="1"/>
              <a:t>konkreetse</a:t>
            </a:r>
            <a:r>
              <a:rPr lang="en-US" dirty="0"/>
              <a:t> </a:t>
            </a:r>
            <a:r>
              <a:rPr lang="en-US" dirty="0" err="1"/>
              <a:t>kihi</a:t>
            </a:r>
            <a:r>
              <a:rPr lang="en-US" dirty="0"/>
              <a:t> </a:t>
            </a:r>
            <a:r>
              <a:rPr lang="en-US" dirty="0" err="1"/>
              <a:t>suhtes</a:t>
            </a:r>
            <a:endParaRPr lang="en-US" dirty="0"/>
          </a:p>
          <a:p>
            <a:r>
              <a:rPr lang="en-US" dirty="0" err="1"/>
              <a:t>Kandevõime</a:t>
            </a:r>
            <a:r>
              <a:rPr lang="en-US" dirty="0"/>
              <a:t> – </a:t>
            </a:r>
            <a:r>
              <a:rPr lang="en-US" dirty="0" err="1"/>
              <a:t>näitaja</a:t>
            </a:r>
            <a:r>
              <a:rPr lang="en-US" dirty="0"/>
              <a:t> </a:t>
            </a:r>
            <a:r>
              <a:rPr lang="en-US" dirty="0" err="1"/>
              <a:t>konkreetse</a:t>
            </a:r>
            <a:r>
              <a:rPr lang="en-US" dirty="0"/>
              <a:t> </a:t>
            </a:r>
            <a:r>
              <a:rPr lang="en-US" dirty="0" err="1"/>
              <a:t>konstruktsiooni</a:t>
            </a:r>
            <a:r>
              <a:rPr lang="en-US" dirty="0"/>
              <a:t> </a:t>
            </a:r>
            <a:r>
              <a:rPr lang="en-US" dirty="0" err="1"/>
              <a:t>suhtes</a:t>
            </a:r>
            <a:r>
              <a:rPr lang="en-US" dirty="0"/>
              <a:t>, </a:t>
            </a:r>
            <a:r>
              <a:rPr lang="en-US" dirty="0" err="1"/>
              <a:t>ehitusaegselt</a:t>
            </a:r>
            <a:r>
              <a:rPr lang="en-US" dirty="0"/>
              <a:t> </a:t>
            </a:r>
            <a:r>
              <a:rPr lang="en-US" dirty="0" err="1"/>
              <a:t>räägime</a:t>
            </a:r>
            <a:r>
              <a:rPr lang="en-US" dirty="0"/>
              <a:t> </a:t>
            </a:r>
            <a:r>
              <a:rPr lang="en-US" dirty="0" err="1"/>
              <a:t>mõõdetavast</a:t>
            </a:r>
            <a:r>
              <a:rPr lang="en-US" dirty="0"/>
              <a:t> </a:t>
            </a:r>
            <a:r>
              <a:rPr lang="en-US" dirty="0" err="1"/>
              <a:t>konstruktsioonist</a:t>
            </a:r>
            <a:r>
              <a:rPr lang="en-US" dirty="0"/>
              <a:t> </a:t>
            </a:r>
            <a:r>
              <a:rPr lang="en-US" dirty="0" err="1"/>
              <a:t>ilma</a:t>
            </a:r>
            <a:r>
              <a:rPr lang="en-US" dirty="0"/>
              <a:t> </a:t>
            </a:r>
            <a:r>
              <a:rPr lang="en-US" dirty="0" err="1"/>
              <a:t>veel</a:t>
            </a:r>
            <a:r>
              <a:rPr lang="en-US" dirty="0"/>
              <a:t> </a:t>
            </a:r>
            <a:r>
              <a:rPr lang="en-US" dirty="0" err="1"/>
              <a:t>paigaldamata</a:t>
            </a:r>
            <a:r>
              <a:rPr lang="en-US" dirty="0"/>
              <a:t> </a:t>
            </a:r>
            <a:r>
              <a:rPr lang="en-US" dirty="0" err="1"/>
              <a:t>ülakihtideta</a:t>
            </a:r>
            <a:endParaRPr lang="en-US" dirty="0"/>
          </a:p>
          <a:p>
            <a:r>
              <a:rPr lang="en-US" dirty="0" err="1"/>
              <a:t>Mõõta</a:t>
            </a:r>
            <a:r>
              <a:rPr lang="en-US" dirty="0"/>
              <a:t> </a:t>
            </a:r>
            <a:r>
              <a:rPr lang="en-US" dirty="0" err="1"/>
              <a:t>saame</a:t>
            </a:r>
            <a:r>
              <a:rPr lang="en-US" dirty="0"/>
              <a:t> </a:t>
            </a:r>
            <a:r>
              <a:rPr lang="en-US" dirty="0" err="1"/>
              <a:t>üksikut</a:t>
            </a:r>
            <a:r>
              <a:rPr lang="en-US" dirty="0"/>
              <a:t> </a:t>
            </a:r>
            <a:r>
              <a:rPr lang="en-US" dirty="0" err="1"/>
              <a:t>punkti</a:t>
            </a:r>
            <a:r>
              <a:rPr lang="en-US" dirty="0"/>
              <a:t>, </a:t>
            </a:r>
            <a:r>
              <a:rPr lang="en-US" dirty="0" err="1"/>
              <a:t>seetõttu</a:t>
            </a:r>
            <a:r>
              <a:rPr lang="en-US" dirty="0"/>
              <a:t> peaks </a:t>
            </a:r>
            <a:r>
              <a:rPr lang="en-US" dirty="0" err="1"/>
              <a:t>punkte</a:t>
            </a:r>
            <a:r>
              <a:rPr lang="en-US" dirty="0"/>
              <a:t> </a:t>
            </a:r>
            <a:r>
              <a:rPr lang="en-US" dirty="0" err="1"/>
              <a:t>piisavalt</a:t>
            </a:r>
            <a:r>
              <a:rPr lang="en-US" dirty="0"/>
              <a:t> </a:t>
            </a:r>
            <a:r>
              <a:rPr lang="en-US" dirty="0" err="1"/>
              <a:t>palju</a:t>
            </a:r>
            <a:r>
              <a:rPr lang="en-US" dirty="0"/>
              <a:t> </a:t>
            </a:r>
            <a:r>
              <a:rPr lang="en-US" dirty="0" err="1"/>
              <a:t>olema</a:t>
            </a:r>
            <a:r>
              <a:rPr lang="en-US" dirty="0"/>
              <a:t>, et </a:t>
            </a:r>
            <a:r>
              <a:rPr lang="en-US" dirty="0" err="1"/>
              <a:t>hinnata</a:t>
            </a:r>
            <a:r>
              <a:rPr lang="en-US" dirty="0"/>
              <a:t>, kas </a:t>
            </a:r>
            <a:r>
              <a:rPr lang="en-US" dirty="0" err="1"/>
              <a:t>tulemus</a:t>
            </a:r>
            <a:r>
              <a:rPr lang="en-US" dirty="0"/>
              <a:t> on </a:t>
            </a:r>
            <a:r>
              <a:rPr lang="en-US" dirty="0" err="1"/>
              <a:t>ühetaoline</a:t>
            </a:r>
            <a:endParaRPr lang="en-US" dirty="0"/>
          </a:p>
          <a:p>
            <a:r>
              <a:rPr lang="en-US" dirty="0" err="1"/>
              <a:t>Oluline</a:t>
            </a:r>
            <a:r>
              <a:rPr lang="en-US" dirty="0"/>
              <a:t> on </a:t>
            </a:r>
            <a:r>
              <a:rPr lang="en-US" dirty="0" err="1"/>
              <a:t>võrrelda</a:t>
            </a:r>
            <a:r>
              <a:rPr lang="en-US" dirty="0"/>
              <a:t> </a:t>
            </a:r>
            <a:r>
              <a:rPr lang="en-US" dirty="0" err="1"/>
              <a:t>osa</a:t>
            </a:r>
            <a:r>
              <a:rPr lang="en-US" dirty="0"/>
              <a:t> ja </a:t>
            </a:r>
            <a:r>
              <a:rPr lang="en-US" dirty="0" err="1"/>
              <a:t>tervikut</a:t>
            </a:r>
            <a:r>
              <a:rPr lang="en-US" dirty="0"/>
              <a:t> – </a:t>
            </a:r>
            <a:r>
              <a:rPr lang="en-US" dirty="0" err="1"/>
              <a:t>erinevus</a:t>
            </a:r>
            <a:r>
              <a:rPr lang="en-US" dirty="0"/>
              <a:t> “</a:t>
            </a:r>
            <a:r>
              <a:rPr lang="en-US" dirty="0" err="1"/>
              <a:t>partei</a:t>
            </a:r>
            <a:r>
              <a:rPr lang="en-US" dirty="0"/>
              <a:t> </a:t>
            </a:r>
            <a:r>
              <a:rPr lang="en-US" dirty="0" err="1"/>
              <a:t>peajoonest</a:t>
            </a:r>
            <a:r>
              <a:rPr lang="en-US" dirty="0"/>
              <a:t>” on </a:t>
            </a:r>
            <a:r>
              <a:rPr lang="en-US" dirty="0" err="1"/>
              <a:t>karistatav</a:t>
            </a:r>
            <a:r>
              <a:rPr lang="en-US" dirty="0"/>
              <a:t>, </a:t>
            </a:r>
            <a:r>
              <a:rPr lang="en-US" dirty="0" err="1"/>
              <a:t>kui</a:t>
            </a:r>
            <a:r>
              <a:rPr lang="en-US" dirty="0"/>
              <a:t> aga </a:t>
            </a:r>
            <a:r>
              <a:rPr lang="en-US" dirty="0" err="1"/>
              <a:t>kogu</a:t>
            </a:r>
            <a:r>
              <a:rPr lang="en-US" dirty="0"/>
              <a:t> </a:t>
            </a:r>
            <a:r>
              <a:rPr lang="en-US" dirty="0" err="1"/>
              <a:t>ehitis</a:t>
            </a:r>
            <a:r>
              <a:rPr lang="en-US" dirty="0"/>
              <a:t> </a:t>
            </a:r>
            <a:r>
              <a:rPr lang="en-US" dirty="0" err="1"/>
              <a:t>tervikuna</a:t>
            </a:r>
            <a:r>
              <a:rPr lang="en-US" dirty="0"/>
              <a:t> </a:t>
            </a:r>
            <a:r>
              <a:rPr lang="en-US" dirty="0" err="1"/>
              <a:t>kerkib</a:t>
            </a:r>
            <a:r>
              <a:rPr lang="en-US" dirty="0"/>
              <a:t> </a:t>
            </a:r>
            <a:r>
              <a:rPr lang="en-US" dirty="0" err="1"/>
              <a:t>või</a:t>
            </a:r>
            <a:r>
              <a:rPr lang="en-US" dirty="0"/>
              <a:t> </a:t>
            </a:r>
            <a:r>
              <a:rPr lang="en-US" dirty="0" err="1"/>
              <a:t>vajub</a:t>
            </a:r>
            <a:r>
              <a:rPr lang="en-US" dirty="0"/>
              <a:t>, </a:t>
            </a:r>
            <a:r>
              <a:rPr lang="en-US" dirty="0" err="1"/>
              <a:t>võib</a:t>
            </a:r>
            <a:r>
              <a:rPr lang="en-US" dirty="0"/>
              <a:t> </a:t>
            </a:r>
            <a:r>
              <a:rPr lang="en-US" dirty="0" err="1"/>
              <a:t>kõik</a:t>
            </a:r>
            <a:r>
              <a:rPr lang="en-US" dirty="0"/>
              <a:t> </a:t>
            </a:r>
            <a:r>
              <a:rPr lang="en-US" dirty="0" err="1"/>
              <a:t>veel</a:t>
            </a:r>
            <a:r>
              <a:rPr lang="en-US" dirty="0"/>
              <a:t> </a:t>
            </a:r>
            <a:r>
              <a:rPr lang="en-US" dirty="0" err="1"/>
              <a:t>korras</a:t>
            </a:r>
            <a:r>
              <a:rPr lang="en-US" dirty="0"/>
              <a:t> olla</a:t>
            </a:r>
          </a:p>
          <a:p>
            <a:r>
              <a:rPr lang="en-US" dirty="0" err="1"/>
              <a:t>Sidumata</a:t>
            </a:r>
            <a:r>
              <a:rPr lang="en-US" dirty="0"/>
              <a:t> </a:t>
            </a:r>
            <a:r>
              <a:rPr lang="en-US" dirty="0" err="1"/>
              <a:t>kihtide</a:t>
            </a:r>
            <a:r>
              <a:rPr lang="en-US" dirty="0"/>
              <a:t> </a:t>
            </a:r>
            <a:r>
              <a:rPr lang="en-US" dirty="0" err="1"/>
              <a:t>mõõtmistel</a:t>
            </a:r>
            <a:r>
              <a:rPr lang="en-US" dirty="0"/>
              <a:t> </a:t>
            </a:r>
            <a:r>
              <a:rPr lang="en-US" dirty="0" err="1"/>
              <a:t>soovitatakse</a:t>
            </a:r>
            <a:r>
              <a:rPr lang="en-US" dirty="0"/>
              <a:t> </a:t>
            </a:r>
            <a:r>
              <a:rPr lang="en-US" dirty="0" err="1"/>
              <a:t>mõõta</a:t>
            </a:r>
            <a:r>
              <a:rPr lang="en-US" dirty="0"/>
              <a:t> 24 h </a:t>
            </a:r>
            <a:r>
              <a:rPr lang="en-US" dirty="0" err="1"/>
              <a:t>pärast</a:t>
            </a:r>
            <a:r>
              <a:rPr lang="en-US" dirty="0"/>
              <a:t> </a:t>
            </a:r>
            <a:r>
              <a:rPr lang="en-US" dirty="0" err="1"/>
              <a:t>tihendamist</a:t>
            </a:r>
            <a:r>
              <a:rPr lang="en-US" dirty="0"/>
              <a:t> – </a:t>
            </a:r>
            <a:r>
              <a:rPr lang="en-US" dirty="0" err="1"/>
              <a:t>tulemus</a:t>
            </a:r>
            <a:r>
              <a:rPr lang="en-US" dirty="0"/>
              <a:t> on </a:t>
            </a:r>
            <a:r>
              <a:rPr lang="en-US" dirty="0" err="1"/>
              <a:t>parem</a:t>
            </a:r>
            <a:r>
              <a:rPr lang="en-US" dirty="0"/>
              <a:t> – </a:t>
            </a:r>
            <a:r>
              <a:rPr lang="en-US" dirty="0" err="1"/>
              <a:t>ilmselt</a:t>
            </a:r>
            <a:r>
              <a:rPr lang="en-US" dirty="0"/>
              <a:t> </a:t>
            </a:r>
            <a:r>
              <a:rPr lang="en-US" dirty="0" err="1"/>
              <a:t>formeeruvad</a:t>
            </a:r>
            <a:r>
              <a:rPr lang="en-US" dirty="0"/>
              <a:t> </a:t>
            </a:r>
            <a:r>
              <a:rPr lang="en-US" dirty="0" err="1"/>
              <a:t>sidemed</a:t>
            </a:r>
            <a:r>
              <a:rPr lang="en-US" dirty="0"/>
              <a:t> </a:t>
            </a:r>
            <a:r>
              <a:rPr lang="en-US" dirty="0" err="1"/>
              <a:t>pinnase</a:t>
            </a:r>
            <a:r>
              <a:rPr lang="en-US" dirty="0"/>
              <a:t>/</a:t>
            </a:r>
            <a:r>
              <a:rPr lang="en-US" dirty="0" err="1"/>
              <a:t>materjali</a:t>
            </a:r>
            <a:r>
              <a:rPr lang="en-US" dirty="0"/>
              <a:t> </a:t>
            </a:r>
            <a:r>
              <a:rPr lang="en-US" dirty="0" err="1"/>
              <a:t>osakeste</a:t>
            </a:r>
            <a:r>
              <a:rPr lang="en-US" dirty="0"/>
              <a:t> </a:t>
            </a:r>
            <a:r>
              <a:rPr lang="en-US" dirty="0" err="1"/>
              <a:t>vahel</a:t>
            </a:r>
            <a:endParaRPr lang="en-US" dirty="0"/>
          </a:p>
        </p:txBody>
      </p:sp>
      <p:sp>
        <p:nvSpPr>
          <p:cNvPr id="4" name="Slide Number Placeholder 3">
            <a:extLst>
              <a:ext uri="{FF2B5EF4-FFF2-40B4-BE49-F238E27FC236}">
                <a16:creationId xmlns:a16="http://schemas.microsoft.com/office/drawing/2014/main" id="{A5A9D624-372B-040D-4C59-DE01F3226F9B}"/>
              </a:ext>
            </a:extLst>
          </p:cNvPr>
          <p:cNvSpPr>
            <a:spLocks noGrp="1"/>
          </p:cNvSpPr>
          <p:nvPr>
            <p:ph type="sldNum" sz="quarter" idx="12"/>
          </p:nvPr>
        </p:nvSpPr>
        <p:spPr/>
        <p:txBody>
          <a:bodyPr/>
          <a:lstStyle/>
          <a:p>
            <a:fld id="{293FD8E8-F8C2-465E-AF77-6AD9B13EB0E0}" type="slidenum">
              <a:rPr lang="en-US" smtClean="0"/>
              <a:t>16</a:t>
            </a:fld>
            <a:endParaRPr lang="en-US"/>
          </a:p>
        </p:txBody>
      </p:sp>
    </p:spTree>
    <p:extLst>
      <p:ext uri="{BB962C8B-B14F-4D97-AF65-F5344CB8AC3E}">
        <p14:creationId xmlns:p14="http://schemas.microsoft.com/office/powerpoint/2010/main" val="3005008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E5CA-BD9F-BD7D-8D5C-90A2AC6B425F}"/>
              </a:ext>
            </a:extLst>
          </p:cNvPr>
          <p:cNvSpPr>
            <a:spLocks noGrp="1"/>
          </p:cNvSpPr>
          <p:nvPr>
            <p:ph type="title"/>
          </p:nvPr>
        </p:nvSpPr>
        <p:spPr/>
        <p:txBody>
          <a:bodyPr/>
          <a:lstStyle/>
          <a:p>
            <a:r>
              <a:rPr lang="en-US" dirty="0" err="1"/>
              <a:t>Tihenduskontroll</a:t>
            </a:r>
            <a:r>
              <a:rPr lang="en-US" dirty="0"/>
              <a:t> – </a:t>
            </a:r>
            <a:r>
              <a:rPr lang="en-US" dirty="0" err="1">
                <a:solidFill>
                  <a:srgbClr val="FF0000"/>
                </a:solidFill>
              </a:rPr>
              <a:t>tihedus</a:t>
            </a:r>
            <a:r>
              <a:rPr lang="en-US" dirty="0">
                <a:solidFill>
                  <a:srgbClr val="FF0000"/>
                </a:solidFill>
              </a:rPr>
              <a:t> </a:t>
            </a:r>
            <a:r>
              <a:rPr lang="en-US" sz="2800" dirty="0">
                <a:solidFill>
                  <a:srgbClr val="FF0000"/>
                </a:solidFill>
              </a:rPr>
              <a:t>(g/cm</a:t>
            </a:r>
            <a:r>
              <a:rPr lang="en-US" sz="2800" baseline="30000" dirty="0">
                <a:solidFill>
                  <a:srgbClr val="FF0000"/>
                </a:solidFill>
              </a:rPr>
              <a:t>3</a:t>
            </a:r>
            <a:r>
              <a:rPr lang="en-US" sz="2800" dirty="0">
                <a:solidFill>
                  <a:srgbClr val="FF0000"/>
                </a:solidFill>
              </a:rPr>
              <a:t>) </a:t>
            </a:r>
            <a:r>
              <a:rPr lang="en-US" dirty="0">
                <a:solidFill>
                  <a:srgbClr val="FF0000"/>
                </a:solidFill>
              </a:rPr>
              <a:t>≠ </a:t>
            </a:r>
            <a:r>
              <a:rPr lang="en-US" dirty="0" err="1">
                <a:solidFill>
                  <a:srgbClr val="FF0000"/>
                </a:solidFill>
              </a:rPr>
              <a:t>tihendus</a:t>
            </a:r>
            <a:r>
              <a:rPr lang="en-US" dirty="0">
                <a:solidFill>
                  <a:srgbClr val="FF0000"/>
                </a:solidFill>
              </a:rPr>
              <a:t> </a:t>
            </a:r>
            <a:r>
              <a:rPr lang="en-US" sz="2800"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876A0B3C-F3C1-7D34-1734-CF7CAA2B362C}"/>
              </a:ext>
            </a:extLst>
          </p:cNvPr>
          <p:cNvSpPr>
            <a:spLocks noGrp="1"/>
          </p:cNvSpPr>
          <p:nvPr>
            <p:ph idx="1"/>
          </p:nvPr>
        </p:nvSpPr>
        <p:spPr>
          <a:xfrm>
            <a:off x="838200" y="1825625"/>
            <a:ext cx="10515600" cy="4667250"/>
          </a:xfrm>
        </p:spPr>
        <p:txBody>
          <a:bodyPr>
            <a:normAutofit fontScale="85000" lnSpcReduction="20000"/>
          </a:bodyPr>
          <a:lstStyle/>
          <a:p>
            <a:r>
              <a:rPr lang="en-US" dirty="0" err="1"/>
              <a:t>Laboratoorne</a:t>
            </a:r>
            <a:r>
              <a:rPr lang="en-US" dirty="0"/>
              <a:t> </a:t>
            </a:r>
            <a:r>
              <a:rPr lang="en-US" dirty="0" err="1"/>
              <a:t>meetod</a:t>
            </a:r>
            <a:endParaRPr lang="en-US" dirty="0"/>
          </a:p>
          <a:p>
            <a:pPr lvl="1"/>
            <a:r>
              <a:rPr lang="en-US" dirty="0"/>
              <a:t>Sama </a:t>
            </a:r>
            <a:r>
              <a:rPr lang="en-US" dirty="0" err="1"/>
              <a:t>materjal</a:t>
            </a:r>
            <a:r>
              <a:rPr lang="en-US" dirty="0"/>
              <a:t> </a:t>
            </a:r>
            <a:r>
              <a:rPr lang="en-US" dirty="0" err="1"/>
              <a:t>tihendatakse</a:t>
            </a:r>
            <a:r>
              <a:rPr lang="en-US" dirty="0"/>
              <a:t> </a:t>
            </a:r>
            <a:r>
              <a:rPr lang="en-US" dirty="0" err="1"/>
              <a:t>laboris</a:t>
            </a:r>
            <a:r>
              <a:rPr lang="en-US" dirty="0"/>
              <a:t> – </a:t>
            </a:r>
            <a:r>
              <a:rPr lang="en-US" dirty="0" err="1"/>
              <a:t>reeglina</a:t>
            </a:r>
            <a:r>
              <a:rPr lang="en-US" dirty="0"/>
              <a:t> </a:t>
            </a:r>
            <a:r>
              <a:rPr lang="en-US" dirty="0" err="1"/>
              <a:t>Proctori</a:t>
            </a:r>
            <a:r>
              <a:rPr lang="en-US" dirty="0"/>
              <a:t> </a:t>
            </a:r>
            <a:r>
              <a:rPr lang="en-US" dirty="0" err="1"/>
              <a:t>vormis</a:t>
            </a:r>
            <a:r>
              <a:rPr lang="en-US" dirty="0"/>
              <a:t> </a:t>
            </a:r>
            <a:r>
              <a:rPr lang="en-US" dirty="0" err="1"/>
              <a:t>vastavate</a:t>
            </a:r>
            <a:r>
              <a:rPr lang="en-US" dirty="0"/>
              <a:t> </a:t>
            </a:r>
            <a:r>
              <a:rPr lang="en-US" dirty="0" err="1"/>
              <a:t>haamritega</a:t>
            </a:r>
            <a:r>
              <a:rPr lang="en-US" dirty="0"/>
              <a:t> </a:t>
            </a:r>
            <a:r>
              <a:rPr lang="en-US" dirty="0" err="1"/>
              <a:t>kihiliselt</a:t>
            </a:r>
            <a:r>
              <a:rPr lang="en-US" dirty="0"/>
              <a:t> </a:t>
            </a:r>
            <a:r>
              <a:rPr lang="en-US" dirty="0" err="1"/>
              <a:t>ning</a:t>
            </a:r>
            <a:r>
              <a:rPr lang="en-US" dirty="0"/>
              <a:t> </a:t>
            </a:r>
            <a:r>
              <a:rPr lang="en-US" dirty="0" err="1"/>
              <a:t>leitakse</a:t>
            </a:r>
            <a:r>
              <a:rPr lang="en-US" dirty="0"/>
              <a:t> </a:t>
            </a:r>
            <a:r>
              <a:rPr lang="en-US" dirty="0" err="1"/>
              <a:t>erinevate</a:t>
            </a:r>
            <a:r>
              <a:rPr lang="en-US" dirty="0"/>
              <a:t> </a:t>
            </a:r>
            <a:r>
              <a:rPr lang="en-US" dirty="0" err="1"/>
              <a:t>niiskussisalduste</a:t>
            </a:r>
            <a:r>
              <a:rPr lang="en-US" dirty="0"/>
              <a:t> </a:t>
            </a:r>
            <a:r>
              <a:rPr lang="en-US" dirty="0" err="1"/>
              <a:t>juures</a:t>
            </a:r>
            <a:r>
              <a:rPr lang="en-US" dirty="0"/>
              <a:t> </a:t>
            </a:r>
            <a:r>
              <a:rPr lang="en-US" dirty="0" err="1"/>
              <a:t>maksimaalne</a:t>
            </a:r>
            <a:r>
              <a:rPr lang="en-US" dirty="0"/>
              <a:t> </a:t>
            </a:r>
            <a:r>
              <a:rPr lang="en-US" dirty="0" err="1"/>
              <a:t>kuivtihedus</a:t>
            </a:r>
            <a:r>
              <a:rPr lang="en-US" dirty="0"/>
              <a:t> – </a:t>
            </a:r>
            <a:r>
              <a:rPr lang="en-US" dirty="0" err="1"/>
              <a:t>reeglina</a:t>
            </a:r>
            <a:r>
              <a:rPr lang="en-US" dirty="0"/>
              <a:t> on </a:t>
            </a:r>
            <a:r>
              <a:rPr lang="en-US" dirty="0" err="1"/>
              <a:t>maksimaalne</a:t>
            </a:r>
            <a:r>
              <a:rPr lang="en-US" dirty="0"/>
              <a:t> </a:t>
            </a:r>
            <a:r>
              <a:rPr lang="en-US" dirty="0" err="1"/>
              <a:t>tihedus</a:t>
            </a:r>
            <a:r>
              <a:rPr lang="en-US" dirty="0"/>
              <a:t> </a:t>
            </a:r>
            <a:r>
              <a:rPr lang="en-US" dirty="0" err="1"/>
              <a:t>siis</a:t>
            </a:r>
            <a:r>
              <a:rPr lang="en-US" dirty="0"/>
              <a:t>, </a:t>
            </a:r>
            <a:r>
              <a:rPr lang="en-US" dirty="0" err="1"/>
              <a:t>kui</a:t>
            </a:r>
            <a:r>
              <a:rPr lang="en-US" dirty="0"/>
              <a:t> </a:t>
            </a:r>
            <a:r>
              <a:rPr lang="en-US" dirty="0" err="1"/>
              <a:t>niiskussisaldus</a:t>
            </a:r>
            <a:r>
              <a:rPr lang="en-US" dirty="0"/>
              <a:t> on </a:t>
            </a:r>
            <a:r>
              <a:rPr lang="en-US" dirty="0" err="1"/>
              <a:t>optimaalne</a:t>
            </a:r>
            <a:endParaRPr lang="en-US" dirty="0"/>
          </a:p>
          <a:p>
            <a:pPr lvl="1"/>
            <a:r>
              <a:rPr lang="en-US" dirty="0" err="1"/>
              <a:t>Objektil</a:t>
            </a:r>
            <a:r>
              <a:rPr lang="en-US" dirty="0"/>
              <a:t> </a:t>
            </a:r>
            <a:r>
              <a:rPr lang="en-US" dirty="0" err="1"/>
              <a:t>tihendamise</a:t>
            </a:r>
            <a:r>
              <a:rPr lang="en-US" dirty="0"/>
              <a:t> </a:t>
            </a:r>
            <a:r>
              <a:rPr lang="en-US" dirty="0" err="1"/>
              <a:t>käigus</a:t>
            </a:r>
            <a:r>
              <a:rPr lang="en-US" dirty="0"/>
              <a:t> </a:t>
            </a:r>
            <a:r>
              <a:rPr lang="en-US" dirty="0" err="1"/>
              <a:t>võetakse</a:t>
            </a:r>
            <a:r>
              <a:rPr lang="en-US" dirty="0"/>
              <a:t> </a:t>
            </a:r>
            <a:r>
              <a:rPr lang="en-US" dirty="0" err="1"/>
              <a:t>kontrollitud</a:t>
            </a:r>
            <a:r>
              <a:rPr lang="en-US" dirty="0"/>
              <a:t> </a:t>
            </a:r>
            <a:r>
              <a:rPr lang="en-US" dirty="0" err="1"/>
              <a:t>ruumalaga</a:t>
            </a:r>
            <a:r>
              <a:rPr lang="en-US" dirty="0"/>
              <a:t> </a:t>
            </a:r>
            <a:r>
              <a:rPr lang="en-US" dirty="0" err="1"/>
              <a:t>proov</a:t>
            </a:r>
            <a:r>
              <a:rPr lang="en-US" dirty="0"/>
              <a:t> (</a:t>
            </a:r>
            <a:r>
              <a:rPr lang="en-US" dirty="0" err="1"/>
              <a:t>näiteks</a:t>
            </a:r>
            <a:r>
              <a:rPr lang="en-US" dirty="0"/>
              <a:t>, </a:t>
            </a:r>
            <a:r>
              <a:rPr lang="en-US" dirty="0" err="1"/>
              <a:t>lõikerõnga</a:t>
            </a:r>
            <a:r>
              <a:rPr lang="en-US" dirty="0"/>
              <a:t> </a:t>
            </a:r>
            <a:r>
              <a:rPr lang="en-US" dirty="0" err="1"/>
              <a:t>meetodil</a:t>
            </a:r>
            <a:r>
              <a:rPr lang="en-US" dirty="0"/>
              <a:t>), see </a:t>
            </a:r>
            <a:r>
              <a:rPr lang="en-US" dirty="0" err="1"/>
              <a:t>viiakse</a:t>
            </a:r>
            <a:r>
              <a:rPr lang="en-US" dirty="0"/>
              <a:t> </a:t>
            </a:r>
            <a:r>
              <a:rPr lang="en-US" dirty="0" err="1"/>
              <a:t>laborisse</a:t>
            </a:r>
            <a:r>
              <a:rPr lang="en-US" dirty="0"/>
              <a:t>, </a:t>
            </a:r>
            <a:r>
              <a:rPr lang="en-US" dirty="0" err="1"/>
              <a:t>kuivatatakse</a:t>
            </a:r>
            <a:r>
              <a:rPr lang="en-US" dirty="0"/>
              <a:t> ja </a:t>
            </a:r>
            <a:r>
              <a:rPr lang="en-US" dirty="0" err="1"/>
              <a:t>kaalutakse</a:t>
            </a:r>
            <a:r>
              <a:rPr lang="en-US" dirty="0"/>
              <a:t>. </a:t>
            </a:r>
            <a:r>
              <a:rPr lang="en-US" dirty="0" err="1"/>
              <a:t>Saadud</a:t>
            </a:r>
            <a:r>
              <a:rPr lang="en-US" dirty="0"/>
              <a:t> </a:t>
            </a:r>
            <a:r>
              <a:rPr lang="en-US" dirty="0" err="1"/>
              <a:t>kuivtihedust</a:t>
            </a:r>
            <a:r>
              <a:rPr lang="en-US" dirty="0"/>
              <a:t> </a:t>
            </a:r>
            <a:r>
              <a:rPr lang="en-US" dirty="0" err="1"/>
              <a:t>võrreldakse</a:t>
            </a:r>
            <a:r>
              <a:rPr lang="en-US" dirty="0"/>
              <a:t> </a:t>
            </a:r>
            <a:r>
              <a:rPr lang="en-US" dirty="0" err="1"/>
              <a:t>laboris</a:t>
            </a:r>
            <a:r>
              <a:rPr lang="en-US" dirty="0"/>
              <a:t> </a:t>
            </a:r>
            <a:r>
              <a:rPr lang="en-US" dirty="0" err="1"/>
              <a:t>tihendatud</a:t>
            </a:r>
            <a:r>
              <a:rPr lang="en-US" dirty="0"/>
              <a:t> </a:t>
            </a:r>
            <a:r>
              <a:rPr lang="en-US" dirty="0" err="1"/>
              <a:t>proovi</a:t>
            </a:r>
            <a:r>
              <a:rPr lang="en-US" dirty="0"/>
              <a:t> </a:t>
            </a:r>
            <a:r>
              <a:rPr lang="en-US" dirty="0" err="1"/>
              <a:t>maksimaalse</a:t>
            </a:r>
            <a:r>
              <a:rPr lang="en-US" dirty="0"/>
              <a:t> </a:t>
            </a:r>
            <a:r>
              <a:rPr lang="en-US" dirty="0" err="1"/>
              <a:t>kuivtihedusega</a:t>
            </a:r>
            <a:r>
              <a:rPr lang="en-US" dirty="0"/>
              <a:t>. </a:t>
            </a:r>
            <a:r>
              <a:rPr lang="en-US" dirty="0" err="1"/>
              <a:t>Vähemalt</a:t>
            </a:r>
            <a:r>
              <a:rPr lang="en-US" dirty="0"/>
              <a:t> 24 </a:t>
            </a:r>
            <a:r>
              <a:rPr lang="en-US" dirty="0" err="1"/>
              <a:t>tundi</a:t>
            </a:r>
            <a:r>
              <a:rPr lang="en-US" dirty="0"/>
              <a:t>.</a:t>
            </a:r>
          </a:p>
          <a:p>
            <a:pPr lvl="1"/>
            <a:r>
              <a:rPr lang="en-US" dirty="0"/>
              <a:t>Kui </a:t>
            </a:r>
            <a:r>
              <a:rPr lang="en-US" dirty="0" err="1"/>
              <a:t>tegemist</a:t>
            </a:r>
            <a:r>
              <a:rPr lang="en-US" dirty="0"/>
              <a:t> on </a:t>
            </a:r>
            <a:r>
              <a:rPr lang="en-US" dirty="0" err="1"/>
              <a:t>pehmemate</a:t>
            </a:r>
            <a:r>
              <a:rPr lang="en-US" dirty="0"/>
              <a:t> </a:t>
            </a:r>
            <a:r>
              <a:rPr lang="en-US" dirty="0" err="1"/>
              <a:t>materjalidega</a:t>
            </a:r>
            <a:r>
              <a:rPr lang="en-US" dirty="0"/>
              <a:t> (LA&gt;25), </a:t>
            </a:r>
            <a:r>
              <a:rPr lang="en-US" dirty="0" err="1"/>
              <a:t>puruneb</a:t>
            </a:r>
            <a:r>
              <a:rPr lang="en-US" dirty="0"/>
              <a:t> </a:t>
            </a:r>
            <a:r>
              <a:rPr lang="en-US" dirty="0" err="1"/>
              <a:t>materjal</a:t>
            </a:r>
            <a:r>
              <a:rPr lang="en-US" dirty="0"/>
              <a:t> </a:t>
            </a:r>
            <a:r>
              <a:rPr lang="en-US" dirty="0" err="1"/>
              <a:t>Proctori</a:t>
            </a:r>
            <a:r>
              <a:rPr lang="en-US" dirty="0"/>
              <a:t> </a:t>
            </a:r>
            <a:r>
              <a:rPr lang="en-US" dirty="0" err="1"/>
              <a:t>vormis</a:t>
            </a:r>
            <a:r>
              <a:rPr lang="en-US" dirty="0"/>
              <a:t> </a:t>
            </a:r>
            <a:r>
              <a:rPr lang="en-US" dirty="0" err="1"/>
              <a:t>oluliselt</a:t>
            </a:r>
            <a:r>
              <a:rPr lang="en-US" dirty="0"/>
              <a:t> </a:t>
            </a:r>
            <a:r>
              <a:rPr lang="en-US" dirty="0" err="1"/>
              <a:t>rohkem</a:t>
            </a:r>
            <a:r>
              <a:rPr lang="en-US" dirty="0"/>
              <a:t> </a:t>
            </a:r>
            <a:r>
              <a:rPr lang="en-US" dirty="0" err="1"/>
              <a:t>kui</a:t>
            </a:r>
            <a:r>
              <a:rPr lang="en-US" dirty="0"/>
              <a:t> </a:t>
            </a:r>
            <a:r>
              <a:rPr lang="en-US" dirty="0" err="1"/>
              <a:t>välitingimustes</a:t>
            </a:r>
            <a:r>
              <a:rPr lang="en-US" dirty="0"/>
              <a:t> </a:t>
            </a:r>
            <a:r>
              <a:rPr lang="en-US" dirty="0" err="1"/>
              <a:t>tihendamisel</a:t>
            </a:r>
            <a:r>
              <a:rPr lang="en-US" dirty="0"/>
              <a:t>, </a:t>
            </a:r>
            <a:r>
              <a:rPr lang="en-US" dirty="0" err="1"/>
              <a:t>soovitud</a:t>
            </a:r>
            <a:r>
              <a:rPr lang="en-US" dirty="0"/>
              <a:t> </a:t>
            </a:r>
            <a:r>
              <a:rPr lang="en-US" dirty="0" err="1"/>
              <a:t>tihendustegur</a:t>
            </a:r>
            <a:r>
              <a:rPr lang="en-US" dirty="0"/>
              <a:t> pole </a:t>
            </a:r>
            <a:r>
              <a:rPr lang="en-US" dirty="0" err="1"/>
              <a:t>enam</a:t>
            </a:r>
            <a:r>
              <a:rPr lang="en-US" dirty="0"/>
              <a:t> </a:t>
            </a:r>
            <a:r>
              <a:rPr lang="en-US" dirty="0" err="1"/>
              <a:t>tehniliselt</a:t>
            </a:r>
            <a:r>
              <a:rPr lang="en-US" dirty="0"/>
              <a:t> </a:t>
            </a:r>
            <a:r>
              <a:rPr lang="en-US" dirty="0" err="1"/>
              <a:t>võimalik</a:t>
            </a:r>
            <a:r>
              <a:rPr lang="en-US" dirty="0"/>
              <a:t>, </a:t>
            </a:r>
            <a:r>
              <a:rPr lang="en-US" dirty="0" err="1"/>
              <a:t>sest</a:t>
            </a:r>
            <a:r>
              <a:rPr lang="en-US" dirty="0"/>
              <a:t> </a:t>
            </a:r>
            <a:r>
              <a:rPr lang="en-US" dirty="0" err="1"/>
              <a:t>tihendamise</a:t>
            </a:r>
            <a:r>
              <a:rPr lang="en-US" dirty="0"/>
              <a:t> </a:t>
            </a:r>
            <a:r>
              <a:rPr lang="en-US" dirty="0" err="1"/>
              <a:t>järgse</a:t>
            </a:r>
            <a:r>
              <a:rPr lang="en-US" dirty="0"/>
              <a:t> </a:t>
            </a:r>
            <a:r>
              <a:rPr lang="en-US" dirty="0" err="1"/>
              <a:t>materjali</a:t>
            </a:r>
            <a:r>
              <a:rPr lang="en-US" dirty="0"/>
              <a:t> </a:t>
            </a:r>
            <a:r>
              <a:rPr lang="en-US" dirty="0" err="1"/>
              <a:t>terastikuline</a:t>
            </a:r>
            <a:r>
              <a:rPr lang="en-US" dirty="0"/>
              <a:t> </a:t>
            </a:r>
            <a:r>
              <a:rPr lang="en-US" dirty="0" err="1"/>
              <a:t>koostis</a:t>
            </a:r>
            <a:r>
              <a:rPr lang="en-US" dirty="0"/>
              <a:t> </a:t>
            </a:r>
            <a:r>
              <a:rPr lang="en-US" dirty="0" err="1"/>
              <a:t>laboris</a:t>
            </a:r>
            <a:r>
              <a:rPr lang="en-US" dirty="0"/>
              <a:t> </a:t>
            </a:r>
            <a:r>
              <a:rPr lang="en-US" dirty="0" err="1"/>
              <a:t>erineb</a:t>
            </a:r>
            <a:r>
              <a:rPr lang="en-US" dirty="0"/>
              <a:t> </a:t>
            </a:r>
            <a:r>
              <a:rPr lang="en-US" dirty="0" err="1"/>
              <a:t>oluliselt</a:t>
            </a:r>
            <a:r>
              <a:rPr lang="en-US" dirty="0"/>
              <a:t> </a:t>
            </a:r>
            <a:r>
              <a:rPr lang="en-US" dirty="0" err="1"/>
              <a:t>sellest</a:t>
            </a:r>
            <a:r>
              <a:rPr lang="en-US" dirty="0"/>
              <a:t>, mis </a:t>
            </a:r>
            <a:r>
              <a:rPr lang="en-US" dirty="0" err="1"/>
              <a:t>objektil</a:t>
            </a:r>
            <a:r>
              <a:rPr lang="en-US" dirty="0"/>
              <a:t> </a:t>
            </a:r>
            <a:r>
              <a:rPr lang="en-US" dirty="0">
                <a:solidFill>
                  <a:srgbClr val="FF0000"/>
                </a:solidFill>
              </a:rPr>
              <a:t>– </a:t>
            </a:r>
            <a:r>
              <a:rPr lang="en-US" dirty="0" err="1">
                <a:solidFill>
                  <a:srgbClr val="FF0000"/>
                </a:solidFill>
              </a:rPr>
              <a:t>järelikult</a:t>
            </a:r>
            <a:r>
              <a:rPr lang="en-US" dirty="0">
                <a:solidFill>
                  <a:srgbClr val="FF0000"/>
                </a:solidFill>
              </a:rPr>
              <a:t> </a:t>
            </a:r>
            <a:r>
              <a:rPr lang="en-US" dirty="0" err="1">
                <a:solidFill>
                  <a:srgbClr val="FF0000"/>
                </a:solidFill>
              </a:rPr>
              <a:t>tuleks</a:t>
            </a:r>
            <a:r>
              <a:rPr lang="en-US" dirty="0">
                <a:solidFill>
                  <a:srgbClr val="FF0000"/>
                </a:solidFill>
              </a:rPr>
              <a:t> </a:t>
            </a:r>
            <a:r>
              <a:rPr lang="en-US" dirty="0" err="1">
                <a:solidFill>
                  <a:srgbClr val="FF0000"/>
                </a:solidFill>
              </a:rPr>
              <a:t>laboris</a:t>
            </a:r>
            <a:r>
              <a:rPr lang="en-US" dirty="0">
                <a:solidFill>
                  <a:srgbClr val="FF0000"/>
                </a:solidFill>
              </a:rPr>
              <a:t> </a:t>
            </a:r>
            <a:r>
              <a:rPr lang="en-US" dirty="0" err="1">
                <a:solidFill>
                  <a:srgbClr val="FF0000"/>
                </a:solidFill>
              </a:rPr>
              <a:t>tihendada</a:t>
            </a:r>
            <a:r>
              <a:rPr lang="en-US" dirty="0">
                <a:solidFill>
                  <a:srgbClr val="FF0000"/>
                </a:solidFill>
              </a:rPr>
              <a:t> </a:t>
            </a:r>
            <a:r>
              <a:rPr lang="en-US" dirty="0" err="1">
                <a:solidFill>
                  <a:srgbClr val="FF0000"/>
                </a:solidFill>
              </a:rPr>
              <a:t>teisiti</a:t>
            </a:r>
            <a:endParaRPr lang="en-US" dirty="0">
              <a:solidFill>
                <a:srgbClr val="FF0000"/>
              </a:solidFill>
            </a:endParaRPr>
          </a:p>
          <a:p>
            <a:pPr lvl="1"/>
            <a:r>
              <a:rPr lang="en-US" dirty="0" err="1"/>
              <a:t>Erinevused</a:t>
            </a:r>
            <a:r>
              <a:rPr lang="en-US" dirty="0"/>
              <a:t> – </a:t>
            </a:r>
            <a:r>
              <a:rPr lang="en-US" dirty="0" err="1"/>
              <a:t>standardne</a:t>
            </a:r>
            <a:r>
              <a:rPr lang="en-US" dirty="0"/>
              <a:t> Proctor ja </a:t>
            </a:r>
            <a:r>
              <a:rPr lang="en-US" dirty="0" err="1"/>
              <a:t>modifitseeritud</a:t>
            </a:r>
            <a:r>
              <a:rPr lang="en-US" dirty="0"/>
              <a:t> Proctor</a:t>
            </a:r>
          </a:p>
          <a:p>
            <a:r>
              <a:rPr lang="en-US" dirty="0" err="1"/>
              <a:t>Välikatse</a:t>
            </a:r>
            <a:r>
              <a:rPr lang="en-US" dirty="0"/>
              <a:t> – </a:t>
            </a:r>
            <a:r>
              <a:rPr lang="en-US" dirty="0" err="1"/>
              <a:t>penetromeeter</a:t>
            </a:r>
            <a:r>
              <a:rPr lang="en-US" dirty="0"/>
              <a:t> – on </a:t>
            </a:r>
            <a:r>
              <a:rPr lang="en-US" dirty="0" err="1"/>
              <a:t>võrreldud</a:t>
            </a:r>
            <a:r>
              <a:rPr lang="en-US" dirty="0"/>
              <a:t> </a:t>
            </a:r>
            <a:r>
              <a:rPr lang="en-US" dirty="0" err="1"/>
              <a:t>laboratoorse</a:t>
            </a:r>
            <a:r>
              <a:rPr lang="en-US" dirty="0"/>
              <a:t> </a:t>
            </a:r>
            <a:r>
              <a:rPr lang="en-US" dirty="0" err="1"/>
              <a:t>meetodiga</a:t>
            </a:r>
            <a:r>
              <a:rPr lang="en-US" dirty="0"/>
              <a:t>, </a:t>
            </a:r>
            <a:r>
              <a:rPr lang="en-US" dirty="0" err="1"/>
              <a:t>kuid</a:t>
            </a:r>
            <a:r>
              <a:rPr lang="en-US" dirty="0"/>
              <a:t> </a:t>
            </a:r>
            <a:r>
              <a:rPr lang="en-US" dirty="0" err="1"/>
              <a:t>penetromeetri</a:t>
            </a:r>
            <a:r>
              <a:rPr lang="en-US" dirty="0"/>
              <a:t> </a:t>
            </a:r>
            <a:r>
              <a:rPr lang="en-US" dirty="0" err="1"/>
              <a:t>kasutuspiirid</a:t>
            </a:r>
            <a:r>
              <a:rPr lang="en-US" dirty="0"/>
              <a:t> on </a:t>
            </a:r>
            <a:r>
              <a:rPr lang="en-US" dirty="0" err="1"/>
              <a:t>seotud</a:t>
            </a:r>
            <a:r>
              <a:rPr lang="en-US" dirty="0"/>
              <a:t> </a:t>
            </a:r>
            <a:r>
              <a:rPr lang="en-US" dirty="0" err="1"/>
              <a:t>langeva</a:t>
            </a:r>
            <a:r>
              <a:rPr lang="en-US" dirty="0"/>
              <a:t> </a:t>
            </a:r>
            <a:r>
              <a:rPr lang="en-US" dirty="0" err="1"/>
              <a:t>raskuse</a:t>
            </a:r>
            <a:r>
              <a:rPr lang="en-US" dirty="0"/>
              <a:t> </a:t>
            </a:r>
            <a:r>
              <a:rPr lang="en-US" dirty="0" err="1"/>
              <a:t>kaalu</a:t>
            </a:r>
            <a:r>
              <a:rPr lang="en-US" dirty="0"/>
              <a:t> (</a:t>
            </a:r>
            <a:r>
              <a:rPr lang="en-US" dirty="0" err="1"/>
              <a:t>massi</a:t>
            </a:r>
            <a:r>
              <a:rPr lang="en-US" dirty="0"/>
              <a:t>) ja </a:t>
            </a:r>
            <a:r>
              <a:rPr lang="en-US" dirty="0" err="1"/>
              <a:t>maksimaalse</a:t>
            </a:r>
            <a:r>
              <a:rPr lang="en-US" dirty="0"/>
              <a:t> </a:t>
            </a:r>
            <a:r>
              <a:rPr lang="en-US" dirty="0" err="1"/>
              <a:t>terasuurusega</a:t>
            </a:r>
            <a:endParaRPr lang="en-US" dirty="0"/>
          </a:p>
          <a:p>
            <a:pPr lvl="1"/>
            <a:r>
              <a:rPr lang="en-US" dirty="0"/>
              <a:t>Mida </a:t>
            </a:r>
            <a:r>
              <a:rPr lang="en-US" dirty="0" err="1"/>
              <a:t>suurem</a:t>
            </a:r>
            <a:r>
              <a:rPr lang="en-US" dirty="0"/>
              <a:t> on </a:t>
            </a:r>
            <a:r>
              <a:rPr lang="en-US" dirty="0" err="1"/>
              <a:t>langev</a:t>
            </a:r>
            <a:r>
              <a:rPr lang="en-US" dirty="0"/>
              <a:t> </a:t>
            </a:r>
            <a:r>
              <a:rPr lang="en-US" dirty="0" err="1"/>
              <a:t>raskus</a:t>
            </a:r>
            <a:r>
              <a:rPr lang="en-US" dirty="0"/>
              <a:t>, </a:t>
            </a:r>
            <a:r>
              <a:rPr lang="en-US" dirty="0" err="1"/>
              <a:t>seda</a:t>
            </a:r>
            <a:r>
              <a:rPr lang="en-US" dirty="0"/>
              <a:t> </a:t>
            </a:r>
            <a:r>
              <a:rPr lang="en-US" dirty="0" err="1"/>
              <a:t>suurema</a:t>
            </a:r>
            <a:r>
              <a:rPr lang="en-US" dirty="0"/>
              <a:t> </a:t>
            </a:r>
            <a:r>
              <a:rPr lang="en-US" dirty="0" err="1"/>
              <a:t>terasuurusega</a:t>
            </a:r>
            <a:r>
              <a:rPr lang="en-US" dirty="0"/>
              <a:t> </a:t>
            </a:r>
            <a:r>
              <a:rPr lang="en-US" dirty="0" err="1"/>
              <a:t>materjali</a:t>
            </a:r>
            <a:r>
              <a:rPr lang="en-US" dirty="0"/>
              <a:t> </a:t>
            </a:r>
            <a:r>
              <a:rPr lang="en-US" dirty="0" err="1"/>
              <a:t>tihenduskvaliteeti</a:t>
            </a:r>
            <a:r>
              <a:rPr lang="en-US" dirty="0"/>
              <a:t> </a:t>
            </a:r>
            <a:r>
              <a:rPr lang="en-US" dirty="0" err="1"/>
              <a:t>saame</a:t>
            </a:r>
            <a:r>
              <a:rPr lang="en-US" dirty="0"/>
              <a:t> </a:t>
            </a:r>
            <a:r>
              <a:rPr lang="en-US" dirty="0" err="1"/>
              <a:t>kontrollida</a:t>
            </a:r>
            <a:r>
              <a:rPr lang="en-US" dirty="0"/>
              <a:t>, </a:t>
            </a:r>
            <a:r>
              <a:rPr lang="en-US" dirty="0" err="1"/>
              <a:t>Englo</a:t>
            </a:r>
            <a:r>
              <a:rPr lang="en-US" dirty="0"/>
              <a:t> </a:t>
            </a:r>
            <a:r>
              <a:rPr lang="en-US" dirty="0" err="1"/>
              <a:t>penetromeetri</a:t>
            </a:r>
            <a:r>
              <a:rPr lang="en-US" dirty="0"/>
              <a:t> </a:t>
            </a:r>
            <a:r>
              <a:rPr lang="en-US" dirty="0" err="1"/>
              <a:t>piiriks</a:t>
            </a:r>
            <a:r>
              <a:rPr lang="en-US" dirty="0"/>
              <a:t> on 5 mm (on </a:t>
            </a:r>
            <a:r>
              <a:rPr lang="en-US" dirty="0" err="1"/>
              <a:t>olemas</a:t>
            </a:r>
            <a:r>
              <a:rPr lang="en-US" dirty="0"/>
              <a:t> ka USA </a:t>
            </a:r>
            <a:r>
              <a:rPr lang="en-US" dirty="0" err="1"/>
              <a:t>raskemad</a:t>
            </a:r>
            <a:r>
              <a:rPr lang="en-US" dirty="0"/>
              <a:t> </a:t>
            </a:r>
            <a:r>
              <a:rPr lang="en-US" dirty="0" err="1"/>
              <a:t>penetromeetrid</a:t>
            </a:r>
            <a:r>
              <a:rPr lang="en-US" dirty="0"/>
              <a:t>)</a:t>
            </a:r>
          </a:p>
        </p:txBody>
      </p:sp>
      <p:sp>
        <p:nvSpPr>
          <p:cNvPr id="4" name="Slide Number Placeholder 3">
            <a:extLst>
              <a:ext uri="{FF2B5EF4-FFF2-40B4-BE49-F238E27FC236}">
                <a16:creationId xmlns:a16="http://schemas.microsoft.com/office/drawing/2014/main" id="{D721D143-C79B-23BE-2A30-7076E944428F}"/>
              </a:ext>
            </a:extLst>
          </p:cNvPr>
          <p:cNvSpPr>
            <a:spLocks noGrp="1"/>
          </p:cNvSpPr>
          <p:nvPr>
            <p:ph type="sldNum" sz="quarter" idx="12"/>
          </p:nvPr>
        </p:nvSpPr>
        <p:spPr/>
        <p:txBody>
          <a:bodyPr/>
          <a:lstStyle/>
          <a:p>
            <a:fld id="{293FD8E8-F8C2-465E-AF77-6AD9B13EB0E0}" type="slidenum">
              <a:rPr lang="en-US" smtClean="0"/>
              <a:t>17</a:t>
            </a:fld>
            <a:endParaRPr lang="en-US"/>
          </a:p>
        </p:txBody>
      </p:sp>
    </p:spTree>
    <p:extLst>
      <p:ext uri="{BB962C8B-B14F-4D97-AF65-F5344CB8AC3E}">
        <p14:creationId xmlns:p14="http://schemas.microsoft.com/office/powerpoint/2010/main" val="4028499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F538-DE55-F434-CE1B-C8EA0BFE7946}"/>
              </a:ext>
            </a:extLst>
          </p:cNvPr>
          <p:cNvSpPr>
            <a:spLocks noGrp="1"/>
          </p:cNvSpPr>
          <p:nvPr>
            <p:ph type="title"/>
          </p:nvPr>
        </p:nvSpPr>
        <p:spPr/>
        <p:txBody>
          <a:bodyPr/>
          <a:lstStyle/>
          <a:p>
            <a:r>
              <a:rPr lang="en-US" dirty="0" err="1"/>
              <a:t>Kandevõime</a:t>
            </a:r>
            <a:r>
              <a:rPr lang="en-US" dirty="0"/>
              <a:t> ja </a:t>
            </a:r>
            <a:r>
              <a:rPr lang="en-US" dirty="0" err="1"/>
              <a:t>elastsusmoodul</a:t>
            </a:r>
            <a:endParaRPr lang="en-US" dirty="0"/>
          </a:p>
        </p:txBody>
      </p:sp>
      <p:sp>
        <p:nvSpPr>
          <p:cNvPr id="3" name="Content Placeholder 2">
            <a:extLst>
              <a:ext uri="{FF2B5EF4-FFF2-40B4-BE49-F238E27FC236}">
                <a16:creationId xmlns:a16="http://schemas.microsoft.com/office/drawing/2014/main" id="{640EEE53-FB41-8018-6EB8-35A28AFA622E}"/>
              </a:ext>
            </a:extLst>
          </p:cNvPr>
          <p:cNvSpPr>
            <a:spLocks noGrp="1"/>
          </p:cNvSpPr>
          <p:nvPr>
            <p:ph idx="1"/>
          </p:nvPr>
        </p:nvSpPr>
        <p:spPr>
          <a:xfrm>
            <a:off x="741221" y="1811771"/>
            <a:ext cx="10947397" cy="4351338"/>
          </a:xfrm>
        </p:spPr>
        <p:txBody>
          <a:bodyPr>
            <a:normAutofit fontScale="92500" lnSpcReduction="10000"/>
          </a:bodyPr>
          <a:lstStyle/>
          <a:p>
            <a:r>
              <a:rPr lang="en-US" b="1" dirty="0" err="1"/>
              <a:t>Materjalil</a:t>
            </a:r>
            <a:r>
              <a:rPr lang="en-US" b="1" dirty="0"/>
              <a:t> on </a:t>
            </a:r>
            <a:r>
              <a:rPr lang="en-US" b="1" dirty="0" err="1"/>
              <a:t>elastsusmoodul</a:t>
            </a:r>
            <a:r>
              <a:rPr lang="en-US" b="1" dirty="0"/>
              <a:t>, </a:t>
            </a:r>
            <a:r>
              <a:rPr lang="en-US" b="1" dirty="0" err="1"/>
              <a:t>konstruktsioonil</a:t>
            </a:r>
            <a:r>
              <a:rPr lang="en-US" b="1" dirty="0"/>
              <a:t> </a:t>
            </a:r>
            <a:r>
              <a:rPr lang="en-US" b="1" dirty="0" err="1"/>
              <a:t>kandevõime</a:t>
            </a:r>
            <a:endParaRPr lang="en-US" b="1" dirty="0"/>
          </a:p>
          <a:p>
            <a:pPr lvl="1"/>
            <a:r>
              <a:rPr lang="en-US" dirty="0"/>
              <a:t>Kui </a:t>
            </a:r>
            <a:r>
              <a:rPr lang="en-US" dirty="0" err="1"/>
              <a:t>materjali</a:t>
            </a:r>
            <a:r>
              <a:rPr lang="en-US" dirty="0"/>
              <a:t> </a:t>
            </a:r>
            <a:r>
              <a:rPr lang="en-US" dirty="0" err="1"/>
              <a:t>kihi</a:t>
            </a:r>
            <a:r>
              <a:rPr lang="en-US" dirty="0"/>
              <a:t> </a:t>
            </a:r>
            <a:r>
              <a:rPr lang="en-US" dirty="0" err="1"/>
              <a:t>paksust</a:t>
            </a:r>
            <a:r>
              <a:rPr lang="en-US" dirty="0"/>
              <a:t> </a:t>
            </a:r>
            <a:r>
              <a:rPr lang="en-US" dirty="0" err="1"/>
              <a:t>lugeda</a:t>
            </a:r>
            <a:r>
              <a:rPr lang="en-US" dirty="0"/>
              <a:t> </a:t>
            </a:r>
            <a:r>
              <a:rPr lang="en-US" dirty="0" err="1"/>
              <a:t>lõpmatuks</a:t>
            </a:r>
            <a:r>
              <a:rPr lang="en-US" dirty="0"/>
              <a:t>, on </a:t>
            </a:r>
            <a:r>
              <a:rPr lang="en-US" dirty="0" err="1"/>
              <a:t>selle</a:t>
            </a:r>
            <a:r>
              <a:rPr lang="en-US" dirty="0"/>
              <a:t> </a:t>
            </a:r>
            <a:r>
              <a:rPr lang="en-US" dirty="0" err="1"/>
              <a:t>materjali</a:t>
            </a:r>
            <a:r>
              <a:rPr lang="en-US" dirty="0"/>
              <a:t> pinnal </a:t>
            </a:r>
            <a:r>
              <a:rPr lang="en-US" dirty="0" err="1"/>
              <a:t>mõõdetav</a:t>
            </a:r>
            <a:r>
              <a:rPr lang="en-US" dirty="0"/>
              <a:t> </a:t>
            </a:r>
            <a:r>
              <a:rPr lang="en-US" dirty="0" err="1"/>
              <a:t>kandevõime</a:t>
            </a:r>
            <a:r>
              <a:rPr lang="en-US" dirty="0"/>
              <a:t> </a:t>
            </a:r>
            <a:r>
              <a:rPr lang="en-US" dirty="0" err="1"/>
              <a:t>võrdne</a:t>
            </a:r>
            <a:r>
              <a:rPr lang="en-US" dirty="0"/>
              <a:t> </a:t>
            </a:r>
            <a:r>
              <a:rPr lang="en-US" dirty="0" err="1"/>
              <a:t>materjali</a:t>
            </a:r>
            <a:r>
              <a:rPr lang="en-US" dirty="0"/>
              <a:t> </a:t>
            </a:r>
            <a:r>
              <a:rPr lang="en-US" dirty="0" err="1"/>
              <a:t>elastsusmooduliga</a:t>
            </a:r>
            <a:endParaRPr lang="en-US" dirty="0"/>
          </a:p>
          <a:p>
            <a:pPr lvl="1"/>
            <a:r>
              <a:rPr lang="en-US" dirty="0" err="1"/>
              <a:t>Soome</a:t>
            </a:r>
            <a:r>
              <a:rPr lang="en-US" dirty="0"/>
              <a:t> </a:t>
            </a:r>
            <a:r>
              <a:rPr lang="en-US" dirty="0" err="1"/>
              <a:t>loeb</a:t>
            </a:r>
            <a:r>
              <a:rPr lang="en-US" dirty="0"/>
              <a:t> </a:t>
            </a:r>
            <a:r>
              <a:rPr lang="en-US" dirty="0" err="1"/>
              <a:t>lõpmatuks</a:t>
            </a:r>
            <a:r>
              <a:rPr lang="en-US" dirty="0"/>
              <a:t> 100 cm, Vene </a:t>
            </a:r>
            <a:r>
              <a:rPr lang="en-US" dirty="0" err="1"/>
              <a:t>koolkonnas</a:t>
            </a:r>
            <a:r>
              <a:rPr lang="en-US" dirty="0"/>
              <a:t> on see 75 cm – </a:t>
            </a:r>
            <a:r>
              <a:rPr lang="en-US" dirty="0" err="1"/>
              <a:t>järelikult</a:t>
            </a:r>
            <a:r>
              <a:rPr lang="en-US" dirty="0"/>
              <a:t> </a:t>
            </a:r>
            <a:r>
              <a:rPr lang="en-US" dirty="0" err="1"/>
              <a:t>konstruktsiooni</a:t>
            </a:r>
            <a:r>
              <a:rPr lang="en-US" dirty="0"/>
              <a:t> </a:t>
            </a:r>
            <a:r>
              <a:rPr lang="en-US" dirty="0" err="1"/>
              <a:t>kandevõime</a:t>
            </a:r>
            <a:r>
              <a:rPr lang="en-US" dirty="0"/>
              <a:t> </a:t>
            </a:r>
            <a:r>
              <a:rPr lang="en-US" dirty="0" err="1"/>
              <a:t>analüüs</a:t>
            </a:r>
            <a:r>
              <a:rPr lang="en-US" dirty="0"/>
              <a:t> ja </a:t>
            </a:r>
            <a:r>
              <a:rPr lang="en-US" dirty="0" err="1"/>
              <a:t>arvutus</a:t>
            </a:r>
            <a:r>
              <a:rPr lang="en-US" dirty="0"/>
              <a:t> </a:t>
            </a:r>
            <a:r>
              <a:rPr lang="en-US" dirty="0" err="1"/>
              <a:t>ei</a:t>
            </a:r>
            <a:r>
              <a:rPr lang="en-US" dirty="0"/>
              <a:t> </a:t>
            </a:r>
            <a:r>
              <a:rPr lang="en-US" dirty="0" err="1"/>
              <a:t>lähe</a:t>
            </a:r>
            <a:r>
              <a:rPr lang="en-US" dirty="0"/>
              <a:t> </a:t>
            </a:r>
            <a:r>
              <a:rPr lang="en-US" dirty="0" err="1"/>
              <a:t>sügavamale</a:t>
            </a:r>
            <a:r>
              <a:rPr lang="en-US" dirty="0"/>
              <a:t>, </a:t>
            </a:r>
            <a:r>
              <a:rPr lang="en-US" dirty="0" err="1"/>
              <a:t>kui</a:t>
            </a:r>
            <a:r>
              <a:rPr lang="en-US" dirty="0"/>
              <a:t> </a:t>
            </a:r>
            <a:r>
              <a:rPr lang="en-US" dirty="0" err="1"/>
              <a:t>kihini</a:t>
            </a:r>
            <a:r>
              <a:rPr lang="en-US" dirty="0"/>
              <a:t> </a:t>
            </a:r>
            <a:r>
              <a:rPr lang="en-US" dirty="0" err="1"/>
              <a:t>mida</a:t>
            </a:r>
            <a:r>
              <a:rPr lang="en-US" dirty="0"/>
              <a:t> </a:t>
            </a:r>
            <a:r>
              <a:rPr lang="en-US" dirty="0" err="1"/>
              <a:t>saab</a:t>
            </a:r>
            <a:r>
              <a:rPr lang="en-US" dirty="0"/>
              <a:t> </a:t>
            </a:r>
            <a:r>
              <a:rPr lang="en-US" dirty="0" err="1"/>
              <a:t>lugeda</a:t>
            </a:r>
            <a:r>
              <a:rPr lang="en-US" dirty="0"/>
              <a:t> </a:t>
            </a:r>
            <a:r>
              <a:rPr lang="en-US" dirty="0" err="1"/>
              <a:t>aluspinnaseks</a:t>
            </a:r>
            <a:r>
              <a:rPr lang="en-US" dirty="0"/>
              <a:t> (</a:t>
            </a:r>
            <a:r>
              <a:rPr lang="en-US" dirty="0" err="1"/>
              <a:t>lõpmatuks</a:t>
            </a:r>
            <a:r>
              <a:rPr lang="en-US" dirty="0"/>
              <a:t>).</a:t>
            </a:r>
          </a:p>
          <a:p>
            <a:pPr lvl="1"/>
            <a:r>
              <a:rPr lang="en-US" dirty="0" err="1"/>
              <a:t>Teraliste</a:t>
            </a:r>
            <a:r>
              <a:rPr lang="en-US" dirty="0"/>
              <a:t> </a:t>
            </a:r>
            <a:r>
              <a:rPr lang="en-US" dirty="0" err="1"/>
              <a:t>materjalide</a:t>
            </a:r>
            <a:r>
              <a:rPr lang="en-US" dirty="0"/>
              <a:t> (</a:t>
            </a:r>
            <a:r>
              <a:rPr lang="en-US" dirty="0" err="1"/>
              <a:t>killustik</a:t>
            </a:r>
            <a:r>
              <a:rPr lang="en-US" dirty="0"/>
              <a:t>) </a:t>
            </a:r>
            <a:r>
              <a:rPr lang="en-US" dirty="0" err="1"/>
              <a:t>elastsusmoodul</a:t>
            </a:r>
            <a:r>
              <a:rPr lang="en-US" dirty="0"/>
              <a:t> </a:t>
            </a:r>
            <a:r>
              <a:rPr lang="en-US" dirty="0" err="1"/>
              <a:t>sõltub</a:t>
            </a:r>
            <a:r>
              <a:rPr lang="en-US" dirty="0"/>
              <a:t> </a:t>
            </a:r>
            <a:r>
              <a:rPr lang="en-US" dirty="0" err="1"/>
              <a:t>pingest</a:t>
            </a:r>
            <a:r>
              <a:rPr lang="en-US" dirty="0"/>
              <a:t> </a:t>
            </a:r>
            <a:r>
              <a:rPr lang="en-US" dirty="0" err="1"/>
              <a:t>mõõtmisel</a:t>
            </a:r>
            <a:r>
              <a:rPr lang="en-US" dirty="0"/>
              <a:t> </a:t>
            </a:r>
            <a:r>
              <a:rPr lang="en-US" sz="2200" dirty="0"/>
              <a:t>(stress)</a:t>
            </a:r>
            <a:endParaRPr lang="en-US" dirty="0"/>
          </a:p>
          <a:p>
            <a:pPr lvl="1"/>
            <a:r>
              <a:rPr lang="en-US" dirty="0" err="1"/>
              <a:t>Kohesiivsel</a:t>
            </a:r>
            <a:r>
              <a:rPr lang="en-US" dirty="0"/>
              <a:t> </a:t>
            </a:r>
            <a:r>
              <a:rPr lang="en-US" dirty="0" err="1"/>
              <a:t>materjalil</a:t>
            </a:r>
            <a:r>
              <a:rPr lang="en-US" dirty="0"/>
              <a:t> (</a:t>
            </a:r>
            <a:r>
              <a:rPr lang="en-US" dirty="0" err="1"/>
              <a:t>pinnasel</a:t>
            </a:r>
            <a:r>
              <a:rPr lang="en-US" dirty="0"/>
              <a:t>) </a:t>
            </a:r>
            <a:r>
              <a:rPr lang="en-US" dirty="0" err="1"/>
              <a:t>sõltub</a:t>
            </a:r>
            <a:r>
              <a:rPr lang="en-US" dirty="0"/>
              <a:t> E </a:t>
            </a:r>
            <a:r>
              <a:rPr lang="en-US" dirty="0" err="1"/>
              <a:t>niiskusest</a:t>
            </a:r>
            <a:r>
              <a:rPr lang="en-US" dirty="0"/>
              <a:t>, max E on </a:t>
            </a:r>
            <a:r>
              <a:rPr lang="en-US" dirty="0" err="1"/>
              <a:t>optimaalsel</a:t>
            </a:r>
            <a:r>
              <a:rPr lang="en-US" dirty="0"/>
              <a:t> </a:t>
            </a:r>
            <a:r>
              <a:rPr lang="en-US" dirty="0" err="1"/>
              <a:t>niiskusel</a:t>
            </a:r>
            <a:endParaRPr lang="en-US" dirty="0"/>
          </a:p>
          <a:p>
            <a:r>
              <a:rPr lang="en-US" dirty="0" err="1"/>
              <a:t>Odemarki</a:t>
            </a:r>
            <a:r>
              <a:rPr lang="en-US" dirty="0"/>
              <a:t> </a:t>
            </a:r>
            <a:r>
              <a:rPr lang="en-US" dirty="0" err="1"/>
              <a:t>valemiga</a:t>
            </a:r>
            <a:r>
              <a:rPr lang="en-US" dirty="0"/>
              <a:t> </a:t>
            </a:r>
            <a:r>
              <a:rPr lang="en-US" dirty="0" err="1"/>
              <a:t>arvutades</a:t>
            </a:r>
            <a:r>
              <a:rPr lang="en-US" dirty="0"/>
              <a:t> </a:t>
            </a:r>
            <a:r>
              <a:rPr lang="en-US" dirty="0" err="1"/>
              <a:t>saame</a:t>
            </a:r>
            <a:r>
              <a:rPr lang="en-US" dirty="0"/>
              <a:t> </a:t>
            </a:r>
            <a:r>
              <a:rPr lang="en-US" dirty="0" err="1"/>
              <a:t>kihilise</a:t>
            </a:r>
            <a:r>
              <a:rPr lang="en-US" dirty="0"/>
              <a:t> </a:t>
            </a:r>
            <a:r>
              <a:rPr lang="en-US" dirty="0" err="1"/>
              <a:t>konstruktsiooni</a:t>
            </a:r>
            <a:r>
              <a:rPr lang="en-US" dirty="0"/>
              <a:t> </a:t>
            </a:r>
            <a:r>
              <a:rPr lang="en-US" dirty="0" err="1"/>
              <a:t>igale</a:t>
            </a:r>
            <a:r>
              <a:rPr lang="en-US" dirty="0"/>
              <a:t> </a:t>
            </a:r>
            <a:r>
              <a:rPr lang="en-US" dirty="0" err="1"/>
              <a:t>kihile</a:t>
            </a:r>
            <a:r>
              <a:rPr lang="en-US" dirty="0"/>
              <a:t> </a:t>
            </a:r>
            <a:r>
              <a:rPr lang="en-US" dirty="0" err="1"/>
              <a:t>leida</a:t>
            </a:r>
            <a:r>
              <a:rPr lang="en-US" dirty="0"/>
              <a:t> </a:t>
            </a:r>
            <a:r>
              <a:rPr lang="en-US" dirty="0" err="1"/>
              <a:t>kandevõime</a:t>
            </a:r>
            <a:r>
              <a:rPr lang="en-US" dirty="0"/>
              <a:t> </a:t>
            </a:r>
            <a:r>
              <a:rPr lang="en-US" dirty="0" err="1"/>
              <a:t>väärtuse</a:t>
            </a:r>
            <a:r>
              <a:rPr lang="en-US" dirty="0"/>
              <a:t>, </a:t>
            </a:r>
            <a:r>
              <a:rPr lang="en-US" dirty="0" err="1"/>
              <a:t>teades</a:t>
            </a:r>
            <a:r>
              <a:rPr lang="en-US" dirty="0"/>
              <a:t> </a:t>
            </a:r>
            <a:r>
              <a:rPr lang="en-US" dirty="0" err="1"/>
              <a:t>kihi</a:t>
            </a:r>
            <a:r>
              <a:rPr lang="en-US" dirty="0"/>
              <a:t> </a:t>
            </a:r>
            <a:r>
              <a:rPr lang="en-US" dirty="0" err="1"/>
              <a:t>materjali</a:t>
            </a:r>
            <a:r>
              <a:rPr lang="en-US" dirty="0"/>
              <a:t> (</a:t>
            </a:r>
            <a:r>
              <a:rPr lang="en-US" dirty="0" err="1"/>
              <a:t>elastsusmoodulit</a:t>
            </a:r>
            <a:r>
              <a:rPr lang="en-US" dirty="0"/>
              <a:t>) ja </a:t>
            </a:r>
            <a:r>
              <a:rPr lang="en-US" dirty="0" err="1"/>
              <a:t>kihi</a:t>
            </a:r>
            <a:r>
              <a:rPr lang="en-US" dirty="0"/>
              <a:t> </a:t>
            </a:r>
            <a:r>
              <a:rPr lang="en-US" dirty="0" err="1"/>
              <a:t>paksust</a:t>
            </a:r>
            <a:endParaRPr lang="en-US" dirty="0"/>
          </a:p>
          <a:p>
            <a:pPr lvl="1"/>
            <a:r>
              <a:rPr lang="en-US" dirty="0" err="1"/>
              <a:t>Soome</a:t>
            </a:r>
            <a:r>
              <a:rPr lang="en-US" dirty="0"/>
              <a:t> </a:t>
            </a:r>
            <a:r>
              <a:rPr lang="en-US" dirty="0" err="1"/>
              <a:t>teekonstruktsioonide</a:t>
            </a:r>
            <a:r>
              <a:rPr lang="en-US" dirty="0"/>
              <a:t> </a:t>
            </a:r>
            <a:r>
              <a:rPr lang="en-US" dirty="0" err="1"/>
              <a:t>projekteerimise</a:t>
            </a:r>
            <a:r>
              <a:rPr lang="en-US" dirty="0"/>
              <a:t> </a:t>
            </a:r>
            <a:r>
              <a:rPr lang="en-US" dirty="0" err="1"/>
              <a:t>juhend</a:t>
            </a:r>
            <a:r>
              <a:rPr lang="en-US" dirty="0"/>
              <a:t> 038/2018, RMK </a:t>
            </a:r>
            <a:r>
              <a:rPr lang="en-US" dirty="0" err="1"/>
              <a:t>metsateede</a:t>
            </a:r>
            <a:r>
              <a:rPr lang="en-US" dirty="0"/>
              <a:t> </a:t>
            </a:r>
            <a:r>
              <a:rPr lang="en-US" dirty="0" err="1"/>
              <a:t>projekteerimise</a:t>
            </a:r>
            <a:r>
              <a:rPr lang="en-US" dirty="0"/>
              <a:t> </a:t>
            </a:r>
            <a:r>
              <a:rPr lang="en-US" dirty="0" err="1"/>
              <a:t>juhend</a:t>
            </a:r>
            <a:r>
              <a:rPr lang="en-US" dirty="0"/>
              <a:t>, </a:t>
            </a:r>
            <a:r>
              <a:rPr lang="en-US" dirty="0" err="1"/>
              <a:t>maaparanduse</a:t>
            </a:r>
            <a:r>
              <a:rPr lang="en-US" dirty="0"/>
              <a:t> </a:t>
            </a:r>
            <a:r>
              <a:rPr lang="en-US" dirty="0" err="1"/>
              <a:t>projekteerimisnorm</a:t>
            </a:r>
            <a:endParaRPr lang="en-US" dirty="0"/>
          </a:p>
        </p:txBody>
      </p:sp>
      <p:pic>
        <p:nvPicPr>
          <p:cNvPr id="5" name="Picture 4">
            <a:extLst>
              <a:ext uri="{FF2B5EF4-FFF2-40B4-BE49-F238E27FC236}">
                <a16:creationId xmlns:a16="http://schemas.microsoft.com/office/drawing/2014/main" id="{5727DE73-316E-AEC5-24A9-7B9B78CCA1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55918" y="100926"/>
            <a:ext cx="2920305" cy="1650304"/>
          </a:xfrm>
          <a:prstGeom prst="rect">
            <a:avLst/>
          </a:prstGeom>
        </p:spPr>
      </p:pic>
      <p:sp>
        <p:nvSpPr>
          <p:cNvPr id="4" name="Slide Number Placeholder 3">
            <a:extLst>
              <a:ext uri="{FF2B5EF4-FFF2-40B4-BE49-F238E27FC236}">
                <a16:creationId xmlns:a16="http://schemas.microsoft.com/office/drawing/2014/main" id="{35E9E22D-D556-17D7-A5DD-C082A7B808CF}"/>
              </a:ext>
            </a:extLst>
          </p:cNvPr>
          <p:cNvSpPr>
            <a:spLocks noGrp="1"/>
          </p:cNvSpPr>
          <p:nvPr>
            <p:ph type="sldNum" sz="quarter" idx="12"/>
          </p:nvPr>
        </p:nvSpPr>
        <p:spPr/>
        <p:txBody>
          <a:bodyPr/>
          <a:lstStyle/>
          <a:p>
            <a:fld id="{293FD8E8-F8C2-465E-AF77-6AD9B13EB0E0}" type="slidenum">
              <a:rPr lang="en-US" smtClean="0"/>
              <a:t>18</a:t>
            </a:fld>
            <a:endParaRPr lang="en-US"/>
          </a:p>
        </p:txBody>
      </p:sp>
    </p:spTree>
    <p:extLst>
      <p:ext uri="{BB962C8B-B14F-4D97-AF65-F5344CB8AC3E}">
        <p14:creationId xmlns:p14="http://schemas.microsoft.com/office/powerpoint/2010/main" val="1609246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96CC-D533-908F-52BE-80263A71CB4E}"/>
              </a:ext>
            </a:extLst>
          </p:cNvPr>
          <p:cNvSpPr>
            <a:spLocks noGrp="1"/>
          </p:cNvSpPr>
          <p:nvPr>
            <p:ph type="title"/>
          </p:nvPr>
        </p:nvSpPr>
        <p:spPr/>
        <p:txBody>
          <a:bodyPr/>
          <a:lstStyle/>
          <a:p>
            <a:r>
              <a:rPr lang="en-US" dirty="0" err="1"/>
              <a:t>Ühikud</a:t>
            </a:r>
            <a:r>
              <a:rPr lang="en-US" dirty="0"/>
              <a:t>, </a:t>
            </a:r>
            <a:r>
              <a:rPr lang="en-US" dirty="0" err="1"/>
              <a:t>millega</a:t>
            </a:r>
            <a:r>
              <a:rPr lang="en-US" dirty="0"/>
              <a:t> </a:t>
            </a:r>
            <a:r>
              <a:rPr lang="en-US" dirty="0" err="1"/>
              <a:t>kokku</a:t>
            </a:r>
            <a:r>
              <a:rPr lang="en-US" dirty="0"/>
              <a:t> </a:t>
            </a:r>
            <a:r>
              <a:rPr lang="en-US" dirty="0" err="1"/>
              <a:t>puutume</a:t>
            </a:r>
            <a:endParaRPr lang="en-US" dirty="0"/>
          </a:p>
        </p:txBody>
      </p:sp>
      <p:sp>
        <p:nvSpPr>
          <p:cNvPr id="3" name="Content Placeholder 2">
            <a:extLst>
              <a:ext uri="{FF2B5EF4-FFF2-40B4-BE49-F238E27FC236}">
                <a16:creationId xmlns:a16="http://schemas.microsoft.com/office/drawing/2014/main" id="{560A2A42-7897-C7D1-6994-EAE11DA4F4FA}"/>
              </a:ext>
            </a:extLst>
          </p:cNvPr>
          <p:cNvSpPr>
            <a:spLocks noGrp="1"/>
          </p:cNvSpPr>
          <p:nvPr>
            <p:ph idx="1"/>
          </p:nvPr>
        </p:nvSpPr>
        <p:spPr/>
        <p:txBody>
          <a:bodyPr/>
          <a:lstStyle/>
          <a:p>
            <a:r>
              <a:rPr lang="en-US" dirty="0" err="1"/>
              <a:t>Megapaskal</a:t>
            </a:r>
            <a:r>
              <a:rPr lang="en-US" dirty="0"/>
              <a:t> (MPa, MN/m</a:t>
            </a:r>
            <a:r>
              <a:rPr lang="en-US" baseline="30000" dirty="0"/>
              <a:t>2</a:t>
            </a:r>
            <a:r>
              <a:rPr lang="en-US" dirty="0"/>
              <a:t>) – </a:t>
            </a:r>
            <a:r>
              <a:rPr lang="en-US" dirty="0" err="1"/>
              <a:t>elastsusmooduli</a:t>
            </a:r>
            <a:r>
              <a:rPr lang="en-US" dirty="0"/>
              <a:t> ja </a:t>
            </a:r>
            <a:r>
              <a:rPr lang="en-US" dirty="0" err="1"/>
              <a:t>kandevõime</a:t>
            </a:r>
            <a:r>
              <a:rPr lang="en-US" dirty="0"/>
              <a:t> </a:t>
            </a:r>
            <a:r>
              <a:rPr lang="en-US" dirty="0" err="1"/>
              <a:t>ühik</a:t>
            </a:r>
            <a:endParaRPr lang="en-US" dirty="0"/>
          </a:p>
          <a:p>
            <a:r>
              <a:rPr lang="en-US" dirty="0" err="1"/>
              <a:t>Kilopaskal</a:t>
            </a:r>
            <a:r>
              <a:rPr lang="en-US" dirty="0"/>
              <a:t> (kPa) – </a:t>
            </a:r>
            <a:r>
              <a:rPr lang="en-US" dirty="0" err="1"/>
              <a:t>reeglina</a:t>
            </a:r>
            <a:r>
              <a:rPr lang="en-US" dirty="0"/>
              <a:t>, </a:t>
            </a:r>
            <a:r>
              <a:rPr lang="en-US" dirty="0" err="1"/>
              <a:t>deflektomeetritel</a:t>
            </a:r>
            <a:r>
              <a:rPr lang="en-US" dirty="0"/>
              <a:t> </a:t>
            </a:r>
            <a:r>
              <a:rPr lang="en-US" dirty="0" err="1"/>
              <a:t>pinge</a:t>
            </a:r>
            <a:r>
              <a:rPr lang="en-US" dirty="0"/>
              <a:t> </a:t>
            </a:r>
            <a:r>
              <a:rPr lang="en-US" dirty="0" err="1"/>
              <a:t>mõõteseadme</a:t>
            </a:r>
            <a:r>
              <a:rPr lang="en-US" dirty="0"/>
              <a:t> </a:t>
            </a:r>
            <a:r>
              <a:rPr lang="en-US" dirty="0" err="1"/>
              <a:t>talla</a:t>
            </a:r>
            <a:r>
              <a:rPr lang="en-US" dirty="0"/>
              <a:t> all </a:t>
            </a:r>
            <a:r>
              <a:rPr lang="en-US" dirty="0" err="1"/>
              <a:t>ehk</a:t>
            </a:r>
            <a:r>
              <a:rPr lang="en-US" dirty="0"/>
              <a:t> ka </a:t>
            </a:r>
            <a:r>
              <a:rPr lang="en-US" dirty="0" err="1"/>
              <a:t>teekonstruktsiooni</a:t>
            </a:r>
            <a:r>
              <a:rPr lang="en-US" dirty="0"/>
              <a:t> </a:t>
            </a:r>
            <a:r>
              <a:rPr lang="en-US" dirty="0" err="1"/>
              <a:t>kihis</a:t>
            </a:r>
            <a:endParaRPr lang="en-US" dirty="0"/>
          </a:p>
          <a:p>
            <a:pPr lvl="1"/>
            <a:r>
              <a:rPr lang="en-US" dirty="0"/>
              <a:t>Kui </a:t>
            </a:r>
            <a:r>
              <a:rPr lang="en-US" dirty="0" err="1"/>
              <a:t>soovime</a:t>
            </a:r>
            <a:r>
              <a:rPr lang="en-US" dirty="0"/>
              <a:t> </a:t>
            </a:r>
            <a:r>
              <a:rPr lang="en-US" dirty="0" err="1"/>
              <a:t>mõõtetulemust</a:t>
            </a:r>
            <a:r>
              <a:rPr lang="en-US" dirty="0"/>
              <a:t> </a:t>
            </a:r>
            <a:r>
              <a:rPr lang="en-US" dirty="0" err="1"/>
              <a:t>võrrelda</a:t>
            </a:r>
            <a:r>
              <a:rPr lang="en-US" dirty="0"/>
              <a:t> </a:t>
            </a:r>
            <a:r>
              <a:rPr lang="en-US" dirty="0" err="1"/>
              <a:t>arvutustega</a:t>
            </a:r>
            <a:r>
              <a:rPr lang="en-US" dirty="0"/>
              <a:t>, peaks </a:t>
            </a:r>
            <a:r>
              <a:rPr lang="en-US" dirty="0" err="1"/>
              <a:t>mõõtmisel</a:t>
            </a:r>
            <a:r>
              <a:rPr lang="en-US" dirty="0"/>
              <a:t> </a:t>
            </a:r>
            <a:r>
              <a:rPr lang="en-US" dirty="0" err="1"/>
              <a:t>kasutatav</a:t>
            </a:r>
            <a:r>
              <a:rPr lang="en-US" dirty="0"/>
              <a:t> </a:t>
            </a:r>
            <a:r>
              <a:rPr lang="en-US" dirty="0" err="1"/>
              <a:t>pinge</a:t>
            </a:r>
            <a:r>
              <a:rPr lang="en-US" dirty="0"/>
              <a:t> </a:t>
            </a:r>
            <a:r>
              <a:rPr lang="en-US" dirty="0" err="1"/>
              <a:t>olema</a:t>
            </a:r>
            <a:r>
              <a:rPr lang="en-US" dirty="0"/>
              <a:t> </a:t>
            </a:r>
            <a:r>
              <a:rPr lang="en-US" dirty="0" err="1"/>
              <a:t>lähedane</a:t>
            </a:r>
            <a:r>
              <a:rPr lang="en-US" dirty="0"/>
              <a:t> </a:t>
            </a:r>
            <a:r>
              <a:rPr lang="en-US" dirty="0" err="1"/>
              <a:t>tööolukorras</a:t>
            </a:r>
            <a:r>
              <a:rPr lang="en-US" dirty="0"/>
              <a:t> </a:t>
            </a:r>
            <a:r>
              <a:rPr lang="en-US" dirty="0" err="1"/>
              <a:t>samas</a:t>
            </a:r>
            <a:r>
              <a:rPr lang="en-US" dirty="0"/>
              <a:t> </a:t>
            </a:r>
            <a:r>
              <a:rPr lang="en-US" dirty="0" err="1"/>
              <a:t>kihis</a:t>
            </a:r>
            <a:r>
              <a:rPr lang="en-US" dirty="0"/>
              <a:t> </a:t>
            </a:r>
            <a:r>
              <a:rPr lang="en-US" dirty="0" err="1"/>
              <a:t>esinevaga</a:t>
            </a:r>
            <a:endParaRPr lang="en-US" dirty="0"/>
          </a:p>
          <a:p>
            <a:pPr lvl="2"/>
            <a:r>
              <a:rPr lang="en-US" dirty="0" err="1"/>
              <a:t>Teraliste</a:t>
            </a:r>
            <a:r>
              <a:rPr lang="en-US" dirty="0"/>
              <a:t> </a:t>
            </a:r>
            <a:r>
              <a:rPr lang="en-US" dirty="0" err="1"/>
              <a:t>materjalide</a:t>
            </a:r>
            <a:r>
              <a:rPr lang="en-US" dirty="0"/>
              <a:t> </a:t>
            </a:r>
            <a:r>
              <a:rPr lang="en-US" dirty="0" err="1"/>
              <a:t>elastsusmoodul</a:t>
            </a:r>
            <a:r>
              <a:rPr lang="en-US" dirty="0"/>
              <a:t> </a:t>
            </a:r>
            <a:r>
              <a:rPr lang="en-US" dirty="0" err="1"/>
              <a:t>sõltub</a:t>
            </a:r>
            <a:r>
              <a:rPr lang="en-US" dirty="0"/>
              <a:t> </a:t>
            </a:r>
            <a:r>
              <a:rPr lang="en-US" dirty="0" err="1"/>
              <a:t>pingest</a:t>
            </a:r>
            <a:r>
              <a:rPr lang="en-US" dirty="0"/>
              <a:t> </a:t>
            </a:r>
            <a:r>
              <a:rPr lang="en-US" dirty="0" err="1"/>
              <a:t>mõõtmisel</a:t>
            </a:r>
            <a:r>
              <a:rPr lang="en-US" dirty="0"/>
              <a:t>, </a:t>
            </a:r>
            <a:r>
              <a:rPr lang="en-US" dirty="0" err="1"/>
              <a:t>mida</a:t>
            </a:r>
            <a:r>
              <a:rPr lang="en-US" dirty="0"/>
              <a:t> </a:t>
            </a:r>
            <a:r>
              <a:rPr lang="en-US" dirty="0" err="1"/>
              <a:t>suuremaks</a:t>
            </a:r>
            <a:r>
              <a:rPr lang="en-US" dirty="0"/>
              <a:t> </a:t>
            </a:r>
            <a:r>
              <a:rPr lang="en-US" dirty="0" err="1"/>
              <a:t>tõuseb</a:t>
            </a:r>
            <a:r>
              <a:rPr lang="en-US" dirty="0"/>
              <a:t> </a:t>
            </a:r>
            <a:r>
              <a:rPr lang="en-US" dirty="0" err="1"/>
              <a:t>pinge</a:t>
            </a:r>
            <a:r>
              <a:rPr lang="en-US" dirty="0"/>
              <a:t>, </a:t>
            </a:r>
            <a:r>
              <a:rPr lang="en-US" dirty="0" err="1"/>
              <a:t>seda</a:t>
            </a:r>
            <a:r>
              <a:rPr lang="en-US" dirty="0"/>
              <a:t> </a:t>
            </a:r>
            <a:r>
              <a:rPr lang="en-US" dirty="0" err="1"/>
              <a:t>tugevamana</a:t>
            </a:r>
            <a:r>
              <a:rPr lang="en-US" dirty="0"/>
              <a:t> </a:t>
            </a:r>
            <a:r>
              <a:rPr lang="en-US" dirty="0" err="1"/>
              <a:t>materjal</a:t>
            </a:r>
            <a:r>
              <a:rPr lang="en-US" dirty="0"/>
              <a:t> </a:t>
            </a:r>
            <a:r>
              <a:rPr lang="en-US" dirty="0" err="1"/>
              <a:t>näib</a:t>
            </a:r>
            <a:r>
              <a:rPr lang="en-US" dirty="0"/>
              <a:t>, </a:t>
            </a:r>
            <a:r>
              <a:rPr lang="en-US" dirty="0" err="1"/>
              <a:t>seda</a:t>
            </a:r>
            <a:r>
              <a:rPr lang="en-US" dirty="0"/>
              <a:t> </a:t>
            </a:r>
            <a:r>
              <a:rPr lang="en-US" dirty="0" err="1"/>
              <a:t>raskem</a:t>
            </a:r>
            <a:r>
              <a:rPr lang="en-US" dirty="0"/>
              <a:t> on </a:t>
            </a:r>
            <a:r>
              <a:rPr lang="en-US" dirty="0" err="1"/>
              <a:t>materjali</a:t>
            </a:r>
            <a:r>
              <a:rPr lang="en-US" dirty="0"/>
              <a:t> </a:t>
            </a:r>
            <a:r>
              <a:rPr lang="en-US" dirty="0" err="1"/>
              <a:t>rohkem</a:t>
            </a:r>
            <a:r>
              <a:rPr lang="en-US" dirty="0"/>
              <a:t> </a:t>
            </a:r>
            <a:r>
              <a:rPr lang="en-US" dirty="0" err="1"/>
              <a:t>kokku</a:t>
            </a:r>
            <a:r>
              <a:rPr lang="en-US" dirty="0"/>
              <a:t> </a:t>
            </a:r>
            <a:r>
              <a:rPr lang="en-US" dirty="0" err="1"/>
              <a:t>suruda</a:t>
            </a:r>
            <a:endParaRPr lang="en-US" dirty="0"/>
          </a:p>
          <a:p>
            <a:endParaRPr lang="en-US" dirty="0"/>
          </a:p>
        </p:txBody>
      </p:sp>
      <p:sp>
        <p:nvSpPr>
          <p:cNvPr id="4" name="Slide Number Placeholder 3">
            <a:extLst>
              <a:ext uri="{FF2B5EF4-FFF2-40B4-BE49-F238E27FC236}">
                <a16:creationId xmlns:a16="http://schemas.microsoft.com/office/drawing/2014/main" id="{D314F774-F4F2-D5DF-91AA-EF4E2B4DD3C2}"/>
              </a:ext>
            </a:extLst>
          </p:cNvPr>
          <p:cNvSpPr>
            <a:spLocks noGrp="1"/>
          </p:cNvSpPr>
          <p:nvPr>
            <p:ph type="sldNum" sz="quarter" idx="12"/>
          </p:nvPr>
        </p:nvSpPr>
        <p:spPr/>
        <p:txBody>
          <a:bodyPr/>
          <a:lstStyle/>
          <a:p>
            <a:fld id="{293FD8E8-F8C2-465E-AF77-6AD9B13EB0E0}" type="slidenum">
              <a:rPr lang="en-US" smtClean="0"/>
              <a:t>19</a:t>
            </a:fld>
            <a:endParaRPr lang="en-US"/>
          </a:p>
        </p:txBody>
      </p:sp>
    </p:spTree>
    <p:extLst>
      <p:ext uri="{BB962C8B-B14F-4D97-AF65-F5344CB8AC3E}">
        <p14:creationId xmlns:p14="http://schemas.microsoft.com/office/powerpoint/2010/main" val="216609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EAB8-6CE5-762A-906F-C2703A3037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125DA7-812B-B899-DEF1-3C9D301310D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A553277-FC3C-C0BE-3B36-D5E8A2B7BF66}"/>
              </a:ext>
            </a:extLst>
          </p:cNvPr>
          <p:cNvSpPr>
            <a:spLocks noGrp="1"/>
          </p:cNvSpPr>
          <p:nvPr>
            <p:ph type="sldNum" sz="quarter" idx="12"/>
          </p:nvPr>
        </p:nvSpPr>
        <p:spPr/>
        <p:txBody>
          <a:bodyPr/>
          <a:lstStyle/>
          <a:p>
            <a:fld id="{293FD8E8-F8C2-465E-AF77-6AD9B13EB0E0}" type="slidenum">
              <a:rPr lang="en-US" smtClean="0"/>
              <a:t>2</a:t>
            </a:fld>
            <a:endParaRPr lang="en-US"/>
          </a:p>
        </p:txBody>
      </p:sp>
      <p:pic>
        <p:nvPicPr>
          <p:cNvPr id="7" name="Picture 6">
            <a:extLst>
              <a:ext uri="{FF2B5EF4-FFF2-40B4-BE49-F238E27FC236}">
                <a16:creationId xmlns:a16="http://schemas.microsoft.com/office/drawing/2014/main" id="{E2EE668D-1F91-35FF-32A9-CA3BFB03B3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4876"/>
            <a:ext cx="12192000" cy="6768248"/>
          </a:xfrm>
          <a:prstGeom prst="rect">
            <a:avLst/>
          </a:prstGeom>
        </p:spPr>
      </p:pic>
    </p:spTree>
    <p:extLst>
      <p:ext uri="{BB962C8B-B14F-4D97-AF65-F5344CB8AC3E}">
        <p14:creationId xmlns:p14="http://schemas.microsoft.com/office/powerpoint/2010/main" val="1307255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442C0E5-894B-404D-9EBA-9CE75E9BE118}"/>
              </a:ext>
            </a:extLst>
          </p:cNvPr>
          <p:cNvSpPr>
            <a:spLocks noGrp="1"/>
          </p:cNvSpPr>
          <p:nvPr>
            <p:ph type="title"/>
          </p:nvPr>
        </p:nvSpPr>
        <p:spPr>
          <a:xfrm>
            <a:off x="632012" y="836713"/>
            <a:ext cx="7090565" cy="994741"/>
          </a:xfrm>
        </p:spPr>
        <p:txBody>
          <a:bodyPr>
            <a:noAutofit/>
          </a:bodyPr>
          <a:lstStyle/>
          <a:p>
            <a:r>
              <a:rPr lang="et-EE" sz="3600" dirty="0"/>
              <a:t>Kandevõime </a:t>
            </a:r>
            <a:r>
              <a:rPr lang="en-US" sz="3600" dirty="0"/>
              <a:t>ja</a:t>
            </a:r>
            <a:r>
              <a:rPr lang="et-EE" sz="3600" dirty="0"/>
              <a:t> pinge konstruktsioonikihis</a:t>
            </a:r>
          </a:p>
        </p:txBody>
      </p:sp>
      <p:pic>
        <p:nvPicPr>
          <p:cNvPr id="4" name="Pilt 3">
            <a:extLst>
              <a:ext uri="{FF2B5EF4-FFF2-40B4-BE49-F238E27FC236}">
                <a16:creationId xmlns:a16="http://schemas.microsoft.com/office/drawing/2014/main" id="{6F09DFCD-3B0D-4C2F-9DC0-D75FF22C81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18771" y="-1"/>
            <a:ext cx="4083582" cy="1694329"/>
          </a:xfrm>
          <a:prstGeom prst="rect">
            <a:avLst/>
          </a:prstGeom>
        </p:spPr>
      </p:pic>
      <p:graphicFrame>
        <p:nvGraphicFramePr>
          <p:cNvPr id="5" name="Tabel 4">
            <a:extLst>
              <a:ext uri="{FF2B5EF4-FFF2-40B4-BE49-F238E27FC236}">
                <a16:creationId xmlns:a16="http://schemas.microsoft.com/office/drawing/2014/main" id="{C548B34D-61D1-4CA8-9536-C4829936E385}"/>
              </a:ext>
            </a:extLst>
          </p:cNvPr>
          <p:cNvGraphicFramePr>
            <a:graphicFrameLocks noGrp="1"/>
          </p:cNvGraphicFramePr>
          <p:nvPr>
            <p:extLst>
              <p:ext uri="{D42A27DB-BD31-4B8C-83A1-F6EECF244321}">
                <p14:modId xmlns:p14="http://schemas.microsoft.com/office/powerpoint/2010/main" val="3961905021"/>
              </p:ext>
            </p:extLst>
          </p:nvPr>
        </p:nvGraphicFramePr>
        <p:xfrm>
          <a:off x="9390527" y="2072314"/>
          <a:ext cx="2256312" cy="2099417"/>
        </p:xfrm>
        <a:graphic>
          <a:graphicData uri="http://schemas.openxmlformats.org/drawingml/2006/table">
            <a:tbl>
              <a:tblPr firstRow="1" firstCol="1" bandRow="1">
                <a:tableStyleId>{5C22544A-7EE6-4342-B048-85BDC9FD1C3A}</a:tableStyleId>
              </a:tblPr>
              <a:tblGrid>
                <a:gridCol w="1441938">
                  <a:extLst>
                    <a:ext uri="{9D8B030D-6E8A-4147-A177-3AD203B41FA5}">
                      <a16:colId xmlns:a16="http://schemas.microsoft.com/office/drawing/2014/main" val="909684860"/>
                    </a:ext>
                  </a:extLst>
                </a:gridCol>
                <a:gridCol w="814374">
                  <a:extLst>
                    <a:ext uri="{9D8B030D-6E8A-4147-A177-3AD203B41FA5}">
                      <a16:colId xmlns:a16="http://schemas.microsoft.com/office/drawing/2014/main" val="3366642280"/>
                    </a:ext>
                  </a:extLst>
                </a:gridCol>
              </a:tblGrid>
              <a:tr h="299861">
                <a:tc>
                  <a:txBody>
                    <a:bodyPr/>
                    <a:lstStyle/>
                    <a:p>
                      <a:pPr algn="just">
                        <a:lnSpc>
                          <a:spcPct val="150000"/>
                        </a:lnSpc>
                        <a:spcAft>
                          <a:spcPts val="0"/>
                        </a:spcAft>
                      </a:pPr>
                      <a:r>
                        <a:rPr lang="et-EE" sz="1400" dirty="0" err="1">
                          <a:effectLst/>
                          <a:latin typeface="Arial" panose="020B0604020202020204" pitchFamily="34" charset="0"/>
                          <a:ea typeface="Calibri" panose="020F0502020204030204" pitchFamily="34" charset="0"/>
                          <a:cs typeface="Times New Roman" panose="02020603050405020304" pitchFamily="18" charset="0"/>
                        </a:rPr>
                        <a:t>Dynatest</a:t>
                      </a:r>
                      <a:r>
                        <a:rPr lang="et-EE" sz="1400" dirty="0">
                          <a:effectLst/>
                          <a:latin typeface="Arial" panose="020B0604020202020204" pitchFamily="34" charset="0"/>
                          <a:ea typeface="Calibri" panose="020F0502020204030204" pitchFamily="34" charset="0"/>
                          <a:cs typeface="Times New Roman" panose="02020603050405020304" pitchFamily="18" charset="0"/>
                        </a:rPr>
                        <a:t> LWD</a:t>
                      </a:r>
                    </a:p>
                  </a:txBody>
                  <a:tcPr marL="51435" marR="51435" marT="0" marB="0"/>
                </a:tc>
                <a:tc>
                  <a:txBody>
                    <a:bodyPr/>
                    <a:lstStyle/>
                    <a:p>
                      <a:pPr algn="just">
                        <a:lnSpc>
                          <a:spcPct val="150000"/>
                        </a:lnSpc>
                        <a:spcAft>
                          <a:spcPts val="0"/>
                        </a:spcAft>
                      </a:pPr>
                      <a:endParaRPr lang="et-EE"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09998287"/>
                  </a:ext>
                </a:extLst>
              </a:tr>
              <a:tr h="299861">
                <a:tc>
                  <a:txBody>
                    <a:bodyPr/>
                    <a:lstStyle/>
                    <a:p>
                      <a:pPr algn="just">
                        <a:lnSpc>
                          <a:spcPct val="150000"/>
                        </a:lnSpc>
                        <a:spcAft>
                          <a:spcPts val="0"/>
                        </a:spcAft>
                      </a:pPr>
                      <a:r>
                        <a:rPr lang="et-EE" sz="1400" dirty="0">
                          <a:effectLst/>
                        </a:rPr>
                        <a:t>Pinge [</a:t>
                      </a:r>
                      <a:r>
                        <a:rPr lang="et-EE" sz="1400" dirty="0" err="1">
                          <a:effectLst/>
                        </a:rPr>
                        <a:t>kPa</a:t>
                      </a:r>
                      <a:r>
                        <a:rPr lang="et-EE" sz="1400" dirty="0">
                          <a:effectLst/>
                        </a:rPr>
                        <a:t>]</a:t>
                      </a:r>
                      <a:endParaRPr lang="et-EE"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50000"/>
                        </a:lnSpc>
                        <a:spcAft>
                          <a:spcPts val="0"/>
                        </a:spcAft>
                      </a:pPr>
                      <a:r>
                        <a:rPr lang="et-EE" sz="1400">
                          <a:effectLst/>
                        </a:rPr>
                        <a:t>E [MPa]</a:t>
                      </a:r>
                      <a:endParaRPr lang="et-EE" sz="14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761552966"/>
                  </a:ext>
                </a:extLst>
              </a:tr>
              <a:tr h="299939">
                <a:tc>
                  <a:txBody>
                    <a:bodyPr/>
                    <a:lstStyle/>
                    <a:p>
                      <a:pPr algn="just">
                        <a:lnSpc>
                          <a:spcPct val="150000"/>
                        </a:lnSpc>
                        <a:spcAft>
                          <a:spcPts val="0"/>
                        </a:spcAft>
                      </a:pPr>
                      <a:r>
                        <a:rPr lang="et-EE" sz="1400">
                          <a:effectLst/>
                        </a:rPr>
                        <a:t>91</a:t>
                      </a:r>
                      <a:endParaRPr lang="et-EE" sz="14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50000"/>
                        </a:lnSpc>
                        <a:spcAft>
                          <a:spcPts val="0"/>
                        </a:spcAft>
                      </a:pPr>
                      <a:r>
                        <a:rPr lang="et-EE" sz="1400">
                          <a:effectLst/>
                        </a:rPr>
                        <a:t>84</a:t>
                      </a:r>
                      <a:endParaRPr lang="et-EE" sz="14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67619551"/>
                  </a:ext>
                </a:extLst>
              </a:tr>
              <a:tr h="299939">
                <a:tc>
                  <a:txBody>
                    <a:bodyPr/>
                    <a:lstStyle/>
                    <a:p>
                      <a:pPr algn="just">
                        <a:lnSpc>
                          <a:spcPct val="150000"/>
                        </a:lnSpc>
                        <a:spcAft>
                          <a:spcPts val="0"/>
                        </a:spcAft>
                      </a:pPr>
                      <a:r>
                        <a:rPr lang="et-EE" sz="1400" dirty="0">
                          <a:effectLst/>
                        </a:rPr>
                        <a:t>365</a:t>
                      </a:r>
                      <a:endParaRPr lang="et-EE"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50000"/>
                        </a:lnSpc>
                        <a:spcAft>
                          <a:spcPts val="0"/>
                        </a:spcAft>
                      </a:pPr>
                      <a:r>
                        <a:rPr lang="et-EE" sz="1400" dirty="0">
                          <a:effectLst/>
                        </a:rPr>
                        <a:t>104</a:t>
                      </a:r>
                      <a:endParaRPr lang="et-EE"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248252699"/>
                  </a:ext>
                </a:extLst>
              </a:tr>
              <a:tr h="299939">
                <a:tc>
                  <a:txBody>
                    <a:bodyPr/>
                    <a:lstStyle/>
                    <a:p>
                      <a:pPr algn="just">
                        <a:lnSpc>
                          <a:spcPct val="150000"/>
                        </a:lnSpc>
                        <a:spcAft>
                          <a:spcPts val="0"/>
                        </a:spcAft>
                      </a:pPr>
                      <a:r>
                        <a:rPr lang="et-EE" sz="1400" dirty="0">
                          <a:effectLst/>
                        </a:rPr>
                        <a:t>593</a:t>
                      </a:r>
                      <a:endParaRPr lang="et-EE"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50000"/>
                        </a:lnSpc>
                        <a:spcAft>
                          <a:spcPts val="0"/>
                        </a:spcAft>
                      </a:pPr>
                      <a:r>
                        <a:rPr lang="et-EE" sz="1400" dirty="0">
                          <a:effectLst/>
                        </a:rPr>
                        <a:t>161</a:t>
                      </a:r>
                      <a:endParaRPr lang="et-EE"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78131065"/>
                  </a:ext>
                </a:extLst>
              </a:tr>
              <a:tr h="299939">
                <a:tc>
                  <a:txBody>
                    <a:bodyPr/>
                    <a:lstStyle/>
                    <a:p>
                      <a:pPr algn="just">
                        <a:lnSpc>
                          <a:spcPct val="150000"/>
                        </a:lnSpc>
                        <a:spcAft>
                          <a:spcPts val="0"/>
                        </a:spcAft>
                      </a:pPr>
                      <a:r>
                        <a:rPr lang="et-EE" sz="1400" dirty="0">
                          <a:effectLst/>
                        </a:rPr>
                        <a:t>1319</a:t>
                      </a:r>
                      <a:endParaRPr lang="et-EE"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50000"/>
                        </a:lnSpc>
                        <a:spcAft>
                          <a:spcPts val="0"/>
                        </a:spcAft>
                      </a:pPr>
                      <a:r>
                        <a:rPr lang="et-EE" sz="1400" dirty="0">
                          <a:effectLst/>
                        </a:rPr>
                        <a:t>209</a:t>
                      </a:r>
                      <a:endParaRPr lang="et-EE"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86791149"/>
                  </a:ext>
                </a:extLst>
              </a:tr>
              <a:tr h="299939">
                <a:tc>
                  <a:txBody>
                    <a:bodyPr/>
                    <a:lstStyle/>
                    <a:p>
                      <a:pPr algn="just">
                        <a:lnSpc>
                          <a:spcPct val="150000"/>
                        </a:lnSpc>
                        <a:spcAft>
                          <a:spcPts val="0"/>
                        </a:spcAft>
                      </a:pPr>
                      <a:r>
                        <a:rPr lang="et-EE" sz="1200" dirty="0" err="1">
                          <a:effectLst/>
                          <a:latin typeface="Arial" panose="020B0604020202020204" pitchFamily="34" charset="0"/>
                          <a:ea typeface="Calibri" panose="020F0502020204030204" pitchFamily="34" charset="0"/>
                          <a:cs typeface="Times New Roman" panose="02020603050405020304" pitchFamily="18" charset="0"/>
                        </a:rPr>
                        <a:t>Inspector</a:t>
                      </a:r>
                      <a:r>
                        <a:rPr lang="et-EE" sz="1200" dirty="0">
                          <a:effectLst/>
                          <a:latin typeface="Arial" panose="020B0604020202020204" pitchFamily="34" charset="0"/>
                          <a:ea typeface="Calibri" panose="020F0502020204030204" pitchFamily="34" charset="0"/>
                          <a:cs typeface="Times New Roman" panose="02020603050405020304" pitchFamily="18" charset="0"/>
                        </a:rPr>
                        <a:t> (1,4M)</a:t>
                      </a:r>
                    </a:p>
                  </a:txBody>
                  <a:tcPr marL="51435" marR="51435" marT="0" marB="0">
                    <a:solidFill>
                      <a:schemeClr val="tx2">
                        <a:lumMod val="25000"/>
                      </a:schemeClr>
                    </a:solidFill>
                  </a:tcPr>
                </a:tc>
                <a:tc>
                  <a:txBody>
                    <a:bodyPr/>
                    <a:lstStyle/>
                    <a:p>
                      <a:pPr algn="just">
                        <a:lnSpc>
                          <a:spcPct val="150000"/>
                        </a:lnSpc>
                        <a:spcAft>
                          <a:spcPts val="0"/>
                        </a:spcAft>
                      </a:pPr>
                      <a:r>
                        <a:rPr lang="et-EE"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212</a:t>
                      </a:r>
                    </a:p>
                  </a:txBody>
                  <a:tcPr marL="51435" marR="51435" marT="0" marB="0">
                    <a:solidFill>
                      <a:schemeClr val="tx2">
                        <a:lumMod val="25000"/>
                      </a:schemeClr>
                    </a:solidFill>
                  </a:tcPr>
                </a:tc>
                <a:extLst>
                  <a:ext uri="{0D108BD9-81ED-4DB2-BD59-A6C34878D82A}">
                    <a16:rowId xmlns:a16="http://schemas.microsoft.com/office/drawing/2014/main" val="2009195545"/>
                  </a:ext>
                </a:extLst>
              </a:tr>
            </a:tbl>
          </a:graphicData>
        </a:graphic>
      </p:graphicFrame>
      <p:pic>
        <p:nvPicPr>
          <p:cNvPr id="6" name="Pilt 5">
            <a:extLst>
              <a:ext uri="{FF2B5EF4-FFF2-40B4-BE49-F238E27FC236}">
                <a16:creationId xmlns:a16="http://schemas.microsoft.com/office/drawing/2014/main" id="{8D8FE4AA-CB88-41B6-87BD-AD87C81D8C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9077" y="2345482"/>
            <a:ext cx="7187794" cy="3826718"/>
          </a:xfrm>
          <a:prstGeom prst="rect">
            <a:avLst/>
          </a:prstGeom>
        </p:spPr>
      </p:pic>
      <p:sp>
        <p:nvSpPr>
          <p:cNvPr id="7" name="TextBox 6">
            <a:extLst>
              <a:ext uri="{FF2B5EF4-FFF2-40B4-BE49-F238E27FC236}">
                <a16:creationId xmlns:a16="http://schemas.microsoft.com/office/drawing/2014/main" id="{E199312F-B9D5-4339-BCB4-6739CD23B489}"/>
              </a:ext>
            </a:extLst>
          </p:cNvPr>
          <p:cNvSpPr txBox="1"/>
          <p:nvPr/>
        </p:nvSpPr>
        <p:spPr>
          <a:xfrm>
            <a:off x="9541379" y="4317799"/>
            <a:ext cx="2057551" cy="923330"/>
          </a:xfrm>
          <a:prstGeom prst="rect">
            <a:avLst/>
          </a:prstGeom>
          <a:noFill/>
        </p:spPr>
        <p:txBody>
          <a:bodyPr wrap="none" rtlCol="0">
            <a:spAutoFit/>
          </a:bodyPr>
          <a:lstStyle/>
          <a:p>
            <a:r>
              <a:rPr lang="et-EE" sz="1350" dirty="0">
                <a:solidFill>
                  <a:srgbClr val="FF0000"/>
                </a:solidFill>
              </a:rPr>
              <a:t>SOOVITUS MÕÕTMISEL</a:t>
            </a:r>
          </a:p>
          <a:p>
            <a:r>
              <a:rPr lang="et-EE" sz="1350" dirty="0"/>
              <a:t>Alusel: 160…250 </a:t>
            </a:r>
            <a:r>
              <a:rPr lang="et-EE" sz="1350" dirty="0" err="1"/>
              <a:t>kPa</a:t>
            </a:r>
            <a:endParaRPr lang="et-EE" sz="1350" dirty="0"/>
          </a:p>
          <a:p>
            <a:r>
              <a:rPr lang="et-EE" sz="1350" dirty="0"/>
              <a:t>Muldkehal: 70…100 </a:t>
            </a:r>
            <a:r>
              <a:rPr lang="et-EE" sz="1350" dirty="0" err="1"/>
              <a:t>kPa</a:t>
            </a:r>
            <a:endParaRPr lang="et-EE" sz="1350" dirty="0"/>
          </a:p>
          <a:p>
            <a:r>
              <a:rPr lang="et-EE" sz="1350" dirty="0"/>
              <a:t>Aluspinnasel: 40…70 </a:t>
            </a:r>
            <a:r>
              <a:rPr lang="et-EE" sz="1350" dirty="0" err="1"/>
              <a:t>kPa</a:t>
            </a:r>
            <a:endParaRPr lang="et-EE" sz="1350" dirty="0"/>
          </a:p>
        </p:txBody>
      </p:sp>
      <p:pic>
        <p:nvPicPr>
          <p:cNvPr id="3" name="Pilt 2">
            <a:extLst>
              <a:ext uri="{FF2B5EF4-FFF2-40B4-BE49-F238E27FC236}">
                <a16:creationId xmlns:a16="http://schemas.microsoft.com/office/drawing/2014/main" id="{2DE707A0-4CBC-43EF-B63A-033A7B1E93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546" y="2300367"/>
            <a:ext cx="1847272" cy="4313558"/>
          </a:xfrm>
          <a:prstGeom prst="rect">
            <a:avLst/>
          </a:prstGeom>
        </p:spPr>
      </p:pic>
      <p:sp>
        <p:nvSpPr>
          <p:cNvPr id="8" name="Slide Number Placeholder 7">
            <a:extLst>
              <a:ext uri="{FF2B5EF4-FFF2-40B4-BE49-F238E27FC236}">
                <a16:creationId xmlns:a16="http://schemas.microsoft.com/office/drawing/2014/main" id="{682D6127-54DC-8EDE-A46C-B5DA049B8847}"/>
              </a:ext>
            </a:extLst>
          </p:cNvPr>
          <p:cNvSpPr>
            <a:spLocks noGrp="1"/>
          </p:cNvSpPr>
          <p:nvPr>
            <p:ph type="sldNum" sz="quarter" idx="12"/>
          </p:nvPr>
        </p:nvSpPr>
        <p:spPr/>
        <p:txBody>
          <a:bodyPr/>
          <a:lstStyle/>
          <a:p>
            <a:fld id="{293FD8E8-F8C2-465E-AF77-6AD9B13EB0E0}" type="slidenum">
              <a:rPr lang="en-US" smtClean="0"/>
              <a:t>20</a:t>
            </a:fld>
            <a:endParaRPr lang="en-US"/>
          </a:p>
        </p:txBody>
      </p:sp>
    </p:spTree>
    <p:extLst>
      <p:ext uri="{BB962C8B-B14F-4D97-AF65-F5344CB8AC3E}">
        <p14:creationId xmlns:p14="http://schemas.microsoft.com/office/powerpoint/2010/main" val="2659986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1300-E824-94DD-B0CC-C373D62BFA59}"/>
              </a:ext>
            </a:extLst>
          </p:cNvPr>
          <p:cNvSpPr>
            <a:spLocks noGrp="1"/>
          </p:cNvSpPr>
          <p:nvPr>
            <p:ph type="title"/>
          </p:nvPr>
        </p:nvSpPr>
        <p:spPr/>
        <p:txBody>
          <a:bodyPr/>
          <a:lstStyle/>
          <a:p>
            <a:r>
              <a:rPr lang="en-US" dirty="0" err="1"/>
              <a:t>Mõõteseade</a:t>
            </a:r>
            <a:r>
              <a:rPr lang="en-US" dirty="0"/>
              <a:t> - </a:t>
            </a:r>
            <a:r>
              <a:rPr lang="en-US" dirty="0" err="1"/>
              <a:t>penetromeeter</a:t>
            </a:r>
            <a:endParaRPr lang="en-US" dirty="0"/>
          </a:p>
        </p:txBody>
      </p:sp>
      <p:sp>
        <p:nvSpPr>
          <p:cNvPr id="3" name="Content Placeholder 2">
            <a:extLst>
              <a:ext uri="{FF2B5EF4-FFF2-40B4-BE49-F238E27FC236}">
                <a16:creationId xmlns:a16="http://schemas.microsoft.com/office/drawing/2014/main" id="{ECE2C92A-2697-F55B-3F44-76B0A2103DEE}"/>
              </a:ext>
            </a:extLst>
          </p:cNvPr>
          <p:cNvSpPr>
            <a:spLocks noGrp="1"/>
          </p:cNvSpPr>
          <p:nvPr>
            <p:ph idx="1"/>
          </p:nvPr>
        </p:nvSpPr>
        <p:spPr>
          <a:xfrm>
            <a:off x="277092" y="1825625"/>
            <a:ext cx="8321964" cy="4907684"/>
          </a:xfrm>
        </p:spPr>
        <p:txBody>
          <a:bodyPr>
            <a:normAutofit/>
          </a:bodyPr>
          <a:lstStyle/>
          <a:p>
            <a:r>
              <a:rPr lang="en-US" dirty="0" err="1"/>
              <a:t>Ainult</a:t>
            </a:r>
            <a:r>
              <a:rPr lang="en-US" dirty="0"/>
              <a:t> </a:t>
            </a:r>
            <a:r>
              <a:rPr lang="en-US" dirty="0" err="1"/>
              <a:t>sidumata</a:t>
            </a:r>
            <a:r>
              <a:rPr lang="en-US" dirty="0"/>
              <a:t> </a:t>
            </a:r>
            <a:r>
              <a:rPr lang="en-US" dirty="0" err="1"/>
              <a:t>kihtidele</a:t>
            </a:r>
            <a:r>
              <a:rPr lang="en-US" dirty="0"/>
              <a:t>, </a:t>
            </a:r>
            <a:r>
              <a:rPr lang="en-US" dirty="0" err="1"/>
              <a:t>kasutusvõimalus</a:t>
            </a:r>
            <a:r>
              <a:rPr lang="en-US" dirty="0"/>
              <a:t> </a:t>
            </a:r>
            <a:r>
              <a:rPr lang="en-US" dirty="0" err="1"/>
              <a:t>sõltub</a:t>
            </a:r>
            <a:r>
              <a:rPr lang="en-US" dirty="0"/>
              <a:t> </a:t>
            </a:r>
            <a:r>
              <a:rPr lang="en-US" dirty="0" err="1"/>
              <a:t>materjali</a:t>
            </a:r>
            <a:r>
              <a:rPr lang="en-US" dirty="0"/>
              <a:t> </a:t>
            </a:r>
            <a:r>
              <a:rPr lang="en-US" dirty="0" err="1"/>
              <a:t>terasuurusest</a:t>
            </a:r>
            <a:endParaRPr lang="en-US" dirty="0"/>
          </a:p>
          <a:p>
            <a:pPr lvl="1"/>
            <a:r>
              <a:rPr lang="et-EE" dirty="0"/>
              <a:t>Penetromeetri (Englo PM-51) </a:t>
            </a:r>
            <a:r>
              <a:rPr lang="et-EE" sz="1800" dirty="0"/>
              <a:t>kasutusulatus on piiratud materjali terasuurusega, tulenevalt kasutatud raskusest (2,5 kg) – tootja järgi on piiriks 5...10 mm osiste osakaal üle 15%. </a:t>
            </a:r>
            <a:endParaRPr lang="en-US" sz="1800" dirty="0"/>
          </a:p>
          <a:p>
            <a:pPr lvl="1"/>
            <a:r>
              <a:rPr lang="et-EE" dirty="0"/>
              <a:t>USAs on laiemalt levinud kaheraskuseline penetromeeter</a:t>
            </a:r>
            <a:endParaRPr lang="en-US" dirty="0"/>
          </a:p>
          <a:p>
            <a:pPr lvl="1"/>
            <a:r>
              <a:rPr lang="et-EE" sz="1800" dirty="0"/>
              <a:t>(</a:t>
            </a:r>
            <a:r>
              <a:rPr lang="et-EE" sz="1800" u="sng" dirty="0">
                <a:hlinkClick r:id="rId2"/>
              </a:rPr>
              <a:t>Gilson SF-20</a:t>
            </a:r>
            <a:r>
              <a:rPr lang="et-EE" sz="1800" dirty="0"/>
              <a:t> – 4,6 või 8 kg raskusega ca $ 2500, standard ASTM D6951-03), </a:t>
            </a:r>
            <a:r>
              <a:rPr lang="et-EE" sz="1600" dirty="0"/>
              <a:t>millega on võimalik kasutusala laiendada eriti jämedamate liivade ja kruusade osas – väiksema kaalu puhul on tööulatus CBR 0,5…10 (võimalik kuni 80) ja täismassiga 10…100. 8-kg langeva raskusega penetromeetri tööulatust piirab nii stabiliseerunud kui tsementeerunud materjal ja  jämeosise (üle 50 mm) suur osakaal. Standardis on piiriks toodud olukorrad, kus 5 löögiga ei ole seade süvistunud üle 2 mm või käepide on nihkunud vertikaalsest asendist kõrvale üle 75 mm (3“). </a:t>
            </a:r>
            <a:endParaRPr lang="en-US" sz="1600" dirty="0"/>
          </a:p>
          <a:p>
            <a:r>
              <a:rPr lang="en-US" sz="2000" dirty="0" err="1"/>
              <a:t>Loetakse</a:t>
            </a:r>
            <a:r>
              <a:rPr lang="en-US" sz="2000" dirty="0"/>
              <a:t> </a:t>
            </a:r>
            <a:r>
              <a:rPr lang="en-US" sz="2000" dirty="0" err="1"/>
              <a:t>löökide</a:t>
            </a:r>
            <a:r>
              <a:rPr lang="en-US" sz="2000" dirty="0"/>
              <a:t> </a:t>
            </a:r>
            <a:r>
              <a:rPr lang="en-US" sz="2000" dirty="0" err="1"/>
              <a:t>arv</a:t>
            </a:r>
            <a:r>
              <a:rPr lang="en-US" sz="2000" dirty="0"/>
              <a:t> mis on </a:t>
            </a:r>
            <a:r>
              <a:rPr lang="en-US" sz="2000" dirty="0" err="1"/>
              <a:t>vajalik</a:t>
            </a:r>
            <a:r>
              <a:rPr lang="en-US" sz="2000" dirty="0"/>
              <a:t> </a:t>
            </a:r>
            <a:r>
              <a:rPr lang="en-US" sz="2000" dirty="0" err="1"/>
              <a:t>märgitud</a:t>
            </a:r>
            <a:r>
              <a:rPr lang="en-US" sz="2000" dirty="0"/>
              <a:t> </a:t>
            </a:r>
            <a:r>
              <a:rPr lang="en-US" sz="2000" dirty="0" err="1"/>
              <a:t>süvistuse</a:t>
            </a:r>
            <a:r>
              <a:rPr lang="en-US" sz="2000" dirty="0"/>
              <a:t> </a:t>
            </a:r>
            <a:r>
              <a:rPr lang="en-US" sz="2000" dirty="0" err="1"/>
              <a:t>saavutamiseks</a:t>
            </a:r>
            <a:r>
              <a:rPr lang="en-US" sz="2000" dirty="0"/>
              <a:t>, </a:t>
            </a:r>
            <a:r>
              <a:rPr lang="en-US" sz="2000" dirty="0" err="1"/>
              <a:t>tihendusteguri</a:t>
            </a:r>
            <a:r>
              <a:rPr lang="en-US" sz="2000" dirty="0"/>
              <a:t> </a:t>
            </a:r>
            <a:r>
              <a:rPr lang="en-US" sz="2000" dirty="0" err="1"/>
              <a:t>väärtus</a:t>
            </a:r>
            <a:r>
              <a:rPr lang="en-US" sz="2000" dirty="0"/>
              <a:t> </a:t>
            </a:r>
            <a:r>
              <a:rPr lang="en-US" sz="2000" dirty="0" err="1"/>
              <a:t>leitakse</a:t>
            </a:r>
            <a:r>
              <a:rPr lang="en-US" sz="2000" dirty="0"/>
              <a:t> </a:t>
            </a:r>
            <a:r>
              <a:rPr lang="en-US" sz="2000" dirty="0" err="1"/>
              <a:t>kalibreerimistabelist</a:t>
            </a:r>
            <a:endParaRPr lang="en-US" dirty="0"/>
          </a:p>
        </p:txBody>
      </p:sp>
      <p:pic>
        <p:nvPicPr>
          <p:cNvPr id="5" name="Picture 4">
            <a:extLst>
              <a:ext uri="{FF2B5EF4-FFF2-40B4-BE49-F238E27FC236}">
                <a16:creationId xmlns:a16="http://schemas.microsoft.com/office/drawing/2014/main" id="{B442E594-74FB-F8DC-9087-7B11D0626B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1571" y="148164"/>
            <a:ext cx="3380320" cy="1762932"/>
          </a:xfrm>
          <a:prstGeom prst="rect">
            <a:avLst/>
          </a:prstGeom>
        </p:spPr>
      </p:pic>
      <p:pic>
        <p:nvPicPr>
          <p:cNvPr id="7" name="Picture 6">
            <a:extLst>
              <a:ext uri="{FF2B5EF4-FFF2-40B4-BE49-F238E27FC236}">
                <a16:creationId xmlns:a16="http://schemas.microsoft.com/office/drawing/2014/main" id="{3D76442D-CB3B-851F-08AD-0ABC5839E7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78671" y="4133088"/>
            <a:ext cx="3740214" cy="2650831"/>
          </a:xfrm>
          <a:prstGeom prst="rect">
            <a:avLst/>
          </a:prstGeom>
        </p:spPr>
      </p:pic>
      <p:sp>
        <p:nvSpPr>
          <p:cNvPr id="8" name="TextBox 7">
            <a:extLst>
              <a:ext uri="{FF2B5EF4-FFF2-40B4-BE49-F238E27FC236}">
                <a16:creationId xmlns:a16="http://schemas.microsoft.com/office/drawing/2014/main" id="{E535ECC0-3EA3-60F6-1E66-FD213B1E81B8}"/>
              </a:ext>
            </a:extLst>
          </p:cNvPr>
          <p:cNvSpPr txBox="1"/>
          <p:nvPr/>
        </p:nvSpPr>
        <p:spPr>
          <a:xfrm>
            <a:off x="8792975" y="2835175"/>
            <a:ext cx="3325910" cy="923330"/>
          </a:xfrm>
          <a:prstGeom prst="rect">
            <a:avLst/>
          </a:prstGeom>
          <a:noFill/>
        </p:spPr>
        <p:txBody>
          <a:bodyPr wrap="none" rtlCol="0">
            <a:spAutoFit/>
          </a:bodyPr>
          <a:lstStyle/>
          <a:p>
            <a:r>
              <a:rPr lang="en-US" dirty="0"/>
              <a:t>*CBR – California Bearing Ratio</a:t>
            </a:r>
          </a:p>
          <a:p>
            <a:r>
              <a:rPr lang="en-US" dirty="0" err="1"/>
              <a:t>suhteline</a:t>
            </a:r>
            <a:r>
              <a:rPr lang="en-US" dirty="0"/>
              <a:t> </a:t>
            </a:r>
            <a:r>
              <a:rPr lang="en-US" dirty="0" err="1"/>
              <a:t>kandevõime</a:t>
            </a:r>
            <a:r>
              <a:rPr lang="en-US" dirty="0"/>
              <a:t> </a:t>
            </a:r>
            <a:r>
              <a:rPr lang="en-US" dirty="0" err="1"/>
              <a:t>hinnang</a:t>
            </a:r>
            <a:endParaRPr lang="en-US" dirty="0"/>
          </a:p>
          <a:p>
            <a:r>
              <a:rPr lang="en-US" dirty="0"/>
              <a:t>California </a:t>
            </a:r>
            <a:r>
              <a:rPr lang="en-US" dirty="0" err="1"/>
              <a:t>paekillustiku</a:t>
            </a:r>
            <a:r>
              <a:rPr lang="en-US" dirty="0"/>
              <a:t> </a:t>
            </a:r>
            <a:r>
              <a:rPr lang="en-US" dirty="0" err="1"/>
              <a:t>suhtes</a:t>
            </a:r>
            <a:endParaRPr lang="en-US" dirty="0"/>
          </a:p>
        </p:txBody>
      </p:sp>
      <p:sp>
        <p:nvSpPr>
          <p:cNvPr id="4" name="Slide Number Placeholder 3">
            <a:extLst>
              <a:ext uri="{FF2B5EF4-FFF2-40B4-BE49-F238E27FC236}">
                <a16:creationId xmlns:a16="http://schemas.microsoft.com/office/drawing/2014/main" id="{09814F01-366F-938A-D4D2-F9CFBC7246D9}"/>
              </a:ext>
            </a:extLst>
          </p:cNvPr>
          <p:cNvSpPr>
            <a:spLocks noGrp="1"/>
          </p:cNvSpPr>
          <p:nvPr>
            <p:ph type="sldNum" sz="quarter" idx="12"/>
          </p:nvPr>
        </p:nvSpPr>
        <p:spPr/>
        <p:txBody>
          <a:bodyPr/>
          <a:lstStyle/>
          <a:p>
            <a:fld id="{293FD8E8-F8C2-465E-AF77-6AD9B13EB0E0}" type="slidenum">
              <a:rPr lang="en-US" smtClean="0"/>
              <a:t>21</a:t>
            </a:fld>
            <a:endParaRPr lang="en-US"/>
          </a:p>
        </p:txBody>
      </p:sp>
    </p:spTree>
    <p:extLst>
      <p:ext uri="{BB962C8B-B14F-4D97-AF65-F5344CB8AC3E}">
        <p14:creationId xmlns:p14="http://schemas.microsoft.com/office/powerpoint/2010/main" val="279941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2A08-F3A4-A480-6181-EF0212527865}"/>
              </a:ext>
            </a:extLst>
          </p:cNvPr>
          <p:cNvSpPr>
            <a:spLocks noGrp="1"/>
          </p:cNvSpPr>
          <p:nvPr>
            <p:ph type="title"/>
          </p:nvPr>
        </p:nvSpPr>
        <p:spPr>
          <a:xfrm>
            <a:off x="838200" y="365126"/>
            <a:ext cx="10993582" cy="738620"/>
          </a:xfrm>
        </p:spPr>
        <p:txBody>
          <a:bodyPr>
            <a:normAutofit fontScale="90000"/>
          </a:bodyPr>
          <a:lstStyle/>
          <a:p>
            <a:r>
              <a:rPr lang="en-US" dirty="0" err="1"/>
              <a:t>Englo</a:t>
            </a:r>
            <a:r>
              <a:rPr lang="en-US" dirty="0"/>
              <a:t> </a:t>
            </a:r>
            <a:r>
              <a:rPr lang="en-US" dirty="0" err="1"/>
              <a:t>penetromeetri</a:t>
            </a:r>
            <a:r>
              <a:rPr lang="en-US" dirty="0"/>
              <a:t> </a:t>
            </a:r>
            <a:r>
              <a:rPr lang="en-US" dirty="0" err="1"/>
              <a:t>seos</a:t>
            </a:r>
            <a:r>
              <a:rPr lang="en-US" dirty="0"/>
              <a:t> </a:t>
            </a:r>
            <a:r>
              <a:rPr lang="en-US" dirty="0" err="1"/>
              <a:t>kvartsliivadel</a:t>
            </a:r>
            <a:r>
              <a:rPr lang="en-US" dirty="0"/>
              <a:t> </a:t>
            </a:r>
            <a:r>
              <a:rPr lang="en-US" dirty="0" err="1"/>
              <a:t>tihendusega</a:t>
            </a:r>
            <a:endParaRPr lang="en-US" dirty="0"/>
          </a:p>
        </p:txBody>
      </p:sp>
      <p:sp>
        <p:nvSpPr>
          <p:cNvPr id="3" name="Content Placeholder 2">
            <a:extLst>
              <a:ext uri="{FF2B5EF4-FFF2-40B4-BE49-F238E27FC236}">
                <a16:creationId xmlns:a16="http://schemas.microsoft.com/office/drawing/2014/main" id="{25E285F1-9DCB-A3E3-1D91-6EB237651E7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04B56D-932D-9DC5-EA1E-32C52FC3F7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21339"/>
            <a:ext cx="12192000" cy="5820084"/>
          </a:xfrm>
          <a:prstGeom prst="rect">
            <a:avLst/>
          </a:prstGeom>
        </p:spPr>
      </p:pic>
      <p:sp>
        <p:nvSpPr>
          <p:cNvPr id="4" name="Slide Number Placeholder 3">
            <a:extLst>
              <a:ext uri="{FF2B5EF4-FFF2-40B4-BE49-F238E27FC236}">
                <a16:creationId xmlns:a16="http://schemas.microsoft.com/office/drawing/2014/main" id="{059D3F4A-4993-8F01-E96A-EF9DB858EEAD}"/>
              </a:ext>
            </a:extLst>
          </p:cNvPr>
          <p:cNvSpPr>
            <a:spLocks noGrp="1"/>
          </p:cNvSpPr>
          <p:nvPr>
            <p:ph type="sldNum" sz="quarter" idx="12"/>
          </p:nvPr>
        </p:nvSpPr>
        <p:spPr/>
        <p:txBody>
          <a:bodyPr/>
          <a:lstStyle/>
          <a:p>
            <a:fld id="{293FD8E8-F8C2-465E-AF77-6AD9B13EB0E0}" type="slidenum">
              <a:rPr lang="en-US" smtClean="0"/>
              <a:t>22</a:t>
            </a:fld>
            <a:endParaRPr lang="en-US"/>
          </a:p>
        </p:txBody>
      </p:sp>
    </p:spTree>
    <p:extLst>
      <p:ext uri="{BB962C8B-B14F-4D97-AF65-F5344CB8AC3E}">
        <p14:creationId xmlns:p14="http://schemas.microsoft.com/office/powerpoint/2010/main" val="1997356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ED21-F8FF-369F-7F54-525F15A9D211}"/>
              </a:ext>
            </a:extLst>
          </p:cNvPr>
          <p:cNvSpPr>
            <a:spLocks noGrp="1"/>
          </p:cNvSpPr>
          <p:nvPr>
            <p:ph type="title"/>
          </p:nvPr>
        </p:nvSpPr>
        <p:spPr/>
        <p:txBody>
          <a:bodyPr/>
          <a:lstStyle/>
          <a:p>
            <a:r>
              <a:rPr lang="en-US" dirty="0" err="1"/>
              <a:t>Mõõteseadmed</a:t>
            </a:r>
            <a:r>
              <a:rPr lang="en-US" dirty="0"/>
              <a:t> - </a:t>
            </a:r>
            <a:r>
              <a:rPr lang="en-US"/>
              <a:t>plaatkoormuskatse</a:t>
            </a:r>
          </a:p>
        </p:txBody>
      </p:sp>
      <p:sp>
        <p:nvSpPr>
          <p:cNvPr id="3" name="Content Placeholder 2">
            <a:extLst>
              <a:ext uri="{FF2B5EF4-FFF2-40B4-BE49-F238E27FC236}">
                <a16:creationId xmlns:a16="http://schemas.microsoft.com/office/drawing/2014/main" id="{126F7D24-B9C0-891B-446B-30E26BF10D1F}"/>
              </a:ext>
            </a:extLst>
          </p:cNvPr>
          <p:cNvSpPr>
            <a:spLocks noGrp="1"/>
          </p:cNvSpPr>
          <p:nvPr>
            <p:ph idx="1"/>
          </p:nvPr>
        </p:nvSpPr>
        <p:spPr>
          <a:xfrm>
            <a:off x="273423" y="1825625"/>
            <a:ext cx="11577917" cy="4351338"/>
          </a:xfrm>
        </p:spPr>
        <p:txBody>
          <a:bodyPr>
            <a:normAutofit fontScale="92500" lnSpcReduction="10000"/>
          </a:bodyPr>
          <a:lstStyle/>
          <a:p>
            <a:r>
              <a:rPr lang="en-US" dirty="0"/>
              <a:t>DIN 18134 = EVS 934</a:t>
            </a:r>
          </a:p>
          <a:p>
            <a:r>
              <a:rPr lang="en-US" dirty="0" err="1"/>
              <a:t>Mõõtmine</a:t>
            </a:r>
            <a:endParaRPr lang="en-US" dirty="0"/>
          </a:p>
          <a:p>
            <a:pPr lvl="1"/>
            <a:r>
              <a:rPr lang="en-US" dirty="0" err="1"/>
              <a:t>Koormusplaadi</a:t>
            </a:r>
            <a:r>
              <a:rPr lang="en-US" dirty="0"/>
              <a:t> </a:t>
            </a:r>
            <a:r>
              <a:rPr lang="en-US" dirty="0" err="1"/>
              <a:t>mõõdud</a:t>
            </a:r>
            <a:r>
              <a:rPr lang="en-US" dirty="0"/>
              <a:t> 300-600-762 mm</a:t>
            </a:r>
          </a:p>
          <a:p>
            <a:pPr lvl="1"/>
            <a:r>
              <a:rPr lang="en-US" dirty="0"/>
              <a:t>Mida </a:t>
            </a:r>
            <a:r>
              <a:rPr lang="en-US" dirty="0" err="1"/>
              <a:t>suurem</a:t>
            </a:r>
            <a:r>
              <a:rPr lang="en-US" dirty="0"/>
              <a:t> </a:t>
            </a:r>
            <a:r>
              <a:rPr lang="en-US" dirty="0" err="1"/>
              <a:t>plaat</a:t>
            </a:r>
            <a:r>
              <a:rPr lang="en-US" dirty="0"/>
              <a:t> </a:t>
            </a:r>
            <a:r>
              <a:rPr lang="en-US" dirty="0" err="1"/>
              <a:t>seda</a:t>
            </a:r>
            <a:r>
              <a:rPr lang="en-US" dirty="0"/>
              <a:t> </a:t>
            </a:r>
            <a:r>
              <a:rPr lang="en-US" dirty="0" err="1"/>
              <a:t>suurem</a:t>
            </a:r>
            <a:r>
              <a:rPr lang="en-US" dirty="0"/>
              <a:t> </a:t>
            </a:r>
            <a:r>
              <a:rPr lang="en-US" dirty="0" err="1"/>
              <a:t>koormus</a:t>
            </a:r>
            <a:r>
              <a:rPr lang="en-US" dirty="0"/>
              <a:t> </a:t>
            </a:r>
            <a:r>
              <a:rPr lang="en-US" dirty="0" err="1"/>
              <a:t>kuid</a:t>
            </a:r>
            <a:r>
              <a:rPr lang="en-US" dirty="0"/>
              <a:t> </a:t>
            </a:r>
            <a:r>
              <a:rPr lang="en-US" dirty="0" err="1"/>
              <a:t>väiksem</a:t>
            </a:r>
            <a:r>
              <a:rPr lang="en-US" dirty="0"/>
              <a:t> </a:t>
            </a:r>
            <a:r>
              <a:rPr lang="en-US" dirty="0" err="1"/>
              <a:t>pinge</a:t>
            </a:r>
            <a:r>
              <a:rPr lang="en-US" dirty="0"/>
              <a:t> </a:t>
            </a:r>
            <a:r>
              <a:rPr lang="en-US" dirty="0" err="1"/>
              <a:t>talla</a:t>
            </a:r>
            <a:r>
              <a:rPr lang="en-US" dirty="0"/>
              <a:t> all</a:t>
            </a:r>
          </a:p>
          <a:p>
            <a:pPr lvl="1"/>
            <a:r>
              <a:rPr lang="en-US" dirty="0" err="1"/>
              <a:t>Koormusplaadi</a:t>
            </a:r>
            <a:r>
              <a:rPr lang="en-US" dirty="0"/>
              <a:t> </a:t>
            </a:r>
            <a:r>
              <a:rPr lang="en-US" dirty="0" err="1"/>
              <a:t>paigutus</a:t>
            </a:r>
            <a:r>
              <a:rPr lang="en-US" dirty="0"/>
              <a:t> </a:t>
            </a:r>
            <a:r>
              <a:rPr lang="en-US" dirty="0" err="1"/>
              <a:t>vasturaskuse</a:t>
            </a:r>
            <a:r>
              <a:rPr lang="en-US" dirty="0"/>
              <a:t> </a:t>
            </a:r>
            <a:r>
              <a:rPr lang="en-US" dirty="0" err="1"/>
              <a:t>suhtes</a:t>
            </a:r>
            <a:r>
              <a:rPr lang="en-US" dirty="0"/>
              <a:t>, </a:t>
            </a:r>
            <a:r>
              <a:rPr lang="en-US" dirty="0" err="1"/>
              <a:t>mõõteõla</a:t>
            </a:r>
            <a:r>
              <a:rPr lang="en-US" dirty="0"/>
              <a:t> </a:t>
            </a:r>
            <a:r>
              <a:rPr lang="en-US" dirty="0" err="1"/>
              <a:t>ulatus</a:t>
            </a:r>
            <a:endParaRPr lang="en-US" dirty="0"/>
          </a:p>
          <a:p>
            <a:r>
              <a:rPr lang="en-US" dirty="0" err="1"/>
              <a:t>Kandevõime</a:t>
            </a:r>
            <a:endParaRPr lang="en-US" dirty="0"/>
          </a:p>
          <a:p>
            <a:pPr lvl="1"/>
            <a:r>
              <a:rPr lang="en-US" dirty="0"/>
              <a:t>E</a:t>
            </a:r>
            <a:r>
              <a:rPr lang="en-US" baseline="-25000" dirty="0"/>
              <a:t>V1</a:t>
            </a:r>
            <a:r>
              <a:rPr lang="en-US" dirty="0"/>
              <a:t> ja E</a:t>
            </a:r>
            <a:r>
              <a:rPr lang="en-US" baseline="-25000" dirty="0"/>
              <a:t>V2</a:t>
            </a:r>
            <a:r>
              <a:rPr lang="en-US" dirty="0"/>
              <a:t> </a:t>
            </a:r>
            <a:r>
              <a:rPr lang="en-US" dirty="0" err="1"/>
              <a:t>kui</a:t>
            </a:r>
            <a:r>
              <a:rPr lang="en-US" dirty="0"/>
              <a:t> </a:t>
            </a:r>
            <a:r>
              <a:rPr lang="en-US" dirty="0" err="1"/>
              <a:t>standardsed</a:t>
            </a:r>
            <a:r>
              <a:rPr lang="en-US" dirty="0"/>
              <a:t> </a:t>
            </a:r>
            <a:r>
              <a:rPr lang="en-US" dirty="0" err="1"/>
              <a:t>koormamised</a:t>
            </a:r>
            <a:r>
              <a:rPr lang="en-US" dirty="0"/>
              <a:t>, </a:t>
            </a:r>
            <a:r>
              <a:rPr lang="en-US" dirty="0" err="1"/>
              <a:t>infraehituses</a:t>
            </a:r>
            <a:r>
              <a:rPr lang="en-US" dirty="0"/>
              <a:t> </a:t>
            </a:r>
            <a:r>
              <a:rPr lang="en-US" dirty="0" err="1"/>
              <a:t>reeglina</a:t>
            </a:r>
            <a:r>
              <a:rPr lang="en-US" dirty="0"/>
              <a:t> </a:t>
            </a:r>
            <a:r>
              <a:rPr lang="en-US" dirty="0" err="1"/>
              <a:t>ainult</a:t>
            </a:r>
            <a:r>
              <a:rPr lang="en-US" dirty="0"/>
              <a:t> 300 mm </a:t>
            </a:r>
            <a:r>
              <a:rPr lang="en-US" dirty="0" err="1"/>
              <a:t>plaadiga</a:t>
            </a:r>
            <a:r>
              <a:rPr lang="en-US" dirty="0"/>
              <a:t>; </a:t>
            </a:r>
          </a:p>
          <a:p>
            <a:pPr lvl="1"/>
            <a:r>
              <a:rPr lang="en-US" dirty="0"/>
              <a:t>E</a:t>
            </a:r>
            <a:r>
              <a:rPr lang="en-US" baseline="-25000" dirty="0"/>
              <a:t>V2</a:t>
            </a:r>
            <a:r>
              <a:rPr lang="en-US" dirty="0"/>
              <a:t>/E</a:t>
            </a:r>
            <a:r>
              <a:rPr lang="en-US" baseline="-25000" dirty="0"/>
              <a:t>V1</a:t>
            </a:r>
            <a:r>
              <a:rPr lang="en-US" dirty="0"/>
              <a:t> </a:t>
            </a:r>
            <a:r>
              <a:rPr lang="en-US" dirty="0" err="1"/>
              <a:t>kui</a:t>
            </a:r>
            <a:r>
              <a:rPr lang="en-US" dirty="0"/>
              <a:t> </a:t>
            </a:r>
            <a:r>
              <a:rPr lang="en-US" dirty="0" err="1"/>
              <a:t>tihenduskvaliteedi</a:t>
            </a:r>
            <a:r>
              <a:rPr lang="en-US" dirty="0"/>
              <a:t> </a:t>
            </a:r>
            <a:r>
              <a:rPr lang="en-US" dirty="0" err="1"/>
              <a:t>näitaja</a:t>
            </a:r>
            <a:r>
              <a:rPr lang="en-US" dirty="0"/>
              <a:t> – </a:t>
            </a:r>
            <a:r>
              <a:rPr lang="en-US" dirty="0" err="1"/>
              <a:t>kuid</a:t>
            </a:r>
            <a:r>
              <a:rPr lang="en-US" dirty="0"/>
              <a:t> </a:t>
            </a:r>
            <a:r>
              <a:rPr lang="en-US" dirty="0" err="1"/>
              <a:t>veidi</a:t>
            </a:r>
            <a:r>
              <a:rPr lang="en-US" dirty="0"/>
              <a:t> </a:t>
            </a:r>
            <a:r>
              <a:rPr lang="en-US" dirty="0" err="1"/>
              <a:t>küsitav</a:t>
            </a:r>
            <a:r>
              <a:rPr lang="en-US" dirty="0"/>
              <a:t> </a:t>
            </a:r>
            <a:r>
              <a:rPr lang="en-US" dirty="0" err="1"/>
              <a:t>parameeter</a:t>
            </a:r>
            <a:endParaRPr lang="en-US" dirty="0"/>
          </a:p>
          <a:p>
            <a:r>
              <a:rPr lang="en-US" dirty="0" err="1"/>
              <a:t>Reaktsioonimoodul</a:t>
            </a:r>
            <a:r>
              <a:rPr lang="en-US" dirty="0"/>
              <a:t> – </a:t>
            </a:r>
            <a:r>
              <a:rPr lang="en-US" dirty="0" err="1"/>
              <a:t>üldehituse</a:t>
            </a:r>
            <a:r>
              <a:rPr lang="en-US" dirty="0"/>
              <a:t> </a:t>
            </a:r>
            <a:r>
              <a:rPr lang="en-US" dirty="0" err="1"/>
              <a:t>betooni</a:t>
            </a:r>
            <a:r>
              <a:rPr lang="en-US" dirty="0"/>
              <a:t> all </a:t>
            </a:r>
            <a:r>
              <a:rPr lang="en-US" dirty="0" err="1"/>
              <a:t>vajalik</a:t>
            </a:r>
            <a:r>
              <a:rPr lang="en-US" dirty="0"/>
              <a:t> </a:t>
            </a:r>
            <a:r>
              <a:rPr lang="en-US" dirty="0" err="1"/>
              <a:t>parameeter</a:t>
            </a:r>
            <a:endParaRPr lang="en-US" dirty="0"/>
          </a:p>
          <a:p>
            <a:pPr lvl="1"/>
            <a:r>
              <a:rPr lang="en-US" dirty="0"/>
              <a:t>Ks </a:t>
            </a:r>
            <a:r>
              <a:rPr lang="en-US" sz="1600" i="1" dirty="0"/>
              <a:t>(modulus of subgrade reaction)</a:t>
            </a:r>
            <a:r>
              <a:rPr lang="en-US" dirty="0"/>
              <a:t> </a:t>
            </a:r>
            <a:r>
              <a:rPr lang="en-US" dirty="0" err="1"/>
              <a:t>jaoks</a:t>
            </a:r>
            <a:r>
              <a:rPr lang="en-US" dirty="0"/>
              <a:t> </a:t>
            </a:r>
            <a:r>
              <a:rPr lang="en-US" dirty="0" err="1"/>
              <a:t>ainult</a:t>
            </a:r>
            <a:r>
              <a:rPr lang="en-US" dirty="0"/>
              <a:t> 762 mm ja </a:t>
            </a:r>
            <a:r>
              <a:rPr lang="en-US" dirty="0" err="1"/>
              <a:t>arvutus</a:t>
            </a:r>
            <a:r>
              <a:rPr lang="en-US" dirty="0"/>
              <a:t> </a:t>
            </a:r>
            <a:r>
              <a:rPr lang="en-US" dirty="0" err="1"/>
              <a:t>pingest</a:t>
            </a:r>
            <a:r>
              <a:rPr lang="en-US" dirty="0"/>
              <a:t>, mis </a:t>
            </a:r>
            <a:r>
              <a:rPr lang="en-US" dirty="0" err="1"/>
              <a:t>põhjustab</a:t>
            </a:r>
            <a:r>
              <a:rPr lang="en-US" dirty="0"/>
              <a:t> 1,25 mm </a:t>
            </a:r>
            <a:r>
              <a:rPr lang="en-US" dirty="0" err="1"/>
              <a:t>vajumi</a:t>
            </a:r>
            <a:endParaRPr lang="en-US" dirty="0"/>
          </a:p>
        </p:txBody>
      </p:sp>
      <p:sp>
        <p:nvSpPr>
          <p:cNvPr id="4" name="Slide Number Placeholder 3">
            <a:extLst>
              <a:ext uri="{FF2B5EF4-FFF2-40B4-BE49-F238E27FC236}">
                <a16:creationId xmlns:a16="http://schemas.microsoft.com/office/drawing/2014/main" id="{F39DDC49-8184-5169-1013-ABBEF3417981}"/>
              </a:ext>
            </a:extLst>
          </p:cNvPr>
          <p:cNvSpPr>
            <a:spLocks noGrp="1"/>
          </p:cNvSpPr>
          <p:nvPr>
            <p:ph type="sldNum" sz="quarter" idx="12"/>
          </p:nvPr>
        </p:nvSpPr>
        <p:spPr/>
        <p:txBody>
          <a:bodyPr/>
          <a:lstStyle/>
          <a:p>
            <a:fld id="{293FD8E8-F8C2-465E-AF77-6AD9B13EB0E0}" type="slidenum">
              <a:rPr lang="en-US" smtClean="0"/>
              <a:t>23</a:t>
            </a:fld>
            <a:endParaRPr lang="en-US"/>
          </a:p>
        </p:txBody>
      </p:sp>
    </p:spTree>
    <p:extLst>
      <p:ext uri="{BB962C8B-B14F-4D97-AF65-F5344CB8AC3E}">
        <p14:creationId xmlns:p14="http://schemas.microsoft.com/office/powerpoint/2010/main" val="3592386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D0EB-9A19-E297-4349-8A334928448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E4EBB80-C83D-F1C9-7C47-D1123692162E}"/>
              </a:ext>
            </a:extLst>
          </p:cNvPr>
          <p:cNvSpPr>
            <a:spLocks noGrp="1"/>
          </p:cNvSpPr>
          <p:nvPr>
            <p:ph idx="1"/>
          </p:nvPr>
        </p:nvSpPr>
        <p:spPr>
          <a:xfrm>
            <a:off x="667327" y="384175"/>
            <a:ext cx="11099800" cy="4351338"/>
          </a:xfrm>
        </p:spPr>
        <p:txBody>
          <a:bodyPr/>
          <a:lstStyle/>
          <a:p>
            <a:r>
              <a:rPr lang="en-US" dirty="0" err="1"/>
              <a:t>Koormusõla</a:t>
            </a:r>
            <a:r>
              <a:rPr lang="en-US" dirty="0"/>
              <a:t> </a:t>
            </a:r>
            <a:r>
              <a:rPr lang="en-US" dirty="0" err="1"/>
              <a:t>pikkus</a:t>
            </a:r>
            <a:r>
              <a:rPr lang="en-US" dirty="0"/>
              <a:t> 1,5…1,6 m </a:t>
            </a:r>
            <a:r>
              <a:rPr lang="en-US" sz="2000" dirty="0"/>
              <a:t>(on </a:t>
            </a:r>
            <a:r>
              <a:rPr lang="en-US" sz="2000" dirty="0" err="1"/>
              <a:t>seadmeid</a:t>
            </a:r>
            <a:r>
              <a:rPr lang="en-US" sz="2000" dirty="0"/>
              <a:t>, </a:t>
            </a:r>
            <a:r>
              <a:rPr lang="en-US" sz="2000" dirty="0" err="1"/>
              <a:t>kus</a:t>
            </a:r>
            <a:r>
              <a:rPr lang="en-US" sz="2000" dirty="0"/>
              <a:t> see on </a:t>
            </a:r>
            <a:r>
              <a:rPr lang="en-US" sz="2000" dirty="0" err="1"/>
              <a:t>fikseeritud</a:t>
            </a:r>
            <a:r>
              <a:rPr lang="en-US" sz="2000" dirty="0"/>
              <a:t>)</a:t>
            </a:r>
            <a:endParaRPr lang="en-US" dirty="0"/>
          </a:p>
          <a:p>
            <a:r>
              <a:rPr lang="en-US" dirty="0" err="1"/>
              <a:t>Plaadi</a:t>
            </a:r>
            <a:r>
              <a:rPr lang="en-US" dirty="0"/>
              <a:t> </a:t>
            </a:r>
            <a:r>
              <a:rPr lang="en-US" dirty="0" err="1"/>
              <a:t>kaugus</a:t>
            </a:r>
            <a:r>
              <a:rPr lang="en-US" dirty="0"/>
              <a:t> </a:t>
            </a:r>
            <a:r>
              <a:rPr lang="en-US" dirty="0" err="1"/>
              <a:t>vasturaskuse</a:t>
            </a:r>
            <a:r>
              <a:rPr lang="en-US" dirty="0"/>
              <a:t> </a:t>
            </a:r>
            <a:r>
              <a:rPr lang="en-US" dirty="0" err="1"/>
              <a:t>toest</a:t>
            </a:r>
            <a:r>
              <a:rPr lang="en-US" dirty="0"/>
              <a:t> (</a:t>
            </a:r>
            <a:r>
              <a:rPr lang="en-US" dirty="0" err="1"/>
              <a:t>ratas</a:t>
            </a:r>
            <a:r>
              <a:rPr lang="en-US" dirty="0"/>
              <a:t>, </a:t>
            </a:r>
            <a:r>
              <a:rPr lang="en-US" dirty="0" err="1"/>
              <a:t>valts</a:t>
            </a:r>
            <a:r>
              <a:rPr lang="en-US" dirty="0"/>
              <a:t>)</a:t>
            </a:r>
          </a:p>
          <a:p>
            <a:pPr lvl="1"/>
            <a:r>
              <a:rPr lang="en-US" dirty="0"/>
              <a:t>D300- </a:t>
            </a:r>
            <a:r>
              <a:rPr lang="en-US" dirty="0" err="1"/>
              <a:t>vähemalt</a:t>
            </a:r>
            <a:r>
              <a:rPr lang="en-US" dirty="0"/>
              <a:t> 0,75 m (D600 - 1,1 m; D762 - 1,3 m)</a:t>
            </a:r>
          </a:p>
          <a:p>
            <a:r>
              <a:rPr lang="en-US" dirty="0" err="1"/>
              <a:t>Mõõtepinda</a:t>
            </a:r>
            <a:r>
              <a:rPr lang="en-US" dirty="0"/>
              <a:t> on </a:t>
            </a:r>
            <a:r>
              <a:rPr lang="en-US" dirty="0" err="1"/>
              <a:t>lubatud</a:t>
            </a:r>
            <a:r>
              <a:rPr lang="en-US" dirty="0"/>
              <a:t> </a:t>
            </a:r>
            <a:r>
              <a:rPr lang="en-US" dirty="0" err="1"/>
              <a:t>süvistada</a:t>
            </a:r>
            <a:r>
              <a:rPr lang="en-US" dirty="0"/>
              <a:t> </a:t>
            </a:r>
            <a:r>
              <a:rPr lang="en-US" dirty="0" err="1"/>
              <a:t>kuni</a:t>
            </a:r>
            <a:r>
              <a:rPr lang="en-US" dirty="0"/>
              <a:t> 30 cm </a:t>
            </a:r>
            <a:r>
              <a:rPr lang="en-US" sz="2000" dirty="0"/>
              <a:t>(</a:t>
            </a:r>
            <a:r>
              <a:rPr lang="en-US" sz="2000" dirty="0" err="1"/>
              <a:t>koorik</a:t>
            </a:r>
            <a:r>
              <a:rPr lang="en-US" sz="2000" dirty="0"/>
              <a:t>, </a:t>
            </a:r>
            <a:r>
              <a:rPr lang="en-US" sz="2000" dirty="0" err="1"/>
              <a:t>kuivanud</a:t>
            </a:r>
            <a:r>
              <a:rPr lang="en-US" sz="2000" dirty="0"/>
              <a:t> </a:t>
            </a:r>
            <a:r>
              <a:rPr lang="en-US" sz="2000" dirty="0" err="1"/>
              <a:t>pind</a:t>
            </a:r>
            <a:r>
              <a:rPr lang="en-US" sz="2000" dirty="0"/>
              <a:t>)</a:t>
            </a:r>
            <a:endParaRPr lang="en-US" dirty="0"/>
          </a:p>
        </p:txBody>
      </p:sp>
      <p:pic>
        <p:nvPicPr>
          <p:cNvPr id="5" name="Picture 4">
            <a:extLst>
              <a:ext uri="{FF2B5EF4-FFF2-40B4-BE49-F238E27FC236}">
                <a16:creationId xmlns:a16="http://schemas.microsoft.com/office/drawing/2014/main" id="{6B3E49AF-4086-7917-2B3C-20E1104D5B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752" y="2318326"/>
            <a:ext cx="6345560" cy="4427323"/>
          </a:xfrm>
          <a:prstGeom prst="rect">
            <a:avLst/>
          </a:prstGeom>
        </p:spPr>
      </p:pic>
      <p:pic>
        <p:nvPicPr>
          <p:cNvPr id="7" name="Picture 6">
            <a:extLst>
              <a:ext uri="{FF2B5EF4-FFF2-40B4-BE49-F238E27FC236}">
                <a16:creationId xmlns:a16="http://schemas.microsoft.com/office/drawing/2014/main" id="{2CD39B0E-A724-B445-8303-B3CF1BB5E0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0345" y="3429000"/>
            <a:ext cx="4902200" cy="3063875"/>
          </a:xfrm>
          <a:prstGeom prst="rect">
            <a:avLst/>
          </a:prstGeom>
        </p:spPr>
      </p:pic>
      <p:sp>
        <p:nvSpPr>
          <p:cNvPr id="4" name="Slide Number Placeholder 3">
            <a:extLst>
              <a:ext uri="{FF2B5EF4-FFF2-40B4-BE49-F238E27FC236}">
                <a16:creationId xmlns:a16="http://schemas.microsoft.com/office/drawing/2014/main" id="{A51AA9A0-F2E3-A04E-062F-DD093868F4E7}"/>
              </a:ext>
            </a:extLst>
          </p:cNvPr>
          <p:cNvSpPr>
            <a:spLocks noGrp="1"/>
          </p:cNvSpPr>
          <p:nvPr>
            <p:ph type="sldNum" sz="quarter" idx="12"/>
          </p:nvPr>
        </p:nvSpPr>
        <p:spPr/>
        <p:txBody>
          <a:bodyPr/>
          <a:lstStyle/>
          <a:p>
            <a:fld id="{293FD8E8-F8C2-465E-AF77-6AD9B13EB0E0}" type="slidenum">
              <a:rPr lang="en-US" smtClean="0"/>
              <a:t>24</a:t>
            </a:fld>
            <a:endParaRPr lang="en-US"/>
          </a:p>
        </p:txBody>
      </p:sp>
    </p:spTree>
    <p:extLst>
      <p:ext uri="{BB962C8B-B14F-4D97-AF65-F5344CB8AC3E}">
        <p14:creationId xmlns:p14="http://schemas.microsoft.com/office/powerpoint/2010/main" val="2540688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BB21D3-140C-299E-D3F0-74EC9EF91E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9558" y="0"/>
            <a:ext cx="5842442" cy="6858000"/>
          </a:xfrm>
          <a:prstGeom prst="rect">
            <a:avLst/>
          </a:prstGeom>
        </p:spPr>
      </p:pic>
      <p:sp>
        <p:nvSpPr>
          <p:cNvPr id="2" name="Title 1">
            <a:extLst>
              <a:ext uri="{FF2B5EF4-FFF2-40B4-BE49-F238E27FC236}">
                <a16:creationId xmlns:a16="http://schemas.microsoft.com/office/drawing/2014/main" id="{47DBC925-D4FC-E126-FE47-A084F72E09D8}"/>
              </a:ext>
            </a:extLst>
          </p:cNvPr>
          <p:cNvSpPr>
            <a:spLocks noGrp="1"/>
          </p:cNvSpPr>
          <p:nvPr>
            <p:ph type="title"/>
          </p:nvPr>
        </p:nvSpPr>
        <p:spPr/>
        <p:txBody>
          <a:bodyPr/>
          <a:lstStyle/>
          <a:p>
            <a:r>
              <a:rPr lang="en-US" dirty="0"/>
              <a:t>PLT – E</a:t>
            </a:r>
            <a:r>
              <a:rPr lang="en-US" baseline="-25000" dirty="0"/>
              <a:t>V1</a:t>
            </a:r>
            <a:r>
              <a:rPr lang="en-US" dirty="0"/>
              <a:t>, E</a:t>
            </a:r>
            <a:r>
              <a:rPr lang="en-US" baseline="-25000" dirty="0"/>
              <a:t>V2</a:t>
            </a:r>
          </a:p>
        </p:txBody>
      </p:sp>
      <p:sp>
        <p:nvSpPr>
          <p:cNvPr id="3" name="Content Placeholder 2">
            <a:extLst>
              <a:ext uri="{FF2B5EF4-FFF2-40B4-BE49-F238E27FC236}">
                <a16:creationId xmlns:a16="http://schemas.microsoft.com/office/drawing/2014/main" id="{B2699C65-8171-4980-ACB5-0B806248E812}"/>
              </a:ext>
            </a:extLst>
          </p:cNvPr>
          <p:cNvSpPr>
            <a:spLocks noGrp="1"/>
          </p:cNvSpPr>
          <p:nvPr>
            <p:ph idx="1"/>
          </p:nvPr>
        </p:nvSpPr>
        <p:spPr>
          <a:xfrm>
            <a:off x="170872" y="1728643"/>
            <a:ext cx="6631709" cy="4351338"/>
          </a:xfrm>
        </p:spPr>
        <p:txBody>
          <a:bodyPr>
            <a:normAutofit fontScale="92500"/>
          </a:bodyPr>
          <a:lstStyle/>
          <a:p>
            <a:r>
              <a:rPr lang="en-US" dirty="0" err="1"/>
              <a:t>Koormus</a:t>
            </a:r>
            <a:r>
              <a:rPr lang="en-US" dirty="0"/>
              <a:t> 300 mm </a:t>
            </a:r>
            <a:r>
              <a:rPr lang="en-US" dirty="0" err="1"/>
              <a:t>plaadil</a:t>
            </a:r>
            <a:r>
              <a:rPr lang="en-US" dirty="0"/>
              <a:t> 35 </a:t>
            </a:r>
            <a:r>
              <a:rPr lang="en-US" dirty="0" err="1"/>
              <a:t>kN</a:t>
            </a:r>
            <a:r>
              <a:rPr lang="en-US" dirty="0"/>
              <a:t> </a:t>
            </a:r>
            <a:r>
              <a:rPr lang="en-US" dirty="0" err="1"/>
              <a:t>ehk</a:t>
            </a:r>
            <a:r>
              <a:rPr lang="en-US" dirty="0"/>
              <a:t> 500 kPa</a:t>
            </a:r>
          </a:p>
          <a:p>
            <a:pPr lvl="1"/>
            <a:r>
              <a:rPr lang="en-US" dirty="0"/>
              <a:t>600 mm = 70 </a:t>
            </a:r>
            <a:r>
              <a:rPr lang="en-US" dirty="0" err="1"/>
              <a:t>kN</a:t>
            </a:r>
            <a:r>
              <a:rPr lang="en-US" dirty="0"/>
              <a:t>; 762 mm = 91 </a:t>
            </a:r>
            <a:r>
              <a:rPr lang="en-US" dirty="0" err="1"/>
              <a:t>kN</a:t>
            </a:r>
            <a:endParaRPr lang="en-US" dirty="0"/>
          </a:p>
          <a:p>
            <a:r>
              <a:rPr lang="en-US" dirty="0" err="1"/>
              <a:t>Esimene</a:t>
            </a:r>
            <a:r>
              <a:rPr lang="en-US" dirty="0"/>
              <a:t> </a:t>
            </a:r>
            <a:r>
              <a:rPr lang="en-US" dirty="0" err="1"/>
              <a:t>koormamine</a:t>
            </a:r>
            <a:r>
              <a:rPr lang="en-US" dirty="0"/>
              <a:t> </a:t>
            </a:r>
            <a:r>
              <a:rPr lang="en-US" dirty="0" err="1"/>
              <a:t>nominaalkoormusele</a:t>
            </a:r>
            <a:endParaRPr lang="en-US" dirty="0"/>
          </a:p>
          <a:p>
            <a:r>
              <a:rPr lang="en-US" dirty="0"/>
              <a:t>Teine </a:t>
            </a:r>
            <a:r>
              <a:rPr lang="en-US" dirty="0" err="1"/>
              <a:t>koormamine</a:t>
            </a:r>
            <a:r>
              <a:rPr lang="en-US" dirty="0"/>
              <a:t> </a:t>
            </a:r>
            <a:r>
              <a:rPr lang="en-US" dirty="0" err="1"/>
              <a:t>kuni</a:t>
            </a:r>
            <a:r>
              <a:rPr lang="en-US" dirty="0"/>
              <a:t> 80% </a:t>
            </a:r>
            <a:r>
              <a:rPr lang="en-US" dirty="0" err="1"/>
              <a:t>nominaalist</a:t>
            </a:r>
            <a:endParaRPr lang="en-US" dirty="0"/>
          </a:p>
          <a:p>
            <a:r>
              <a:rPr lang="en-US" dirty="0"/>
              <a:t>Ev </a:t>
            </a:r>
            <a:r>
              <a:rPr lang="en-US" dirty="0" err="1"/>
              <a:t>väärtus</a:t>
            </a:r>
            <a:r>
              <a:rPr lang="en-US" dirty="0"/>
              <a:t> 0,3…0,7 </a:t>
            </a:r>
            <a:r>
              <a:rPr lang="en-US" dirty="0" err="1"/>
              <a:t>pingevahemiku</a:t>
            </a:r>
            <a:r>
              <a:rPr lang="en-US" dirty="0"/>
              <a:t> </a:t>
            </a:r>
            <a:r>
              <a:rPr lang="en-US" dirty="0" err="1"/>
              <a:t>alusel</a:t>
            </a:r>
            <a:endParaRPr lang="en-US" dirty="0"/>
          </a:p>
          <a:p>
            <a:pPr lvl="1"/>
            <a:r>
              <a:rPr lang="en-US" dirty="0"/>
              <a:t>Kui max = 500 kPa, </a:t>
            </a:r>
            <a:r>
              <a:rPr lang="en-US" dirty="0" err="1"/>
              <a:t>siis</a:t>
            </a:r>
            <a:r>
              <a:rPr lang="en-US" dirty="0"/>
              <a:t> </a:t>
            </a:r>
          </a:p>
          <a:p>
            <a:pPr marL="457200" lvl="1" indent="0">
              <a:buNone/>
            </a:pPr>
            <a:r>
              <a:rPr lang="en-US" dirty="0"/>
              <a:t>Ev </a:t>
            </a:r>
            <a:r>
              <a:rPr lang="en-US" dirty="0" err="1"/>
              <a:t>leitakse</a:t>
            </a:r>
            <a:r>
              <a:rPr lang="en-US" dirty="0"/>
              <a:t> 150…350 kPa </a:t>
            </a:r>
            <a:r>
              <a:rPr lang="en-US" dirty="0" err="1"/>
              <a:t>pingevahemikust</a:t>
            </a:r>
            <a:r>
              <a:rPr lang="en-US" dirty="0"/>
              <a:t> </a:t>
            </a:r>
            <a:r>
              <a:rPr lang="en-US" dirty="0" err="1"/>
              <a:t>ehk</a:t>
            </a:r>
            <a:r>
              <a:rPr lang="en-US" dirty="0"/>
              <a:t> </a:t>
            </a:r>
            <a:r>
              <a:rPr lang="en-US" dirty="0" err="1"/>
              <a:t>üldistatult</a:t>
            </a:r>
            <a:r>
              <a:rPr lang="en-US" dirty="0"/>
              <a:t>, </a:t>
            </a:r>
            <a:r>
              <a:rPr lang="en-US" dirty="0" err="1"/>
              <a:t>vastab</a:t>
            </a:r>
            <a:r>
              <a:rPr lang="en-US" dirty="0"/>
              <a:t> </a:t>
            </a:r>
            <a:r>
              <a:rPr lang="en-US" dirty="0" err="1"/>
              <a:t>tulemus</a:t>
            </a:r>
            <a:r>
              <a:rPr lang="en-US" dirty="0"/>
              <a:t> 250 kPa </a:t>
            </a:r>
            <a:r>
              <a:rPr lang="en-US" dirty="0" err="1"/>
              <a:t>pingele</a:t>
            </a:r>
            <a:endParaRPr lang="en-US" dirty="0"/>
          </a:p>
        </p:txBody>
      </p:sp>
      <p:sp>
        <p:nvSpPr>
          <p:cNvPr id="4" name="Slide Number Placeholder 3">
            <a:extLst>
              <a:ext uri="{FF2B5EF4-FFF2-40B4-BE49-F238E27FC236}">
                <a16:creationId xmlns:a16="http://schemas.microsoft.com/office/drawing/2014/main" id="{593BC2D3-3981-9C1B-27EB-FC2DF54AE11B}"/>
              </a:ext>
            </a:extLst>
          </p:cNvPr>
          <p:cNvSpPr>
            <a:spLocks noGrp="1"/>
          </p:cNvSpPr>
          <p:nvPr>
            <p:ph type="sldNum" sz="quarter" idx="12"/>
          </p:nvPr>
        </p:nvSpPr>
        <p:spPr/>
        <p:txBody>
          <a:bodyPr/>
          <a:lstStyle/>
          <a:p>
            <a:fld id="{293FD8E8-F8C2-465E-AF77-6AD9B13EB0E0}" type="slidenum">
              <a:rPr lang="en-US" smtClean="0"/>
              <a:t>25</a:t>
            </a:fld>
            <a:endParaRPr lang="en-US"/>
          </a:p>
        </p:txBody>
      </p:sp>
    </p:spTree>
    <p:extLst>
      <p:ext uri="{BB962C8B-B14F-4D97-AF65-F5344CB8AC3E}">
        <p14:creationId xmlns:p14="http://schemas.microsoft.com/office/powerpoint/2010/main" val="3368244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5886-81E2-1E93-C550-8FFFD7875091}"/>
              </a:ext>
            </a:extLst>
          </p:cNvPr>
          <p:cNvSpPr>
            <a:spLocks noGrp="1"/>
          </p:cNvSpPr>
          <p:nvPr>
            <p:ph type="title"/>
          </p:nvPr>
        </p:nvSpPr>
        <p:spPr>
          <a:xfrm>
            <a:off x="79248" y="200533"/>
            <a:ext cx="10515600" cy="1325563"/>
          </a:xfrm>
        </p:spPr>
        <p:txBody>
          <a:bodyPr/>
          <a:lstStyle/>
          <a:p>
            <a:r>
              <a:rPr lang="en-US" dirty="0"/>
              <a:t>PLT, </a:t>
            </a:r>
            <a:r>
              <a:rPr lang="en-US" dirty="0" err="1"/>
              <a:t>reaktsioonimoodul</a:t>
            </a:r>
            <a:r>
              <a:rPr lang="en-US" dirty="0"/>
              <a:t> Ks</a:t>
            </a:r>
          </a:p>
        </p:txBody>
      </p:sp>
      <p:sp>
        <p:nvSpPr>
          <p:cNvPr id="3" name="Content Placeholder 2">
            <a:extLst>
              <a:ext uri="{FF2B5EF4-FFF2-40B4-BE49-F238E27FC236}">
                <a16:creationId xmlns:a16="http://schemas.microsoft.com/office/drawing/2014/main" id="{F9A6CFD0-E063-8A53-7708-B751E8A5151C}"/>
              </a:ext>
            </a:extLst>
          </p:cNvPr>
          <p:cNvSpPr>
            <a:spLocks noGrp="1"/>
          </p:cNvSpPr>
          <p:nvPr>
            <p:ph idx="1"/>
          </p:nvPr>
        </p:nvSpPr>
        <p:spPr>
          <a:xfrm>
            <a:off x="838200" y="1825625"/>
            <a:ext cx="5885873" cy="4351338"/>
          </a:xfrm>
        </p:spPr>
        <p:txBody>
          <a:bodyPr/>
          <a:lstStyle/>
          <a:p>
            <a:r>
              <a:rPr lang="en-US" dirty="0"/>
              <a:t>762 mm </a:t>
            </a:r>
            <a:r>
              <a:rPr lang="en-US" dirty="0" err="1"/>
              <a:t>plaat</a:t>
            </a:r>
            <a:endParaRPr lang="en-US" dirty="0"/>
          </a:p>
          <a:p>
            <a:r>
              <a:rPr lang="en-US" dirty="0" err="1"/>
              <a:t>Koormus</a:t>
            </a:r>
            <a:r>
              <a:rPr lang="en-US" dirty="0"/>
              <a:t> </a:t>
            </a:r>
            <a:r>
              <a:rPr lang="en-US" dirty="0" err="1"/>
              <a:t>kuni</a:t>
            </a:r>
            <a:r>
              <a:rPr lang="en-US" dirty="0"/>
              <a:t> 200 kPa </a:t>
            </a:r>
            <a:r>
              <a:rPr lang="en-US" dirty="0" err="1"/>
              <a:t>talla</a:t>
            </a:r>
            <a:r>
              <a:rPr lang="en-US" dirty="0"/>
              <a:t> all</a:t>
            </a:r>
          </a:p>
          <a:p>
            <a:r>
              <a:rPr lang="en-US" dirty="0" err="1"/>
              <a:t>Vajumikõvera</a:t>
            </a:r>
            <a:r>
              <a:rPr lang="en-US" dirty="0"/>
              <a:t> </a:t>
            </a:r>
            <a:r>
              <a:rPr lang="en-US" dirty="0" err="1"/>
              <a:t>puutuja</a:t>
            </a:r>
            <a:r>
              <a:rPr lang="en-US" dirty="0"/>
              <a:t> </a:t>
            </a:r>
            <a:r>
              <a:rPr lang="en-US" dirty="0" err="1"/>
              <a:t>järgi</a:t>
            </a:r>
            <a:r>
              <a:rPr lang="en-US" dirty="0"/>
              <a:t> </a:t>
            </a:r>
            <a:r>
              <a:rPr lang="en-US" dirty="0" err="1"/>
              <a:t>pingevahemik</a:t>
            </a:r>
            <a:r>
              <a:rPr lang="en-US" dirty="0"/>
              <a:t> mis </a:t>
            </a:r>
            <a:r>
              <a:rPr lang="en-US" dirty="0" err="1"/>
              <a:t>katab</a:t>
            </a:r>
            <a:r>
              <a:rPr lang="en-US" dirty="0"/>
              <a:t> </a:t>
            </a:r>
            <a:r>
              <a:rPr lang="en-US" dirty="0" err="1"/>
              <a:t>deformatsiooni</a:t>
            </a:r>
            <a:r>
              <a:rPr lang="en-US" dirty="0"/>
              <a:t> 1,25 mm</a:t>
            </a:r>
          </a:p>
          <a:p>
            <a:r>
              <a:rPr lang="en-US" dirty="0"/>
              <a:t>Ks on </a:t>
            </a:r>
            <a:r>
              <a:rPr lang="en-US" dirty="0" err="1"/>
              <a:t>suhtarv</a:t>
            </a:r>
            <a:r>
              <a:rPr lang="en-US" dirty="0"/>
              <a:t> – </a:t>
            </a:r>
            <a:r>
              <a:rPr lang="en-US" sz="2400" dirty="0" err="1"/>
              <a:t>pingevahemik</a:t>
            </a:r>
            <a:r>
              <a:rPr lang="en-US" sz="2400" dirty="0"/>
              <a:t>/1,25 mm</a:t>
            </a:r>
            <a:endParaRPr lang="en-US" dirty="0"/>
          </a:p>
          <a:p>
            <a:endParaRPr lang="en-US" dirty="0"/>
          </a:p>
        </p:txBody>
      </p:sp>
      <p:pic>
        <p:nvPicPr>
          <p:cNvPr id="5" name="Picture 4">
            <a:extLst>
              <a:ext uri="{FF2B5EF4-FFF2-40B4-BE49-F238E27FC236}">
                <a16:creationId xmlns:a16="http://schemas.microsoft.com/office/drawing/2014/main" id="{E5C8E9F0-BAAD-6F7F-2767-44ABE18935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3380" y="202030"/>
            <a:ext cx="5438620" cy="3799264"/>
          </a:xfrm>
          <a:prstGeom prst="rect">
            <a:avLst/>
          </a:prstGeom>
        </p:spPr>
      </p:pic>
      <p:pic>
        <p:nvPicPr>
          <p:cNvPr id="7" name="Picture 6">
            <a:extLst>
              <a:ext uri="{FF2B5EF4-FFF2-40B4-BE49-F238E27FC236}">
                <a16:creationId xmlns:a16="http://schemas.microsoft.com/office/drawing/2014/main" id="{FA9A0861-30C5-DD30-D9FC-178AA30F9F80}"/>
              </a:ext>
            </a:extLst>
          </p:cNvPr>
          <p:cNvPicPr>
            <a:picLocks noChangeAspect="1"/>
          </p:cNvPicPr>
          <p:nvPr/>
        </p:nvPicPr>
        <p:blipFill>
          <a:blip r:embed="rId3"/>
          <a:stretch>
            <a:fillRect/>
          </a:stretch>
        </p:blipFill>
        <p:spPr>
          <a:xfrm>
            <a:off x="6909806" y="4857903"/>
            <a:ext cx="4182059" cy="924054"/>
          </a:xfrm>
          <a:prstGeom prst="rect">
            <a:avLst/>
          </a:prstGeom>
        </p:spPr>
      </p:pic>
      <p:sp>
        <p:nvSpPr>
          <p:cNvPr id="4" name="Slide Number Placeholder 3">
            <a:extLst>
              <a:ext uri="{FF2B5EF4-FFF2-40B4-BE49-F238E27FC236}">
                <a16:creationId xmlns:a16="http://schemas.microsoft.com/office/drawing/2014/main" id="{2D95DED8-3577-6FA1-9D48-7648A0B97966}"/>
              </a:ext>
            </a:extLst>
          </p:cNvPr>
          <p:cNvSpPr>
            <a:spLocks noGrp="1"/>
          </p:cNvSpPr>
          <p:nvPr>
            <p:ph type="sldNum" sz="quarter" idx="12"/>
          </p:nvPr>
        </p:nvSpPr>
        <p:spPr/>
        <p:txBody>
          <a:bodyPr/>
          <a:lstStyle/>
          <a:p>
            <a:fld id="{293FD8E8-F8C2-465E-AF77-6AD9B13EB0E0}" type="slidenum">
              <a:rPr lang="en-US" smtClean="0"/>
              <a:t>26</a:t>
            </a:fld>
            <a:endParaRPr lang="en-US"/>
          </a:p>
        </p:txBody>
      </p:sp>
    </p:spTree>
    <p:extLst>
      <p:ext uri="{BB962C8B-B14F-4D97-AF65-F5344CB8AC3E}">
        <p14:creationId xmlns:p14="http://schemas.microsoft.com/office/powerpoint/2010/main" val="3366015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E99B8-E7DB-4E54-86F5-5D37290A011E}"/>
              </a:ext>
            </a:extLst>
          </p:cNvPr>
          <p:cNvSpPr>
            <a:spLocks noGrp="1"/>
          </p:cNvSpPr>
          <p:nvPr>
            <p:ph type="title"/>
          </p:nvPr>
        </p:nvSpPr>
        <p:spPr/>
        <p:txBody>
          <a:bodyPr>
            <a:normAutofit/>
          </a:bodyPr>
          <a:lstStyle/>
          <a:p>
            <a:r>
              <a:rPr lang="et-EE" dirty="0"/>
              <a:t>Plaatkoormuskatse – seade ja selle kasutus</a:t>
            </a:r>
          </a:p>
        </p:txBody>
      </p:sp>
      <p:sp>
        <p:nvSpPr>
          <p:cNvPr id="3" name="Content Placeholder 2">
            <a:extLst>
              <a:ext uri="{FF2B5EF4-FFF2-40B4-BE49-F238E27FC236}">
                <a16:creationId xmlns:a16="http://schemas.microsoft.com/office/drawing/2014/main" id="{23127E4F-02BF-4C70-88DB-80A2D3AC4E9E}"/>
              </a:ext>
            </a:extLst>
          </p:cNvPr>
          <p:cNvSpPr>
            <a:spLocks noGrp="1"/>
          </p:cNvSpPr>
          <p:nvPr>
            <p:ph idx="1"/>
          </p:nvPr>
        </p:nvSpPr>
        <p:spPr>
          <a:xfrm>
            <a:off x="4815222" y="1595597"/>
            <a:ext cx="6946472" cy="4688662"/>
          </a:xfrm>
        </p:spPr>
        <p:txBody>
          <a:bodyPr>
            <a:normAutofit fontScale="77500" lnSpcReduction="20000"/>
          </a:bodyPr>
          <a:lstStyle/>
          <a:p>
            <a:r>
              <a:rPr lang="et-EE" dirty="0"/>
              <a:t>Saksa standard DIN 18134 ja selle Eesti tõlge</a:t>
            </a:r>
            <a:r>
              <a:rPr lang="en-US" dirty="0"/>
              <a:t> EVS 934</a:t>
            </a:r>
            <a:r>
              <a:rPr lang="et-EE" dirty="0"/>
              <a:t>. Kasutus – </a:t>
            </a:r>
            <a:r>
              <a:rPr lang="et-EE" b="1" dirty="0" err="1"/>
              <a:t>infraehituses</a:t>
            </a:r>
            <a:r>
              <a:rPr lang="et-EE" b="1" dirty="0"/>
              <a:t> tohib kasutada 300 mm plaadiga</a:t>
            </a:r>
            <a:r>
              <a:rPr lang="et-EE" dirty="0"/>
              <a:t>, üldjuhul on kasutuses ka 600 ja 762 mm plaadid.</a:t>
            </a:r>
          </a:p>
          <a:p>
            <a:pPr lvl="1"/>
            <a:r>
              <a:rPr lang="et-EE" dirty="0"/>
              <a:t>Pingerežiim – </a:t>
            </a:r>
            <a:r>
              <a:rPr lang="et-EE" dirty="0" err="1"/>
              <a:t>max</a:t>
            </a:r>
            <a:r>
              <a:rPr lang="et-EE" dirty="0"/>
              <a:t> koormus 500 </a:t>
            </a:r>
            <a:r>
              <a:rPr lang="et-EE" dirty="0" err="1"/>
              <a:t>kPa</a:t>
            </a:r>
            <a:r>
              <a:rPr lang="et-EE" dirty="0"/>
              <a:t>, elastsusmoodul määratakse pingevahemikust 150…350 </a:t>
            </a:r>
            <a:r>
              <a:rPr lang="et-EE" dirty="0" err="1"/>
              <a:t>kPa</a:t>
            </a:r>
            <a:r>
              <a:rPr lang="et-EE" dirty="0"/>
              <a:t> ehk keskelt 250 </a:t>
            </a:r>
            <a:r>
              <a:rPr lang="et-EE" dirty="0" err="1"/>
              <a:t>kPa</a:t>
            </a:r>
            <a:r>
              <a:rPr lang="et-EE" dirty="0"/>
              <a:t> tasemelt</a:t>
            </a:r>
          </a:p>
          <a:p>
            <a:r>
              <a:rPr lang="et-EE" b="1" dirty="0"/>
              <a:t>Vene juhis – teralistel kihtidel – vastab DIN nõuetele, liivast kihtidel – 50% koormusest ja pingest.</a:t>
            </a:r>
          </a:p>
          <a:p>
            <a:r>
              <a:rPr lang="et-EE" dirty="0"/>
              <a:t>Itaalia juhised – </a:t>
            </a:r>
            <a:r>
              <a:rPr lang="et-EE" b="1" dirty="0"/>
              <a:t>igale kihile oma pingerežiim</a:t>
            </a:r>
            <a:endParaRPr lang="en-US" b="1" dirty="0"/>
          </a:p>
          <a:p>
            <a:r>
              <a:rPr lang="en-US" b="1" dirty="0" err="1"/>
              <a:t>Mõõtesagedus</a:t>
            </a:r>
            <a:r>
              <a:rPr lang="en-US" b="1" dirty="0"/>
              <a:t> </a:t>
            </a:r>
            <a:r>
              <a:rPr lang="en-US" dirty="0"/>
              <a:t>– </a:t>
            </a:r>
            <a:r>
              <a:rPr lang="en-US" dirty="0" err="1"/>
              <a:t>TrAm</a:t>
            </a:r>
            <a:r>
              <a:rPr lang="en-US" dirty="0"/>
              <a:t> 4 </a:t>
            </a:r>
            <a:r>
              <a:rPr lang="en-US" dirty="0" err="1"/>
              <a:t>punkti</a:t>
            </a:r>
            <a:r>
              <a:rPr lang="en-US" dirty="0"/>
              <a:t> </a:t>
            </a:r>
            <a:r>
              <a:rPr lang="en-US" dirty="0" err="1"/>
              <a:t>kilomeetrile</a:t>
            </a:r>
            <a:r>
              <a:rPr lang="en-US" dirty="0"/>
              <a:t> </a:t>
            </a:r>
            <a:r>
              <a:rPr lang="en-US" dirty="0" err="1"/>
              <a:t>või</a:t>
            </a:r>
            <a:r>
              <a:rPr lang="en-US" dirty="0"/>
              <a:t> </a:t>
            </a:r>
            <a:r>
              <a:rPr lang="en-US" dirty="0" err="1"/>
              <a:t>linnas</a:t>
            </a:r>
            <a:r>
              <a:rPr lang="en-US" dirty="0"/>
              <a:t> </a:t>
            </a:r>
            <a:r>
              <a:rPr lang="en-US" dirty="0" err="1"/>
              <a:t>üks</a:t>
            </a:r>
            <a:r>
              <a:rPr lang="en-US" dirty="0"/>
              <a:t> </a:t>
            </a:r>
            <a:r>
              <a:rPr lang="en-US" dirty="0" err="1"/>
              <a:t>punkt</a:t>
            </a:r>
            <a:r>
              <a:rPr lang="en-US" dirty="0"/>
              <a:t> </a:t>
            </a:r>
            <a:r>
              <a:rPr lang="en-US" dirty="0" err="1"/>
              <a:t>objektile</a:t>
            </a:r>
            <a:r>
              <a:rPr lang="en-US" dirty="0"/>
              <a:t>? Saksa </a:t>
            </a:r>
            <a:r>
              <a:rPr lang="en-US" dirty="0" err="1"/>
              <a:t>punkt</a:t>
            </a:r>
            <a:r>
              <a:rPr lang="en-US" dirty="0"/>
              <a:t>/5000 m</a:t>
            </a:r>
            <a:r>
              <a:rPr lang="en-US" baseline="30000" dirty="0"/>
              <a:t>2</a:t>
            </a:r>
          </a:p>
          <a:p>
            <a:r>
              <a:rPr lang="en-US" dirty="0" err="1"/>
              <a:t>Mittestandardsed</a:t>
            </a:r>
            <a:r>
              <a:rPr lang="en-US" dirty="0"/>
              <a:t> </a:t>
            </a:r>
            <a:r>
              <a:rPr lang="en-US" dirty="0" err="1"/>
              <a:t>lahendused</a:t>
            </a:r>
            <a:endParaRPr lang="en-US" dirty="0"/>
          </a:p>
          <a:p>
            <a:pPr lvl="1"/>
            <a:r>
              <a:rPr lang="en-US" dirty="0" err="1"/>
              <a:t>Kolme</a:t>
            </a:r>
            <a:r>
              <a:rPr lang="en-US" dirty="0"/>
              <a:t> </a:t>
            </a:r>
            <a:r>
              <a:rPr lang="en-US" dirty="0" err="1"/>
              <a:t>koormamise</a:t>
            </a:r>
            <a:r>
              <a:rPr lang="en-US" dirty="0"/>
              <a:t> </a:t>
            </a:r>
            <a:r>
              <a:rPr lang="en-US" dirty="0" err="1"/>
              <a:t>skeem</a:t>
            </a:r>
            <a:r>
              <a:rPr lang="en-US" dirty="0"/>
              <a:t> – </a:t>
            </a:r>
            <a:r>
              <a:rPr lang="en-US" dirty="0" err="1"/>
              <a:t>sängitus</a:t>
            </a:r>
            <a:r>
              <a:rPr lang="en-US" dirty="0"/>
              <a:t>?</a:t>
            </a:r>
          </a:p>
          <a:p>
            <a:pPr lvl="1"/>
            <a:r>
              <a:rPr lang="en-US" dirty="0" err="1"/>
              <a:t>Geosünteetidel</a:t>
            </a:r>
            <a:r>
              <a:rPr lang="en-US" dirty="0"/>
              <a:t> on ka </a:t>
            </a:r>
            <a:r>
              <a:rPr lang="en-US" dirty="0" err="1"/>
              <a:t>astmeline</a:t>
            </a:r>
            <a:r>
              <a:rPr lang="en-US" dirty="0"/>
              <a:t> </a:t>
            </a:r>
            <a:r>
              <a:rPr lang="en-US" dirty="0" err="1"/>
              <a:t>koormamine</a:t>
            </a:r>
            <a:r>
              <a:rPr lang="en-US" dirty="0"/>
              <a:t> – </a:t>
            </a:r>
            <a:r>
              <a:rPr lang="en-US" dirty="0" err="1"/>
              <a:t>enne</a:t>
            </a:r>
            <a:r>
              <a:rPr lang="en-US" dirty="0"/>
              <a:t> </a:t>
            </a:r>
            <a:r>
              <a:rPr lang="en-US" dirty="0" err="1"/>
              <a:t>iga</a:t>
            </a:r>
            <a:r>
              <a:rPr lang="en-US" dirty="0"/>
              <a:t> </a:t>
            </a:r>
            <a:r>
              <a:rPr lang="en-US" dirty="0" err="1"/>
              <a:t>koormuse</a:t>
            </a:r>
            <a:r>
              <a:rPr lang="en-US" dirty="0"/>
              <a:t> </a:t>
            </a:r>
            <a:r>
              <a:rPr lang="en-US" dirty="0" err="1"/>
              <a:t>tõstmist</a:t>
            </a:r>
            <a:r>
              <a:rPr lang="en-US" dirty="0"/>
              <a:t> </a:t>
            </a:r>
            <a:r>
              <a:rPr lang="en-US" dirty="0" err="1"/>
              <a:t>koormus</a:t>
            </a:r>
            <a:r>
              <a:rPr lang="en-US" dirty="0"/>
              <a:t> </a:t>
            </a:r>
            <a:r>
              <a:rPr lang="en-US" dirty="0" err="1"/>
              <a:t>nullitakse</a:t>
            </a:r>
            <a:endParaRPr lang="et-EE" dirty="0"/>
          </a:p>
        </p:txBody>
      </p:sp>
      <p:sp>
        <p:nvSpPr>
          <p:cNvPr id="4" name="Slaidinumbri kohatäide 2">
            <a:extLst>
              <a:ext uri="{FF2B5EF4-FFF2-40B4-BE49-F238E27FC236}">
                <a16:creationId xmlns:a16="http://schemas.microsoft.com/office/drawing/2014/main" id="{17C3D2A0-92B9-4BDA-9F39-071C2F1B3524}"/>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62086-9DF5-407D-A89B-46CCE7BF32D9}" type="slidenum">
              <a:rPr lang="en-US" smtClean="0"/>
              <a:pPr/>
              <a:t>27</a:t>
            </a:fld>
            <a:endParaRPr lang="en-US" dirty="0"/>
          </a:p>
        </p:txBody>
      </p:sp>
      <p:pic>
        <p:nvPicPr>
          <p:cNvPr id="5" name="Pilt 3">
            <a:extLst>
              <a:ext uri="{FF2B5EF4-FFF2-40B4-BE49-F238E27FC236}">
                <a16:creationId xmlns:a16="http://schemas.microsoft.com/office/drawing/2014/main" id="{86A3FE81-4DC8-45FF-A88C-8F6931479D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87" y="4563096"/>
            <a:ext cx="4148257" cy="1721163"/>
          </a:xfrm>
          <a:prstGeom prst="rect">
            <a:avLst/>
          </a:prstGeom>
        </p:spPr>
      </p:pic>
      <p:pic>
        <p:nvPicPr>
          <p:cNvPr id="6" name="Picture 5">
            <a:extLst>
              <a:ext uri="{FF2B5EF4-FFF2-40B4-BE49-F238E27FC236}">
                <a16:creationId xmlns:a16="http://schemas.microsoft.com/office/drawing/2014/main" id="{1E3BCC68-E294-485B-AC14-59CCECF30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976" y="1372343"/>
            <a:ext cx="3965828" cy="2814422"/>
          </a:xfrm>
          <a:prstGeom prst="rect">
            <a:avLst/>
          </a:prstGeom>
        </p:spPr>
      </p:pic>
    </p:spTree>
    <p:extLst>
      <p:ext uri="{BB962C8B-B14F-4D97-AF65-F5344CB8AC3E}">
        <p14:creationId xmlns:p14="http://schemas.microsoft.com/office/powerpoint/2010/main" val="2178543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7A776D-AA11-4BE3-9795-D2642EB0D11B}"/>
              </a:ext>
            </a:extLst>
          </p:cNvPr>
          <p:cNvSpPr>
            <a:spLocks noGrp="1"/>
          </p:cNvSpPr>
          <p:nvPr>
            <p:ph idx="1"/>
          </p:nvPr>
        </p:nvSpPr>
        <p:spPr>
          <a:xfrm>
            <a:off x="190500" y="1043940"/>
            <a:ext cx="12001499" cy="5814060"/>
          </a:xfrm>
          <a:solidFill>
            <a:srgbClr val="FFFF00"/>
          </a:solidFill>
        </p:spPr>
        <p:txBody>
          <a:bodyPr>
            <a:normAutofit fontScale="55000" lnSpcReduction="20000"/>
          </a:bodyPr>
          <a:lstStyle/>
          <a:p>
            <a:pPr marL="0" indent="0">
              <a:buNone/>
            </a:pPr>
            <a:r>
              <a:rPr lang="et-EE" sz="2300" b="1" dirty="0"/>
              <a:t>PLAATKOORMUSKATSE TEOSTAMINE</a:t>
            </a:r>
          </a:p>
          <a:p>
            <a:r>
              <a:rPr lang="et-EE" dirty="0"/>
              <a:t>Tehakse kindlaks vajalik maksimaalne koormus ja/või maksimaalne vajalik siire tulenevalt katse eesmärkidest, pinnase omadustest ja kasutatavast talla suurusest. 300 mm diameetriga plaat on teedeehituses kasutamiseks sobilik - pinget talla all tõstetakse kuni 0,5 MN/m</a:t>
            </a:r>
            <a:r>
              <a:rPr lang="et-EE" baseline="30000" dirty="0"/>
              <a:t>2</a:t>
            </a:r>
            <a:r>
              <a:rPr lang="et-EE" dirty="0"/>
              <a:t> - </a:t>
            </a:r>
            <a:r>
              <a:rPr lang="et-EE" dirty="0" err="1"/>
              <a:t>ni</a:t>
            </a:r>
            <a:r>
              <a:rPr lang="et-EE" dirty="0"/>
              <a:t> või kuni saavutatakse siire 5 mm mis juhul loetakse maksimaalseks pingeks sellel hetkel mõõdetud pinge. </a:t>
            </a:r>
          </a:p>
          <a:p>
            <a:r>
              <a:rPr lang="et-EE" b="1" dirty="0"/>
              <a:t>Katsekoha ettevalmistamine.</a:t>
            </a:r>
            <a:r>
              <a:rPr lang="et-EE" dirty="0"/>
              <a:t> Mõõtmiseks kasutatavast tallast tulenevalt valmistatakse ette piisavalt suur ala (katsekoht) kuhu koormustald paigutatakse. Selleks eemaldatakse lahtine materjal ja silutakse katsetatava kihi/materjali pealispind, et tagada selle ühtlane kokkupuude koormustallaga. Liivpinnastel tuleks pealispinnalt eemaldada läbikuivanud ja lahtine materjal, savikatel materjalidel kuivanud kõva kiht (kuni 30 cm). Kui ühtlast pinda silumisega ei saavutata tuleb kasutada õhukest tasandavat liivakihti (kuiv </a:t>
            </a:r>
            <a:r>
              <a:rPr lang="et-EE" dirty="0" err="1"/>
              <a:t>keskliiv</a:t>
            </a:r>
            <a:r>
              <a:rPr lang="et-EE" dirty="0"/>
              <a:t> mitte rohkem kui mõni millimeeter) katsekohal, mis tagab pinge ühtlase jagunemise talla all. </a:t>
            </a:r>
          </a:p>
          <a:p>
            <a:r>
              <a:rPr lang="et-EE" b="1" dirty="0"/>
              <a:t>Seadme õige paigaldamine katsekohale. </a:t>
            </a:r>
            <a:r>
              <a:rPr lang="et-EE" dirty="0"/>
              <a:t>Koormustald paigaldatakse mõõdetavale pinnale nii, et tagatakse kogu talla ühtlane kokkupuude mõõdetava materjali/kihiga. Selleks tuleb talda suruda ja edasi tagasi liigutada või keerata. Plaat peaks jääma võimalikult horisontaal asendisse. Oluline on jälgida siinkohal, et </a:t>
            </a:r>
            <a:r>
              <a:rPr lang="et-EE" dirty="0" err="1"/>
              <a:t>vasturaskuse</a:t>
            </a:r>
            <a:r>
              <a:rPr lang="et-EE" dirty="0"/>
              <a:t> toetuspunkt teekonstruktsioonile (nt kasutatava ehitusmasina ratas, lint või pinnale toetuv tööorgan) ei oleks tallale lähemal kui standardis on lubatud (300 mm talla puhul 0,75 m). Koormustalla keskele asetatakse hüdrauliline koormamisseade (koos koormussensoriga). Koormamisseade peab jääma </a:t>
            </a:r>
            <a:r>
              <a:rPr lang="et-EE" dirty="0" err="1"/>
              <a:t>vasturaskuse</a:t>
            </a:r>
            <a:r>
              <a:rPr lang="et-EE" dirty="0"/>
              <a:t> ja koormusplaadi vahele sirgelt ning välistada tuleb selle nihkumine toetuspindade suhtes. Kogu süsteem peab olema paigutatud nii, et see oleks stabiilne kogu katse vältel. Siirde mõõtmiseks kasutatakse mõõteseadet mida on kujutatud Joonis 2. Lugem võetakse tugiraami suhtes vabalt liikuva ja koormustalla keskele toetatud mehhanismi abiga. Tugiraami ei tohi toetada </a:t>
            </a:r>
            <a:r>
              <a:rPr lang="et-EE" dirty="0" err="1"/>
              <a:t>vasturaskuse</a:t>
            </a:r>
            <a:r>
              <a:rPr lang="et-EE" dirty="0"/>
              <a:t> toetuspunktile lähemale kui 1,25 meetrit ja tugiraami toetusjalgade ning koormusplaadi tsentri vaheline kaugus peab olema vahemikus 1,5 – 1,6 meetrit (vt joonist). Peale seadme paika seadmist veenduda, et kontaktvarras on vertikaalasendis ja liigub liuglaagris vabalt. Kand ei tohi talla või mõõtetunneliga kokku puutuda, plaadiga on ühendatud ainult nõela ots mis on paigutatud plaadi keskele. Mõõtmise ajal tuleb vältida vibratsioone mis mõjutavad seadet (ehitusmasinad, tugev tuul). </a:t>
            </a:r>
          </a:p>
          <a:p>
            <a:r>
              <a:rPr lang="et-EE" b="1" dirty="0"/>
              <a:t>Katse teostamine </a:t>
            </a:r>
            <a:r>
              <a:rPr lang="et-EE" dirty="0"/>
              <a:t>Enne katse alustamist antakse seadmele eelkoormus mis on 300 mm ja 600 mm talla puhul 0,01 MN/m</a:t>
            </a:r>
            <a:r>
              <a:rPr lang="et-EE" baseline="30000" dirty="0"/>
              <a:t>2</a:t>
            </a:r>
            <a:r>
              <a:rPr lang="et-EE" dirty="0"/>
              <a:t> või 0,005 MN/m</a:t>
            </a:r>
            <a:r>
              <a:rPr lang="et-EE" baseline="30000" dirty="0"/>
              <a:t>2</a:t>
            </a:r>
            <a:r>
              <a:rPr lang="et-EE" dirty="0"/>
              <a:t> kui kasutatakse 762 mm talda. Peale vähemalt 30 sekundi möödumist nullitakse siirde lugem. Ev1 leidmiseks koormatakse talda kuues etapis kus igas etapis lisatakse sama palju koormust. Koormuse tõstmine peab toimuma kiiremini kui 1 minut. Koormusest vabastatakse tald kolmes etapis: 50%, 25% ja 2% maksimaalsest koormusest. Järgnev Ev2 koormustsükkel on eelnevale sarnane kuid koormust tõstetakse ainult eelviimase koormustasemini (maksimaalse koormuseni ei jõuta). Koormust tõstes/langetades peab olema möödunud eelmise etapi koormuse saavutamisest 60 sekundit (60 sekundit kehtib tee aluse mõõtmise puhul, muul juhul kehtib 120 sekundit) enne kui alustatakse uut etappi. Iga etapi lõpus fikseeritakse talla siire. Kui katse ajal juhtub midagi mitteootuspärast (plaat vajub kiirelt pinnasesse või kaldub) tuleks pinnas plaadi alt lahti kaevata kuni plaadi diameetri sügavuseni ja kui leitakse pinnases ebahomogeensusi tuleb see protokolli märkida.</a:t>
            </a:r>
          </a:p>
        </p:txBody>
      </p:sp>
      <p:sp>
        <p:nvSpPr>
          <p:cNvPr id="2" name="Slide Number Placeholder 1">
            <a:extLst>
              <a:ext uri="{FF2B5EF4-FFF2-40B4-BE49-F238E27FC236}">
                <a16:creationId xmlns:a16="http://schemas.microsoft.com/office/drawing/2014/main" id="{B8A998EA-00FC-185B-808E-E68A8829FF3E}"/>
              </a:ext>
            </a:extLst>
          </p:cNvPr>
          <p:cNvSpPr>
            <a:spLocks noGrp="1"/>
          </p:cNvSpPr>
          <p:nvPr>
            <p:ph type="sldNum" sz="quarter" idx="12"/>
          </p:nvPr>
        </p:nvSpPr>
        <p:spPr/>
        <p:txBody>
          <a:bodyPr/>
          <a:lstStyle/>
          <a:p>
            <a:fld id="{293FD8E8-F8C2-465E-AF77-6AD9B13EB0E0}" type="slidenum">
              <a:rPr lang="en-US" smtClean="0"/>
              <a:t>28</a:t>
            </a:fld>
            <a:endParaRPr lang="en-US"/>
          </a:p>
        </p:txBody>
      </p:sp>
    </p:spTree>
    <p:extLst>
      <p:ext uri="{BB962C8B-B14F-4D97-AF65-F5344CB8AC3E}">
        <p14:creationId xmlns:p14="http://schemas.microsoft.com/office/powerpoint/2010/main" val="4240871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4A5113D-00F7-4FD0-97B7-96A660FA1129}"/>
              </a:ext>
            </a:extLst>
          </p:cNvPr>
          <p:cNvSpPr>
            <a:spLocks noGrp="1"/>
          </p:cNvSpPr>
          <p:nvPr>
            <p:ph type="title"/>
          </p:nvPr>
        </p:nvSpPr>
        <p:spPr>
          <a:xfrm>
            <a:off x="564776" y="554903"/>
            <a:ext cx="10669886" cy="1635167"/>
          </a:xfrm>
        </p:spPr>
        <p:txBody>
          <a:bodyPr>
            <a:noAutofit/>
          </a:bodyPr>
          <a:lstStyle/>
          <a:p>
            <a:r>
              <a:rPr lang="et-EE" sz="3000" dirty="0"/>
              <a:t>Soome – InfraRYL – ei ole konkreetset Ev2 nõuet</a:t>
            </a:r>
            <a:br>
              <a:rPr lang="en-US" sz="3000" dirty="0"/>
            </a:br>
            <a:r>
              <a:rPr lang="en-US" sz="3000" dirty="0" err="1"/>
              <a:t>Teedel</a:t>
            </a:r>
            <a:r>
              <a:rPr lang="en-US" sz="3000" dirty="0"/>
              <a:t> </a:t>
            </a:r>
            <a:r>
              <a:rPr lang="en-US" sz="3000" dirty="0" err="1"/>
              <a:t>reeglina</a:t>
            </a:r>
            <a:r>
              <a:rPr lang="en-US" sz="3000" dirty="0"/>
              <a:t> </a:t>
            </a:r>
            <a:r>
              <a:rPr lang="en-US" sz="3000" dirty="0" err="1"/>
              <a:t>sihtväärtuseks</a:t>
            </a:r>
            <a:r>
              <a:rPr lang="en-US" sz="3000" dirty="0"/>
              <a:t> 160 </a:t>
            </a:r>
            <a:r>
              <a:rPr lang="en-US" sz="3000" dirty="0" err="1"/>
              <a:t>Mpa</a:t>
            </a:r>
            <a:br>
              <a:rPr lang="en-US" sz="3000" dirty="0"/>
            </a:br>
            <a:r>
              <a:rPr lang="en-US" sz="3000" dirty="0" err="1"/>
              <a:t>Fikseeritud</a:t>
            </a:r>
            <a:r>
              <a:rPr lang="en-US" sz="3000" dirty="0"/>
              <a:t> Ev2 150 ja Ev2/Ev1 &lt;2,5 </a:t>
            </a:r>
            <a:r>
              <a:rPr lang="en-US" sz="3000" dirty="0" err="1"/>
              <a:t>ei</a:t>
            </a:r>
            <a:r>
              <a:rPr lang="en-US" sz="3000" dirty="0"/>
              <a:t> ole </a:t>
            </a:r>
            <a:r>
              <a:rPr lang="en-US" sz="3000" dirty="0" err="1"/>
              <a:t>universaalse</a:t>
            </a:r>
            <a:r>
              <a:rPr lang="en-US" sz="3000" dirty="0"/>
              <a:t> </a:t>
            </a:r>
            <a:r>
              <a:rPr lang="en-US" sz="3000" dirty="0" err="1"/>
              <a:t>kehtivusega</a:t>
            </a:r>
            <a:br>
              <a:rPr lang="en-US" sz="3000" dirty="0"/>
            </a:br>
            <a:r>
              <a:rPr lang="en-US" sz="3000" dirty="0"/>
              <a:t>KUID – </a:t>
            </a:r>
            <a:r>
              <a:rPr lang="en-US" sz="2800" dirty="0" err="1">
                <a:solidFill>
                  <a:srgbClr val="FF0000"/>
                </a:solidFill>
              </a:rPr>
              <a:t>nõuded</a:t>
            </a:r>
            <a:r>
              <a:rPr lang="en-US" sz="2800" dirty="0">
                <a:solidFill>
                  <a:srgbClr val="FF0000"/>
                </a:solidFill>
              </a:rPr>
              <a:t> on </a:t>
            </a:r>
            <a:r>
              <a:rPr lang="en-US" sz="2800" dirty="0" err="1">
                <a:solidFill>
                  <a:srgbClr val="FF0000"/>
                </a:solidFill>
              </a:rPr>
              <a:t>täidetavad</a:t>
            </a:r>
            <a:r>
              <a:rPr lang="en-US" sz="2800" dirty="0">
                <a:solidFill>
                  <a:srgbClr val="FF0000"/>
                </a:solidFill>
              </a:rPr>
              <a:t> </a:t>
            </a:r>
            <a:r>
              <a:rPr lang="en-US" sz="2800" dirty="0" err="1">
                <a:solidFill>
                  <a:srgbClr val="FF0000"/>
                </a:solidFill>
              </a:rPr>
              <a:t>optimaalse</a:t>
            </a:r>
            <a:r>
              <a:rPr lang="en-US" sz="2800" dirty="0">
                <a:solidFill>
                  <a:srgbClr val="FF0000"/>
                </a:solidFill>
              </a:rPr>
              <a:t> </a:t>
            </a:r>
            <a:r>
              <a:rPr lang="en-US" sz="2800" dirty="0" err="1">
                <a:solidFill>
                  <a:srgbClr val="FF0000"/>
                </a:solidFill>
              </a:rPr>
              <a:t>koostisega</a:t>
            </a:r>
            <a:r>
              <a:rPr lang="en-US" sz="2800" dirty="0">
                <a:solidFill>
                  <a:srgbClr val="FF0000"/>
                </a:solidFill>
              </a:rPr>
              <a:t> </a:t>
            </a:r>
            <a:r>
              <a:rPr lang="en-US" sz="2800" dirty="0" err="1">
                <a:solidFill>
                  <a:srgbClr val="FF0000"/>
                </a:solidFill>
              </a:rPr>
              <a:t>tardkivikillustikul</a:t>
            </a:r>
            <a:endParaRPr lang="et-EE" sz="3000" dirty="0">
              <a:solidFill>
                <a:srgbClr val="FF0000"/>
              </a:solidFill>
            </a:endParaRPr>
          </a:p>
        </p:txBody>
      </p:sp>
      <p:graphicFrame>
        <p:nvGraphicFramePr>
          <p:cNvPr id="4" name="Sisu kohatäide 3">
            <a:extLst>
              <a:ext uri="{FF2B5EF4-FFF2-40B4-BE49-F238E27FC236}">
                <a16:creationId xmlns:a16="http://schemas.microsoft.com/office/drawing/2014/main" id="{2713A6D6-7E59-4D60-B64C-F7DB9EEE1CF1}"/>
              </a:ext>
            </a:extLst>
          </p:cNvPr>
          <p:cNvGraphicFramePr>
            <a:graphicFrameLocks noGrp="1"/>
          </p:cNvGraphicFramePr>
          <p:nvPr>
            <p:ph idx="1"/>
            <p:extLst>
              <p:ext uri="{D42A27DB-BD31-4B8C-83A1-F6EECF244321}">
                <p14:modId xmlns:p14="http://schemas.microsoft.com/office/powerpoint/2010/main" val="511134894"/>
              </p:ext>
            </p:extLst>
          </p:nvPr>
        </p:nvGraphicFramePr>
        <p:xfrm>
          <a:off x="1046630" y="2283337"/>
          <a:ext cx="10098740" cy="4531404"/>
        </p:xfrm>
        <a:graphic>
          <a:graphicData uri="http://schemas.openxmlformats.org/drawingml/2006/table">
            <a:tbl>
              <a:tblPr firstRow="1" firstCol="1" bandRow="1">
                <a:tableStyleId>{5C22544A-7EE6-4342-B048-85BDC9FD1C3A}</a:tableStyleId>
              </a:tblPr>
              <a:tblGrid>
                <a:gridCol w="2524685">
                  <a:extLst>
                    <a:ext uri="{9D8B030D-6E8A-4147-A177-3AD203B41FA5}">
                      <a16:colId xmlns:a16="http://schemas.microsoft.com/office/drawing/2014/main" val="1622445139"/>
                    </a:ext>
                  </a:extLst>
                </a:gridCol>
                <a:gridCol w="2524685">
                  <a:extLst>
                    <a:ext uri="{9D8B030D-6E8A-4147-A177-3AD203B41FA5}">
                      <a16:colId xmlns:a16="http://schemas.microsoft.com/office/drawing/2014/main" val="236250551"/>
                    </a:ext>
                  </a:extLst>
                </a:gridCol>
                <a:gridCol w="2524685">
                  <a:extLst>
                    <a:ext uri="{9D8B030D-6E8A-4147-A177-3AD203B41FA5}">
                      <a16:colId xmlns:a16="http://schemas.microsoft.com/office/drawing/2014/main" val="301868775"/>
                    </a:ext>
                  </a:extLst>
                </a:gridCol>
                <a:gridCol w="2524685">
                  <a:extLst>
                    <a:ext uri="{9D8B030D-6E8A-4147-A177-3AD203B41FA5}">
                      <a16:colId xmlns:a16="http://schemas.microsoft.com/office/drawing/2014/main" val="2418507038"/>
                    </a:ext>
                  </a:extLst>
                </a:gridCol>
              </a:tblGrid>
              <a:tr h="377617">
                <a:tc gridSpan="2">
                  <a:txBody>
                    <a:bodyPr/>
                    <a:lstStyle/>
                    <a:p>
                      <a:pPr>
                        <a:lnSpc>
                          <a:spcPct val="107000"/>
                        </a:lnSpc>
                        <a:spcAft>
                          <a:spcPts val="0"/>
                        </a:spcAft>
                      </a:pPr>
                      <a:r>
                        <a:rPr lang="et-EE" sz="2400" dirty="0">
                          <a:effectLst/>
                        </a:rPr>
                        <a:t>Jagav kiht (kruus, killustiku alakiht)</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92D050"/>
                    </a:solidFill>
                  </a:tcPr>
                </a:tc>
                <a:tc hMerge="1">
                  <a:txBody>
                    <a:bodyPr/>
                    <a:lstStyle/>
                    <a:p>
                      <a:endParaRPr lang="et-EE"/>
                    </a:p>
                  </a:txBody>
                  <a:tcPr/>
                </a:tc>
                <a:tc gridSpan="2">
                  <a:txBody>
                    <a:bodyPr/>
                    <a:lstStyle/>
                    <a:p>
                      <a:pPr>
                        <a:lnSpc>
                          <a:spcPct val="107000"/>
                        </a:lnSpc>
                        <a:spcAft>
                          <a:spcPts val="0"/>
                        </a:spcAft>
                      </a:pPr>
                      <a:r>
                        <a:rPr lang="et-EE" sz="2400" dirty="0">
                          <a:effectLst/>
                        </a:rPr>
                        <a:t>Kandev kiht (killustikaluse </a:t>
                      </a:r>
                      <a:r>
                        <a:rPr lang="et-EE" sz="2400" dirty="0" err="1">
                          <a:effectLst/>
                        </a:rPr>
                        <a:t>ülakiht</a:t>
                      </a:r>
                      <a:r>
                        <a:rPr lang="et-EE" sz="2400" dirty="0">
                          <a:effectLst/>
                        </a:rPr>
                        <a:t>)</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92D050"/>
                    </a:solidFill>
                  </a:tcPr>
                </a:tc>
                <a:tc hMerge="1">
                  <a:txBody>
                    <a:bodyPr/>
                    <a:lstStyle/>
                    <a:p>
                      <a:endParaRPr lang="et-EE"/>
                    </a:p>
                  </a:txBody>
                  <a:tcPr/>
                </a:tc>
                <a:extLst>
                  <a:ext uri="{0D108BD9-81ED-4DB2-BD59-A6C34878D82A}">
                    <a16:rowId xmlns:a16="http://schemas.microsoft.com/office/drawing/2014/main" val="3695285707"/>
                  </a:ext>
                </a:extLst>
              </a:tr>
              <a:tr h="377617">
                <a:tc>
                  <a:txBody>
                    <a:bodyPr/>
                    <a:lstStyle/>
                    <a:p>
                      <a:pPr>
                        <a:lnSpc>
                          <a:spcPct val="107000"/>
                        </a:lnSpc>
                        <a:spcAft>
                          <a:spcPts val="0"/>
                        </a:spcAft>
                      </a:pPr>
                      <a:r>
                        <a:rPr lang="et-EE" sz="2400" dirty="0">
                          <a:effectLst/>
                        </a:rPr>
                        <a:t>Ev2</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Ev2/Ev1</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Ev2</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Ev2/Ev1</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4869281"/>
                  </a:ext>
                </a:extLst>
              </a:tr>
              <a:tr h="377617">
                <a:tc>
                  <a:txBody>
                    <a:bodyPr/>
                    <a:lstStyle/>
                    <a:p>
                      <a:pPr>
                        <a:lnSpc>
                          <a:spcPct val="107000"/>
                        </a:lnSpc>
                        <a:spcAft>
                          <a:spcPts val="0"/>
                        </a:spcAft>
                      </a:pPr>
                      <a:r>
                        <a:rPr lang="et-EE" sz="2400" dirty="0">
                          <a:effectLst/>
                        </a:rPr>
                        <a:t>&lt;125</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≤2,2</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 </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 </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963410062"/>
                  </a:ext>
                </a:extLst>
              </a:tr>
              <a:tr h="377617">
                <a:tc>
                  <a:txBody>
                    <a:bodyPr/>
                    <a:lstStyle/>
                    <a:p>
                      <a:pPr>
                        <a:lnSpc>
                          <a:spcPct val="107000"/>
                        </a:lnSpc>
                        <a:spcAft>
                          <a:spcPts val="0"/>
                        </a:spcAft>
                      </a:pPr>
                      <a:r>
                        <a:rPr lang="et-EE" sz="2400" dirty="0">
                          <a:effectLst/>
                        </a:rPr>
                        <a:t>125…134</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≤2,3</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 </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 </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03233808"/>
                  </a:ext>
                </a:extLst>
              </a:tr>
              <a:tr h="377617">
                <a:tc>
                  <a:txBody>
                    <a:bodyPr/>
                    <a:lstStyle/>
                    <a:p>
                      <a:pPr>
                        <a:lnSpc>
                          <a:spcPct val="107000"/>
                        </a:lnSpc>
                        <a:spcAft>
                          <a:spcPts val="0"/>
                        </a:spcAft>
                      </a:pPr>
                      <a:r>
                        <a:rPr lang="et-EE" sz="2400" dirty="0">
                          <a:effectLst/>
                        </a:rPr>
                        <a:t>135…144</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≤2,4</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&lt;145</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≤2,0</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011386"/>
                  </a:ext>
                </a:extLst>
              </a:tr>
              <a:tr h="377617">
                <a:tc>
                  <a:txBody>
                    <a:bodyPr/>
                    <a:lstStyle/>
                    <a:p>
                      <a:pPr>
                        <a:lnSpc>
                          <a:spcPct val="107000"/>
                        </a:lnSpc>
                        <a:spcAft>
                          <a:spcPts val="0"/>
                        </a:spcAft>
                      </a:pPr>
                      <a:r>
                        <a:rPr lang="et-EE" sz="2400">
                          <a:effectLst/>
                        </a:rPr>
                        <a:t>145…154</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≤2,5</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145…159</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≤2,1</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46588343"/>
                  </a:ext>
                </a:extLst>
              </a:tr>
              <a:tr h="377617">
                <a:tc>
                  <a:txBody>
                    <a:bodyPr/>
                    <a:lstStyle/>
                    <a:p>
                      <a:pPr>
                        <a:lnSpc>
                          <a:spcPct val="107000"/>
                        </a:lnSpc>
                        <a:spcAft>
                          <a:spcPts val="0"/>
                        </a:spcAft>
                      </a:pPr>
                      <a:r>
                        <a:rPr lang="et-EE" sz="2400" dirty="0">
                          <a:effectLst/>
                        </a:rPr>
                        <a:t>155…164</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≤2,6</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160…174</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≤2,2</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68478015"/>
                  </a:ext>
                </a:extLst>
              </a:tr>
              <a:tr h="377617">
                <a:tc>
                  <a:txBody>
                    <a:bodyPr/>
                    <a:lstStyle/>
                    <a:p>
                      <a:pPr>
                        <a:lnSpc>
                          <a:spcPct val="107000"/>
                        </a:lnSpc>
                        <a:spcAft>
                          <a:spcPts val="0"/>
                        </a:spcAft>
                      </a:pPr>
                      <a:r>
                        <a:rPr lang="et-EE" sz="2400" dirty="0">
                          <a:effectLst/>
                        </a:rPr>
                        <a:t>165…174</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≤2,7</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175…189</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≤2,3</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60541806"/>
                  </a:ext>
                </a:extLst>
              </a:tr>
              <a:tr h="377617">
                <a:tc>
                  <a:txBody>
                    <a:bodyPr/>
                    <a:lstStyle/>
                    <a:p>
                      <a:pPr>
                        <a:lnSpc>
                          <a:spcPct val="107000"/>
                        </a:lnSpc>
                        <a:spcAft>
                          <a:spcPts val="0"/>
                        </a:spcAft>
                      </a:pPr>
                      <a:r>
                        <a:rPr lang="et-EE" sz="2400" dirty="0">
                          <a:effectLst/>
                        </a:rPr>
                        <a:t>175…184</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≤2,8</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191…204</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≤2,4</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302187905"/>
                  </a:ext>
                </a:extLst>
              </a:tr>
              <a:tr h="377617">
                <a:tc>
                  <a:txBody>
                    <a:bodyPr/>
                    <a:lstStyle/>
                    <a:p>
                      <a:pPr>
                        <a:lnSpc>
                          <a:spcPct val="107000"/>
                        </a:lnSpc>
                        <a:spcAft>
                          <a:spcPts val="0"/>
                        </a:spcAft>
                      </a:pPr>
                      <a:r>
                        <a:rPr lang="et-EE" sz="2400" dirty="0">
                          <a:effectLst/>
                        </a:rPr>
                        <a:t>&gt;185</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≤2,9</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205…219</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≤2,5</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43054541"/>
                  </a:ext>
                </a:extLst>
              </a:tr>
              <a:tr h="377617">
                <a:tc>
                  <a:txBody>
                    <a:bodyPr/>
                    <a:lstStyle/>
                    <a:p>
                      <a:pPr>
                        <a:lnSpc>
                          <a:spcPct val="107000"/>
                        </a:lnSpc>
                        <a:spcAft>
                          <a:spcPts val="0"/>
                        </a:spcAft>
                      </a:pPr>
                      <a:r>
                        <a:rPr lang="et-EE" sz="2400" dirty="0">
                          <a:effectLst/>
                        </a:rPr>
                        <a:t> </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 </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220…234</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≤2,6</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13582677"/>
                  </a:ext>
                </a:extLst>
              </a:tr>
              <a:tr h="377617">
                <a:tc>
                  <a:txBody>
                    <a:bodyPr/>
                    <a:lstStyle/>
                    <a:p>
                      <a:pPr>
                        <a:lnSpc>
                          <a:spcPct val="107000"/>
                        </a:lnSpc>
                        <a:spcAft>
                          <a:spcPts val="0"/>
                        </a:spcAft>
                      </a:pPr>
                      <a:r>
                        <a:rPr lang="et-EE" sz="2400" dirty="0">
                          <a:effectLst/>
                        </a:rPr>
                        <a:t> </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nSpc>
                          <a:spcPct val="107000"/>
                        </a:lnSpc>
                        <a:spcAft>
                          <a:spcPts val="0"/>
                        </a:spcAft>
                      </a:pPr>
                      <a:r>
                        <a:rPr lang="et-EE" sz="2400">
                          <a:effectLst/>
                        </a:rPr>
                        <a:t> </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a:effectLst/>
                        </a:rPr>
                        <a:t>&gt;235</a:t>
                      </a:r>
                      <a:endParaRPr lang="et-EE" sz="2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t-EE" sz="2400" dirty="0">
                          <a:effectLst/>
                        </a:rPr>
                        <a:t>≤2,7</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02955923"/>
                  </a:ext>
                </a:extLst>
              </a:tr>
            </a:tbl>
          </a:graphicData>
        </a:graphic>
      </p:graphicFrame>
      <p:sp>
        <p:nvSpPr>
          <p:cNvPr id="3" name="Slide Number Placeholder 2">
            <a:extLst>
              <a:ext uri="{FF2B5EF4-FFF2-40B4-BE49-F238E27FC236}">
                <a16:creationId xmlns:a16="http://schemas.microsoft.com/office/drawing/2014/main" id="{80EAB305-C3C0-9363-456A-D032C3B1C4A1}"/>
              </a:ext>
            </a:extLst>
          </p:cNvPr>
          <p:cNvSpPr>
            <a:spLocks noGrp="1"/>
          </p:cNvSpPr>
          <p:nvPr>
            <p:ph type="sldNum" sz="quarter" idx="12"/>
          </p:nvPr>
        </p:nvSpPr>
        <p:spPr/>
        <p:txBody>
          <a:bodyPr/>
          <a:lstStyle/>
          <a:p>
            <a:fld id="{293FD8E8-F8C2-465E-AF77-6AD9B13EB0E0}" type="slidenum">
              <a:rPr lang="en-US" smtClean="0"/>
              <a:t>29</a:t>
            </a:fld>
            <a:endParaRPr lang="en-US"/>
          </a:p>
        </p:txBody>
      </p:sp>
    </p:spTree>
    <p:extLst>
      <p:ext uri="{BB962C8B-B14F-4D97-AF65-F5344CB8AC3E}">
        <p14:creationId xmlns:p14="http://schemas.microsoft.com/office/powerpoint/2010/main" val="232377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5523-D5B6-4624-14B5-22138EC684FE}"/>
              </a:ext>
            </a:extLst>
          </p:cNvPr>
          <p:cNvSpPr>
            <a:spLocks noGrp="1"/>
          </p:cNvSpPr>
          <p:nvPr>
            <p:ph type="title"/>
          </p:nvPr>
        </p:nvSpPr>
        <p:spPr/>
        <p:txBody>
          <a:bodyPr/>
          <a:lstStyle/>
          <a:p>
            <a:r>
              <a:rPr lang="en-US" dirty="0" err="1"/>
              <a:t>Õigusruum</a:t>
            </a:r>
            <a:r>
              <a:rPr lang="en-US" dirty="0"/>
              <a:t> </a:t>
            </a:r>
            <a:r>
              <a:rPr lang="en-US" dirty="0" err="1"/>
              <a:t>kandevõime</a:t>
            </a:r>
            <a:r>
              <a:rPr lang="en-US" dirty="0"/>
              <a:t> ja </a:t>
            </a:r>
            <a:r>
              <a:rPr lang="en-US" dirty="0" err="1"/>
              <a:t>nõuete</a:t>
            </a:r>
            <a:r>
              <a:rPr lang="en-US" dirty="0"/>
              <a:t> </a:t>
            </a:r>
            <a:r>
              <a:rPr lang="en-US" dirty="0" err="1"/>
              <a:t>kontekstis</a:t>
            </a:r>
            <a:endParaRPr lang="en-US" dirty="0"/>
          </a:p>
        </p:txBody>
      </p:sp>
      <p:sp>
        <p:nvSpPr>
          <p:cNvPr id="3" name="Content Placeholder 2">
            <a:extLst>
              <a:ext uri="{FF2B5EF4-FFF2-40B4-BE49-F238E27FC236}">
                <a16:creationId xmlns:a16="http://schemas.microsoft.com/office/drawing/2014/main" id="{67BD40BA-69F8-DB66-3A0F-955AD0EADEB3}"/>
              </a:ext>
            </a:extLst>
          </p:cNvPr>
          <p:cNvSpPr>
            <a:spLocks noGrp="1"/>
          </p:cNvSpPr>
          <p:nvPr>
            <p:ph idx="1"/>
          </p:nvPr>
        </p:nvSpPr>
        <p:spPr>
          <a:xfrm>
            <a:off x="40342" y="1825625"/>
            <a:ext cx="12120282" cy="4351338"/>
          </a:xfrm>
        </p:spPr>
        <p:txBody>
          <a:bodyPr>
            <a:normAutofit fontScale="92500" lnSpcReduction="10000"/>
          </a:bodyPr>
          <a:lstStyle/>
          <a:p>
            <a:r>
              <a:rPr lang="en-US" dirty="0" err="1"/>
              <a:t>Ehitusseadustik</a:t>
            </a:r>
            <a:endParaRPr lang="en-US" dirty="0"/>
          </a:p>
          <a:p>
            <a:pPr lvl="1"/>
            <a:r>
              <a:rPr lang="en-US" dirty="0"/>
              <a:t>Projekt – MTM M2 </a:t>
            </a:r>
            <a:r>
              <a:rPr lang="en-US" sz="1500" dirty="0"/>
              <a:t>(2020)</a:t>
            </a:r>
            <a:r>
              <a:rPr lang="en-US" sz="2200" dirty="0"/>
              <a:t>;</a:t>
            </a:r>
            <a:r>
              <a:rPr lang="en-US" dirty="0"/>
              <a:t> </a:t>
            </a:r>
            <a:r>
              <a:rPr lang="en-US" dirty="0" err="1"/>
              <a:t>asulaväliste</a:t>
            </a:r>
            <a:r>
              <a:rPr lang="en-US" dirty="0"/>
              <a:t> </a:t>
            </a:r>
            <a:r>
              <a:rPr lang="en-US" b="1" dirty="0" err="1"/>
              <a:t>avalikel</a:t>
            </a:r>
            <a:r>
              <a:rPr lang="en-US" b="1" dirty="0"/>
              <a:t> </a:t>
            </a:r>
            <a:r>
              <a:rPr lang="en-US" b="1" dirty="0" err="1"/>
              <a:t>teedel</a:t>
            </a:r>
            <a:r>
              <a:rPr lang="en-US" dirty="0"/>
              <a:t> Klim M71 </a:t>
            </a:r>
            <a:r>
              <a:rPr lang="en-US" sz="1500" dirty="0"/>
              <a:t>(2023)</a:t>
            </a:r>
            <a:r>
              <a:rPr lang="en-US" sz="2200" dirty="0"/>
              <a:t>, </a:t>
            </a:r>
            <a:r>
              <a:rPr lang="en-US" b="1" dirty="0" err="1"/>
              <a:t>tänavatel</a:t>
            </a:r>
            <a:r>
              <a:rPr lang="en-US" dirty="0"/>
              <a:t> EVS 843:</a:t>
            </a:r>
            <a:r>
              <a:rPr lang="en-US" sz="1500" dirty="0"/>
              <a:t>2016</a:t>
            </a:r>
            <a:endParaRPr lang="en-US" dirty="0"/>
          </a:p>
          <a:p>
            <a:pPr lvl="2"/>
            <a:r>
              <a:rPr lang="en-US" dirty="0"/>
              <a:t>Projekt pole </a:t>
            </a:r>
            <a:r>
              <a:rPr lang="en-US" dirty="0" err="1"/>
              <a:t>kohustuslik</a:t>
            </a:r>
            <a:r>
              <a:rPr lang="en-US" dirty="0"/>
              <a:t> AINULT </a:t>
            </a:r>
            <a:r>
              <a:rPr lang="en-US" dirty="0" err="1"/>
              <a:t>osa</a:t>
            </a:r>
            <a:r>
              <a:rPr lang="en-US" dirty="0"/>
              <a:t> </a:t>
            </a:r>
            <a:r>
              <a:rPr lang="en-US" dirty="0" err="1"/>
              <a:t>asendamisel</a:t>
            </a:r>
            <a:r>
              <a:rPr lang="en-US" dirty="0"/>
              <a:t> </a:t>
            </a:r>
            <a:r>
              <a:rPr lang="en-US" dirty="0" err="1"/>
              <a:t>samaväärsega</a:t>
            </a:r>
            <a:endParaRPr lang="en-US" dirty="0"/>
          </a:p>
          <a:p>
            <a:pPr lvl="2"/>
            <a:r>
              <a:rPr lang="en-US" dirty="0"/>
              <a:t>Kuni 2015 </a:t>
            </a:r>
            <a:r>
              <a:rPr lang="en-US" dirty="0" err="1"/>
              <a:t>kehtis</a:t>
            </a:r>
            <a:r>
              <a:rPr lang="en-US" dirty="0"/>
              <a:t> ka MKM M35 </a:t>
            </a:r>
            <a:r>
              <a:rPr lang="en-US" dirty="0" err="1"/>
              <a:t>teetööde</a:t>
            </a:r>
            <a:r>
              <a:rPr lang="en-US" dirty="0"/>
              <a:t> </a:t>
            </a:r>
            <a:r>
              <a:rPr lang="en-US" dirty="0" err="1"/>
              <a:t>tehniline</a:t>
            </a:r>
            <a:r>
              <a:rPr lang="en-US" dirty="0"/>
              <a:t> </a:t>
            </a:r>
            <a:r>
              <a:rPr lang="en-US" dirty="0" err="1"/>
              <a:t>kirjeldus</a:t>
            </a:r>
            <a:endParaRPr lang="en-US" dirty="0"/>
          </a:p>
          <a:p>
            <a:pPr lvl="2"/>
            <a:r>
              <a:rPr lang="en-US" dirty="0"/>
              <a:t>KOV </a:t>
            </a:r>
            <a:r>
              <a:rPr lang="en-US" dirty="0" err="1"/>
              <a:t>reglemendid</a:t>
            </a:r>
            <a:r>
              <a:rPr lang="en-US" dirty="0"/>
              <a:t>, </a:t>
            </a:r>
            <a:r>
              <a:rPr lang="en-US" dirty="0" err="1"/>
              <a:t>sh</a:t>
            </a:r>
            <a:r>
              <a:rPr lang="en-US" dirty="0"/>
              <a:t> </a:t>
            </a:r>
            <a:r>
              <a:rPr lang="en-US" dirty="0" err="1"/>
              <a:t>Tallinna</a:t>
            </a:r>
            <a:r>
              <a:rPr lang="en-US" dirty="0"/>
              <a:t> </a:t>
            </a:r>
            <a:r>
              <a:rPr lang="en-US" dirty="0" err="1"/>
              <a:t>projekteerimise</a:t>
            </a:r>
            <a:r>
              <a:rPr lang="en-US" dirty="0"/>
              <a:t> ja </a:t>
            </a:r>
            <a:r>
              <a:rPr lang="en-US" dirty="0" err="1"/>
              <a:t>ehitamise</a:t>
            </a:r>
            <a:r>
              <a:rPr lang="en-US" dirty="0"/>
              <a:t> norm (</a:t>
            </a:r>
            <a:r>
              <a:rPr lang="en-US" dirty="0" err="1"/>
              <a:t>kataloog</a:t>
            </a:r>
            <a:r>
              <a:rPr lang="en-US" dirty="0"/>
              <a:t>, RT 2025)</a:t>
            </a:r>
          </a:p>
          <a:p>
            <a:pPr lvl="1"/>
            <a:r>
              <a:rPr lang="en-US" b="1" dirty="0" err="1"/>
              <a:t>Ehitus</a:t>
            </a:r>
            <a:r>
              <a:rPr lang="en-US" b="1" dirty="0"/>
              <a:t> - </a:t>
            </a:r>
            <a:r>
              <a:rPr lang="en-US" b="1" dirty="0" err="1"/>
              <a:t>kõigi</a:t>
            </a:r>
            <a:r>
              <a:rPr lang="en-US" b="1" dirty="0"/>
              <a:t> </a:t>
            </a:r>
            <a:r>
              <a:rPr lang="en-US" b="1" dirty="0" err="1"/>
              <a:t>avalike</a:t>
            </a:r>
            <a:r>
              <a:rPr lang="en-US" b="1" dirty="0"/>
              <a:t> </a:t>
            </a:r>
            <a:r>
              <a:rPr lang="en-US" b="1" dirty="0" err="1"/>
              <a:t>teede</a:t>
            </a:r>
            <a:r>
              <a:rPr lang="en-US" b="1" dirty="0"/>
              <a:t> </a:t>
            </a:r>
            <a:r>
              <a:rPr lang="en-US" b="1" dirty="0" err="1"/>
              <a:t>jaoks</a:t>
            </a:r>
            <a:r>
              <a:rPr lang="en-US" b="1" dirty="0"/>
              <a:t> MTM M101; KOV </a:t>
            </a:r>
            <a:r>
              <a:rPr lang="en-US" b="1" dirty="0" err="1"/>
              <a:t>reglemendid</a:t>
            </a:r>
            <a:endParaRPr lang="en-US" b="1" dirty="0"/>
          </a:p>
          <a:p>
            <a:pPr lvl="2"/>
            <a:r>
              <a:rPr lang="en-US" dirty="0" err="1"/>
              <a:t>Transpordiameti</a:t>
            </a:r>
            <a:r>
              <a:rPr lang="en-US" dirty="0"/>
              <a:t> </a:t>
            </a:r>
            <a:r>
              <a:rPr lang="en-US" dirty="0" err="1"/>
              <a:t>juhendid</a:t>
            </a:r>
            <a:r>
              <a:rPr lang="en-US" dirty="0"/>
              <a:t> </a:t>
            </a:r>
            <a:r>
              <a:rPr lang="en-US" dirty="0" err="1"/>
              <a:t>kehtivad</a:t>
            </a:r>
            <a:r>
              <a:rPr lang="en-US" dirty="0"/>
              <a:t> </a:t>
            </a:r>
            <a:r>
              <a:rPr lang="en-US" dirty="0" err="1"/>
              <a:t>automaatselt</a:t>
            </a:r>
            <a:r>
              <a:rPr lang="en-US" dirty="0"/>
              <a:t> </a:t>
            </a:r>
            <a:r>
              <a:rPr lang="en-US" dirty="0" err="1"/>
              <a:t>vaid</a:t>
            </a:r>
            <a:r>
              <a:rPr lang="en-US" dirty="0"/>
              <a:t> </a:t>
            </a:r>
            <a:r>
              <a:rPr lang="en-US" dirty="0" err="1"/>
              <a:t>riigiteedel</a:t>
            </a:r>
            <a:r>
              <a:rPr lang="en-US" dirty="0"/>
              <a:t>, </a:t>
            </a:r>
            <a:r>
              <a:rPr lang="en-US" dirty="0" err="1"/>
              <a:t>mujal</a:t>
            </a:r>
            <a:r>
              <a:rPr lang="en-US" dirty="0"/>
              <a:t> </a:t>
            </a:r>
            <a:r>
              <a:rPr lang="en-US" dirty="0" err="1"/>
              <a:t>vaid</a:t>
            </a:r>
            <a:r>
              <a:rPr lang="en-US" dirty="0"/>
              <a:t> </a:t>
            </a:r>
            <a:r>
              <a:rPr lang="en-US" dirty="0" err="1"/>
              <a:t>tellija</a:t>
            </a:r>
            <a:r>
              <a:rPr lang="en-US" dirty="0"/>
              <a:t> </a:t>
            </a:r>
            <a:r>
              <a:rPr lang="en-US" dirty="0" err="1"/>
              <a:t>soovil</a:t>
            </a:r>
            <a:endParaRPr lang="en-US" dirty="0"/>
          </a:p>
          <a:p>
            <a:pPr lvl="1"/>
            <a:r>
              <a:rPr lang="en-US" dirty="0"/>
              <a:t>Hea </a:t>
            </a:r>
            <a:r>
              <a:rPr lang="en-US" dirty="0" err="1"/>
              <a:t>tava</a:t>
            </a:r>
            <a:r>
              <a:rPr lang="en-US" dirty="0"/>
              <a:t> – </a:t>
            </a:r>
            <a:r>
              <a:rPr lang="en-US" dirty="0" err="1"/>
              <a:t>kui</a:t>
            </a:r>
            <a:r>
              <a:rPr lang="en-US" dirty="0"/>
              <a:t> </a:t>
            </a:r>
            <a:r>
              <a:rPr lang="en-US" dirty="0" err="1"/>
              <a:t>nõuded</a:t>
            </a:r>
            <a:r>
              <a:rPr lang="en-US" dirty="0"/>
              <a:t> </a:t>
            </a:r>
            <a:r>
              <a:rPr lang="en-US" dirty="0" err="1"/>
              <a:t>ei</a:t>
            </a:r>
            <a:r>
              <a:rPr lang="en-US" dirty="0"/>
              <a:t> ole </a:t>
            </a:r>
            <a:r>
              <a:rPr lang="en-US" dirty="0" err="1"/>
              <a:t>piisavalt</a:t>
            </a:r>
            <a:r>
              <a:rPr lang="en-US" dirty="0"/>
              <a:t> </a:t>
            </a:r>
            <a:r>
              <a:rPr lang="en-US" dirty="0" err="1"/>
              <a:t>kirjeldatud</a:t>
            </a:r>
            <a:r>
              <a:rPr lang="en-US" dirty="0"/>
              <a:t>, </a:t>
            </a:r>
            <a:r>
              <a:rPr lang="en-US" dirty="0" err="1"/>
              <a:t>siis</a:t>
            </a:r>
            <a:r>
              <a:rPr lang="en-US" dirty="0"/>
              <a:t> RYL on </a:t>
            </a:r>
            <a:r>
              <a:rPr lang="en-US" dirty="0" err="1"/>
              <a:t>üks</a:t>
            </a:r>
            <a:r>
              <a:rPr lang="en-US" dirty="0"/>
              <a:t> </a:t>
            </a:r>
            <a:r>
              <a:rPr lang="en-US" dirty="0" err="1"/>
              <a:t>võimalus</a:t>
            </a:r>
            <a:endParaRPr lang="en-US" dirty="0"/>
          </a:p>
          <a:p>
            <a:pPr lvl="1"/>
            <a:r>
              <a:rPr lang="en-US" dirty="0" err="1"/>
              <a:t>Omaniku</a:t>
            </a:r>
            <a:r>
              <a:rPr lang="en-US" dirty="0"/>
              <a:t> </a:t>
            </a:r>
            <a:r>
              <a:rPr lang="en-US" dirty="0" err="1"/>
              <a:t>järele</a:t>
            </a:r>
            <a:r>
              <a:rPr lang="en-US" dirty="0"/>
              <a:t> </a:t>
            </a:r>
            <a:r>
              <a:rPr lang="en-US" dirty="0" err="1"/>
              <a:t>valvamine</a:t>
            </a:r>
            <a:r>
              <a:rPr lang="en-US" dirty="0"/>
              <a:t> – MTM M80 (2015) – </a:t>
            </a:r>
            <a:r>
              <a:rPr lang="en-US" sz="2200" dirty="0" err="1"/>
              <a:t>vajalik</a:t>
            </a:r>
            <a:r>
              <a:rPr lang="en-US" sz="2200" dirty="0"/>
              <a:t> KUI on </a:t>
            </a:r>
            <a:r>
              <a:rPr lang="en-US" sz="2200" dirty="0" err="1"/>
              <a:t>nõutud</a:t>
            </a:r>
            <a:r>
              <a:rPr lang="en-US" sz="2200" dirty="0"/>
              <a:t> </a:t>
            </a:r>
            <a:r>
              <a:rPr lang="en-US" sz="2200" dirty="0" err="1"/>
              <a:t>ehitusluba</a:t>
            </a:r>
            <a:r>
              <a:rPr lang="en-US" sz="2200" dirty="0"/>
              <a:t> </a:t>
            </a:r>
            <a:r>
              <a:rPr lang="en-US" sz="2200" dirty="0" err="1"/>
              <a:t>või</a:t>
            </a:r>
            <a:r>
              <a:rPr lang="en-US" sz="2200" dirty="0"/>
              <a:t> </a:t>
            </a:r>
            <a:r>
              <a:rPr lang="en-US" sz="2200" dirty="0" err="1"/>
              <a:t>projekt</a:t>
            </a:r>
            <a:endParaRPr lang="en-US" dirty="0"/>
          </a:p>
          <a:p>
            <a:r>
              <a:rPr lang="en-US" dirty="0" err="1"/>
              <a:t>InfraRYL</a:t>
            </a:r>
            <a:r>
              <a:rPr lang="en-US" dirty="0"/>
              <a:t> ja </a:t>
            </a:r>
            <a:r>
              <a:rPr lang="en-US" dirty="0" err="1"/>
              <a:t>MaaRYL</a:t>
            </a:r>
            <a:r>
              <a:rPr lang="en-US" dirty="0"/>
              <a:t> – </a:t>
            </a:r>
            <a:r>
              <a:rPr lang="en-US" sz="2400" dirty="0" err="1"/>
              <a:t>tehniliselt</a:t>
            </a:r>
            <a:r>
              <a:rPr lang="en-US" sz="2400" dirty="0"/>
              <a:t> </a:t>
            </a:r>
            <a:r>
              <a:rPr lang="en-US" sz="2400" dirty="0" err="1"/>
              <a:t>viiakse</a:t>
            </a:r>
            <a:r>
              <a:rPr lang="en-US" sz="2400" dirty="0"/>
              <a:t> </a:t>
            </a:r>
            <a:r>
              <a:rPr lang="en-US" sz="2400" dirty="0" err="1"/>
              <a:t>neid</a:t>
            </a:r>
            <a:r>
              <a:rPr lang="en-US" sz="2400" dirty="0"/>
              <a:t> </a:t>
            </a:r>
            <a:r>
              <a:rPr lang="en-US" sz="2400" dirty="0" err="1"/>
              <a:t>täna</a:t>
            </a:r>
            <a:r>
              <a:rPr lang="en-US" sz="2400" dirty="0"/>
              <a:t> </a:t>
            </a:r>
            <a:r>
              <a:rPr lang="en-US" sz="2400" dirty="0" err="1"/>
              <a:t>kokku</a:t>
            </a:r>
            <a:endParaRPr lang="en-US" dirty="0"/>
          </a:p>
          <a:p>
            <a:pPr lvl="1"/>
            <a:r>
              <a:rPr lang="en-US" b="1" dirty="0" err="1"/>
              <a:t>Digitaalne</a:t>
            </a:r>
            <a:r>
              <a:rPr lang="en-US" dirty="0"/>
              <a:t> </a:t>
            </a:r>
            <a:r>
              <a:rPr lang="en-US" dirty="0" err="1"/>
              <a:t>ehk</a:t>
            </a:r>
            <a:r>
              <a:rPr lang="en-US" dirty="0"/>
              <a:t> </a:t>
            </a:r>
            <a:r>
              <a:rPr lang="en-US" dirty="0" err="1"/>
              <a:t>võrguversioon</a:t>
            </a:r>
            <a:r>
              <a:rPr lang="en-US" dirty="0"/>
              <a:t>, </a:t>
            </a:r>
            <a:r>
              <a:rPr lang="en-US" dirty="0" err="1"/>
              <a:t>mida</a:t>
            </a:r>
            <a:r>
              <a:rPr lang="en-US" dirty="0"/>
              <a:t> </a:t>
            </a:r>
            <a:r>
              <a:rPr lang="en-US" dirty="0" err="1"/>
              <a:t>pidevalt</a:t>
            </a:r>
            <a:r>
              <a:rPr lang="en-US" dirty="0"/>
              <a:t> </a:t>
            </a:r>
            <a:r>
              <a:rPr lang="en-US" dirty="0" err="1"/>
              <a:t>uuendatakse</a:t>
            </a:r>
            <a:endParaRPr lang="en-US" dirty="0"/>
          </a:p>
          <a:p>
            <a:pPr lvl="1"/>
            <a:r>
              <a:rPr lang="en-US" b="1" dirty="0" err="1"/>
              <a:t>Eestikeelne</a:t>
            </a:r>
            <a:r>
              <a:rPr lang="en-US" dirty="0"/>
              <a:t>, </a:t>
            </a:r>
            <a:r>
              <a:rPr lang="en-US" dirty="0" err="1"/>
              <a:t>mida</a:t>
            </a:r>
            <a:r>
              <a:rPr lang="en-US" dirty="0"/>
              <a:t> </a:t>
            </a:r>
            <a:r>
              <a:rPr lang="en-US" dirty="0" err="1"/>
              <a:t>uuendatakse</a:t>
            </a:r>
            <a:r>
              <a:rPr lang="en-US" dirty="0"/>
              <a:t> </a:t>
            </a:r>
            <a:r>
              <a:rPr lang="en-US" dirty="0" err="1"/>
              <a:t>ajalise</a:t>
            </a:r>
            <a:r>
              <a:rPr lang="en-US" dirty="0"/>
              <a:t> </a:t>
            </a:r>
            <a:r>
              <a:rPr lang="en-US" dirty="0" err="1"/>
              <a:t>nihkega</a:t>
            </a:r>
            <a:r>
              <a:rPr lang="en-US" dirty="0"/>
              <a:t> (</a:t>
            </a:r>
            <a:r>
              <a:rPr lang="en-US" dirty="0" err="1"/>
              <a:t>kord</a:t>
            </a:r>
            <a:r>
              <a:rPr lang="en-US" dirty="0"/>
              <a:t> </a:t>
            </a:r>
            <a:r>
              <a:rPr lang="en-US" dirty="0" err="1"/>
              <a:t>aastas</a:t>
            </a:r>
            <a:r>
              <a:rPr lang="en-US" dirty="0"/>
              <a:t>, </a:t>
            </a:r>
            <a:r>
              <a:rPr lang="en-US" dirty="0" err="1"/>
              <a:t>Ehituskeskus</a:t>
            </a:r>
            <a:r>
              <a:rPr lang="en-US" dirty="0"/>
              <a:t>)</a:t>
            </a:r>
          </a:p>
        </p:txBody>
      </p:sp>
      <p:sp>
        <p:nvSpPr>
          <p:cNvPr id="4" name="Slide Number Placeholder 3">
            <a:extLst>
              <a:ext uri="{FF2B5EF4-FFF2-40B4-BE49-F238E27FC236}">
                <a16:creationId xmlns:a16="http://schemas.microsoft.com/office/drawing/2014/main" id="{0F9B69A5-2ADB-C493-F17B-D71A649C387B}"/>
              </a:ext>
            </a:extLst>
          </p:cNvPr>
          <p:cNvSpPr>
            <a:spLocks noGrp="1"/>
          </p:cNvSpPr>
          <p:nvPr>
            <p:ph type="sldNum" sz="quarter" idx="12"/>
          </p:nvPr>
        </p:nvSpPr>
        <p:spPr/>
        <p:txBody>
          <a:bodyPr/>
          <a:lstStyle/>
          <a:p>
            <a:fld id="{293FD8E8-F8C2-465E-AF77-6AD9B13EB0E0}" type="slidenum">
              <a:rPr lang="en-US" smtClean="0"/>
              <a:t>3</a:t>
            </a:fld>
            <a:endParaRPr lang="en-US"/>
          </a:p>
        </p:txBody>
      </p:sp>
    </p:spTree>
    <p:extLst>
      <p:ext uri="{BB962C8B-B14F-4D97-AF65-F5344CB8AC3E}">
        <p14:creationId xmlns:p14="http://schemas.microsoft.com/office/powerpoint/2010/main" val="3918033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7213-6852-4FAC-B621-2B857F314887}"/>
              </a:ext>
            </a:extLst>
          </p:cNvPr>
          <p:cNvSpPr>
            <a:spLocks noGrp="1"/>
          </p:cNvSpPr>
          <p:nvPr>
            <p:ph type="title"/>
          </p:nvPr>
        </p:nvSpPr>
        <p:spPr/>
        <p:txBody>
          <a:bodyPr>
            <a:normAutofit/>
          </a:bodyPr>
          <a:lstStyle/>
          <a:p>
            <a:r>
              <a:rPr lang="et-EE" dirty="0"/>
              <a:t>Plaatkoormuskatse praktiline rakendus</a:t>
            </a:r>
          </a:p>
        </p:txBody>
      </p:sp>
      <p:sp>
        <p:nvSpPr>
          <p:cNvPr id="3" name="Content Placeholder 2">
            <a:extLst>
              <a:ext uri="{FF2B5EF4-FFF2-40B4-BE49-F238E27FC236}">
                <a16:creationId xmlns:a16="http://schemas.microsoft.com/office/drawing/2014/main" id="{50CF7DBE-409E-4095-863D-A7C4EA438F4A}"/>
              </a:ext>
            </a:extLst>
          </p:cNvPr>
          <p:cNvSpPr>
            <a:spLocks noGrp="1"/>
          </p:cNvSpPr>
          <p:nvPr>
            <p:ph idx="1"/>
          </p:nvPr>
        </p:nvSpPr>
        <p:spPr>
          <a:xfrm>
            <a:off x="174813" y="1825625"/>
            <a:ext cx="11734800" cy="4351338"/>
          </a:xfrm>
        </p:spPr>
        <p:txBody>
          <a:bodyPr>
            <a:normAutofit/>
          </a:bodyPr>
          <a:lstStyle/>
          <a:p>
            <a:r>
              <a:rPr lang="et-EE" dirty="0"/>
              <a:t>Fikseeritud kandevõimenõue (170 Mpa Inspector või 150 Mpa PLT) ei ole objektiivne kui konstruktsioonid on erinevad, fikseeritud E</a:t>
            </a:r>
            <a:r>
              <a:rPr lang="en-US" baseline="-25000" dirty="0"/>
              <a:t>V</a:t>
            </a:r>
            <a:r>
              <a:rPr lang="et-EE" baseline="-25000" dirty="0"/>
              <a:t>2</a:t>
            </a:r>
            <a:r>
              <a:rPr lang="et-EE" dirty="0"/>
              <a:t>/E</a:t>
            </a:r>
            <a:r>
              <a:rPr lang="en-US" baseline="-25000" dirty="0"/>
              <a:t>V</a:t>
            </a:r>
            <a:r>
              <a:rPr lang="et-EE" baseline="-25000" dirty="0"/>
              <a:t>1</a:t>
            </a:r>
            <a:r>
              <a:rPr lang="et-EE" dirty="0"/>
              <a:t> suhe pole õige sest tegelikult sõltub lubatud suhe E</a:t>
            </a:r>
            <a:r>
              <a:rPr lang="en-US" baseline="-25000" dirty="0"/>
              <a:t>V</a:t>
            </a:r>
            <a:r>
              <a:rPr lang="et-EE" baseline="-25000" dirty="0"/>
              <a:t>2 </a:t>
            </a:r>
            <a:r>
              <a:rPr lang="et-EE" dirty="0"/>
              <a:t>tasemest (Soome, Rootsi jt)</a:t>
            </a:r>
          </a:p>
          <a:p>
            <a:r>
              <a:rPr lang="et-EE" dirty="0"/>
              <a:t>Teede Tehnokeskus uuris 2017 mõõtmiste tulemusi</a:t>
            </a:r>
            <a:endParaRPr lang="en-US" dirty="0"/>
          </a:p>
          <a:p>
            <a:pPr lvl="1"/>
            <a:r>
              <a:rPr lang="et-EE" dirty="0"/>
              <a:t>vaid 17% juhtudel vastasid tulemused kehtestatud nõuetele (150 Mpa, E</a:t>
            </a:r>
            <a:r>
              <a:rPr lang="en-US" baseline="-25000" dirty="0"/>
              <a:t>V</a:t>
            </a:r>
            <a:r>
              <a:rPr lang="et-EE" baseline="-25000" dirty="0"/>
              <a:t>2</a:t>
            </a:r>
            <a:r>
              <a:rPr lang="et-EE" dirty="0"/>
              <a:t>/E</a:t>
            </a:r>
            <a:r>
              <a:rPr lang="en-US" baseline="-25000" dirty="0"/>
              <a:t>V</a:t>
            </a:r>
            <a:r>
              <a:rPr lang="et-EE" baseline="-25000" dirty="0"/>
              <a:t>1 </a:t>
            </a:r>
            <a:r>
              <a:rPr lang="et-EE" dirty="0"/>
              <a:t>&lt;2,5)</a:t>
            </a:r>
          </a:p>
          <a:p>
            <a:pPr lvl="1"/>
            <a:r>
              <a:rPr lang="et-EE" dirty="0"/>
              <a:t>Muldkehal – 246 katset, keskväärtus 192, suhe 2,4</a:t>
            </a:r>
          </a:p>
          <a:p>
            <a:pPr lvl="1"/>
            <a:r>
              <a:rPr lang="et-EE" dirty="0"/>
              <a:t>Alusel – 41 katset, keskväärtus 177, suhe 3,9</a:t>
            </a:r>
          </a:p>
          <a:p>
            <a:pPr lvl="2"/>
            <a:r>
              <a:rPr lang="et-EE" dirty="0"/>
              <a:t>Rekonstrueerimisobjektidel 37 mõõtmist, kandevõime OK – 17 juhul, suhe OK – 6 juhul</a:t>
            </a:r>
          </a:p>
          <a:p>
            <a:pPr lvl="1"/>
            <a:r>
              <a:rPr lang="et-EE" dirty="0"/>
              <a:t>Dreenkihil – 51 katset, keskväärtus 147, suhe 3,0</a:t>
            </a:r>
          </a:p>
        </p:txBody>
      </p:sp>
      <p:sp>
        <p:nvSpPr>
          <p:cNvPr id="4" name="Slide Number Placeholder 3">
            <a:extLst>
              <a:ext uri="{FF2B5EF4-FFF2-40B4-BE49-F238E27FC236}">
                <a16:creationId xmlns:a16="http://schemas.microsoft.com/office/drawing/2014/main" id="{BB327A7C-4677-34C3-B173-C47D62D8F312}"/>
              </a:ext>
            </a:extLst>
          </p:cNvPr>
          <p:cNvSpPr>
            <a:spLocks noGrp="1"/>
          </p:cNvSpPr>
          <p:nvPr>
            <p:ph type="sldNum" sz="quarter" idx="12"/>
          </p:nvPr>
        </p:nvSpPr>
        <p:spPr/>
        <p:txBody>
          <a:bodyPr/>
          <a:lstStyle/>
          <a:p>
            <a:fld id="{293FD8E8-F8C2-465E-AF77-6AD9B13EB0E0}" type="slidenum">
              <a:rPr lang="en-US" smtClean="0"/>
              <a:t>30</a:t>
            </a:fld>
            <a:endParaRPr lang="en-US"/>
          </a:p>
        </p:txBody>
      </p:sp>
      <p:pic>
        <p:nvPicPr>
          <p:cNvPr id="5" name="Picture 2" descr="http://www.zeminetudtasarim.com.tr/images/deney_1700_1.jpg">
            <a:extLst>
              <a:ext uri="{FF2B5EF4-FFF2-40B4-BE49-F238E27FC236}">
                <a16:creationId xmlns:a16="http://schemas.microsoft.com/office/drawing/2014/main" id="{6BB0DAF0-B7FC-4713-B001-206C5183388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31093" y="-13917"/>
            <a:ext cx="2360908" cy="183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947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20F05A2-A8E4-4206-B5BB-85DECAAF69CC}"/>
              </a:ext>
            </a:extLst>
          </p:cNvPr>
          <p:cNvSpPr>
            <a:spLocks noGrp="1"/>
          </p:cNvSpPr>
          <p:nvPr>
            <p:ph type="title"/>
          </p:nvPr>
        </p:nvSpPr>
        <p:spPr/>
        <p:txBody>
          <a:bodyPr/>
          <a:lstStyle/>
          <a:p>
            <a:r>
              <a:rPr lang="et-EE" dirty="0"/>
              <a:t>FWD/HWD</a:t>
            </a:r>
          </a:p>
        </p:txBody>
      </p:sp>
      <p:pic>
        <p:nvPicPr>
          <p:cNvPr id="12290" name="Picture 2" descr="Image result for falling weight deflectometer">
            <a:extLst>
              <a:ext uri="{FF2B5EF4-FFF2-40B4-BE49-F238E27FC236}">
                <a16:creationId xmlns:a16="http://schemas.microsoft.com/office/drawing/2014/main" id="{69139230-007C-4848-A8A0-2A1F601DC2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83215" y="3176002"/>
            <a:ext cx="4504738" cy="358376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falling weight deflectometer">
            <a:extLst>
              <a:ext uri="{FF2B5EF4-FFF2-40B4-BE49-F238E27FC236}">
                <a16:creationId xmlns:a16="http://schemas.microsoft.com/office/drawing/2014/main" id="{AAAEDE58-2737-45EC-8EF0-DD53CDEFBF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3176002"/>
            <a:ext cx="5773478" cy="3464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D3B83F-0742-40EA-B862-AD19749A07DA}"/>
              </a:ext>
            </a:extLst>
          </p:cNvPr>
          <p:cNvSpPr txBox="1"/>
          <p:nvPr/>
        </p:nvSpPr>
        <p:spPr>
          <a:xfrm>
            <a:off x="502023" y="1465730"/>
            <a:ext cx="10780059" cy="1631216"/>
          </a:xfrm>
          <a:prstGeom prst="rect">
            <a:avLst/>
          </a:prstGeom>
          <a:noFill/>
        </p:spPr>
        <p:txBody>
          <a:bodyPr wrap="square" rtlCol="0">
            <a:spAutoFit/>
          </a:bodyPr>
          <a:lstStyle/>
          <a:p>
            <a:r>
              <a:rPr lang="et-EE" sz="2000" dirty="0" err="1"/>
              <a:t>Falling</a:t>
            </a:r>
            <a:r>
              <a:rPr lang="et-EE" sz="2000" dirty="0"/>
              <a:t> </a:t>
            </a:r>
            <a:r>
              <a:rPr lang="et-EE" sz="2000" dirty="0" err="1"/>
              <a:t>weight</a:t>
            </a:r>
            <a:r>
              <a:rPr lang="et-EE" sz="2000" dirty="0"/>
              <a:t> of </a:t>
            </a:r>
            <a:r>
              <a:rPr lang="et-EE" sz="2000" dirty="0" err="1"/>
              <a:t>about</a:t>
            </a:r>
            <a:r>
              <a:rPr lang="et-EE" sz="2000" dirty="0"/>
              <a:t> 50 kg, </a:t>
            </a:r>
            <a:r>
              <a:rPr lang="et-EE" sz="2000" dirty="0" err="1"/>
              <a:t>producing</a:t>
            </a:r>
            <a:r>
              <a:rPr lang="et-EE" sz="2000" dirty="0"/>
              <a:t> 50 </a:t>
            </a:r>
            <a:r>
              <a:rPr lang="et-EE" sz="2000" dirty="0" err="1"/>
              <a:t>kN</a:t>
            </a:r>
            <a:r>
              <a:rPr lang="et-EE" sz="2000" dirty="0"/>
              <a:t>, </a:t>
            </a:r>
            <a:r>
              <a:rPr lang="et-EE" sz="2000" dirty="0" err="1"/>
              <a:t>plate</a:t>
            </a:r>
            <a:r>
              <a:rPr lang="et-EE" sz="2000" dirty="0"/>
              <a:t> 300 mm, stress </a:t>
            </a:r>
            <a:r>
              <a:rPr lang="et-EE" sz="2000" dirty="0" err="1"/>
              <a:t>standardized</a:t>
            </a:r>
            <a:r>
              <a:rPr lang="et-EE" sz="2000" dirty="0"/>
              <a:t> </a:t>
            </a:r>
            <a:r>
              <a:rPr lang="et-EE" sz="2000" dirty="0" err="1"/>
              <a:t>to</a:t>
            </a:r>
            <a:r>
              <a:rPr lang="et-EE" sz="2000" dirty="0"/>
              <a:t> 707 </a:t>
            </a:r>
            <a:r>
              <a:rPr lang="et-EE" sz="2000" dirty="0" err="1"/>
              <a:t>kPa</a:t>
            </a:r>
            <a:endParaRPr lang="et-EE" sz="2000" dirty="0"/>
          </a:p>
          <a:p>
            <a:r>
              <a:rPr lang="et-EE" sz="2000" dirty="0" err="1"/>
              <a:t>Sensors</a:t>
            </a:r>
            <a:r>
              <a:rPr lang="et-EE" sz="2000" dirty="0"/>
              <a:t> </a:t>
            </a:r>
            <a:r>
              <a:rPr lang="et-EE" sz="2000" dirty="0" err="1"/>
              <a:t>usually</a:t>
            </a:r>
            <a:r>
              <a:rPr lang="et-EE" sz="2000" dirty="0"/>
              <a:t> </a:t>
            </a:r>
            <a:r>
              <a:rPr lang="fi-FI" sz="2000" dirty="0"/>
              <a:t> 0mm, 200mm, 300mm, 450mm, 600mm, 900mm, 1200mm</a:t>
            </a:r>
            <a:r>
              <a:rPr lang="et-EE" sz="2000" dirty="0"/>
              <a:t>,</a:t>
            </a:r>
            <a:r>
              <a:rPr lang="fi-FI" sz="2000" dirty="0"/>
              <a:t> 1500mm.</a:t>
            </a:r>
            <a:endParaRPr lang="et-EE" sz="2000" dirty="0"/>
          </a:p>
          <a:p>
            <a:r>
              <a:rPr lang="et-EE" sz="2000" dirty="0"/>
              <a:t>KUAB – twin mass design – different, but difficult to identify advantages</a:t>
            </a:r>
            <a:endParaRPr lang="en-US" sz="2000" dirty="0"/>
          </a:p>
          <a:p>
            <a:endParaRPr lang="en-US" sz="2000" dirty="0"/>
          </a:p>
          <a:p>
            <a:r>
              <a:rPr lang="en-US" sz="2000" dirty="0"/>
              <a:t>FWD – </a:t>
            </a:r>
            <a:r>
              <a:rPr lang="en-US" sz="2000" dirty="0" err="1"/>
              <a:t>vastab</a:t>
            </a:r>
            <a:r>
              <a:rPr lang="en-US" sz="2000" dirty="0"/>
              <a:t> </a:t>
            </a:r>
            <a:r>
              <a:rPr lang="en-US" sz="2000" dirty="0" err="1"/>
              <a:t>reaalsele</a:t>
            </a:r>
            <a:r>
              <a:rPr lang="en-US" sz="2000" dirty="0"/>
              <a:t> </a:t>
            </a:r>
            <a:r>
              <a:rPr lang="en-US" sz="2000" dirty="0" err="1"/>
              <a:t>veoauto</a:t>
            </a:r>
            <a:r>
              <a:rPr lang="en-US" sz="2000" dirty="0"/>
              <a:t> </a:t>
            </a:r>
            <a:r>
              <a:rPr lang="en-US" sz="2000" dirty="0" err="1"/>
              <a:t>koormusele</a:t>
            </a:r>
            <a:r>
              <a:rPr lang="en-US" sz="2000" dirty="0"/>
              <a:t> (5 t); HWD – </a:t>
            </a:r>
            <a:r>
              <a:rPr lang="en-US" sz="2000" dirty="0" err="1"/>
              <a:t>kasutatakse</a:t>
            </a:r>
            <a:r>
              <a:rPr lang="en-US" sz="2000" dirty="0"/>
              <a:t> </a:t>
            </a:r>
            <a:r>
              <a:rPr lang="en-US" sz="2000" dirty="0" err="1"/>
              <a:t>ainult</a:t>
            </a:r>
            <a:r>
              <a:rPr lang="en-US" sz="2000" dirty="0"/>
              <a:t> </a:t>
            </a:r>
            <a:r>
              <a:rPr lang="en-US" sz="2000" dirty="0" err="1"/>
              <a:t>lennuväljadel</a:t>
            </a:r>
            <a:r>
              <a:rPr lang="en-US" sz="2000" dirty="0"/>
              <a:t> (30 t)</a:t>
            </a:r>
            <a:endParaRPr lang="et-EE" sz="2000" dirty="0"/>
          </a:p>
        </p:txBody>
      </p:sp>
      <p:sp>
        <p:nvSpPr>
          <p:cNvPr id="3" name="Slide Number Placeholder 2">
            <a:extLst>
              <a:ext uri="{FF2B5EF4-FFF2-40B4-BE49-F238E27FC236}">
                <a16:creationId xmlns:a16="http://schemas.microsoft.com/office/drawing/2014/main" id="{109B8412-7313-5784-1D93-2D552B6299C5}"/>
              </a:ext>
            </a:extLst>
          </p:cNvPr>
          <p:cNvSpPr>
            <a:spLocks noGrp="1"/>
          </p:cNvSpPr>
          <p:nvPr>
            <p:ph type="sldNum" sz="quarter" idx="12"/>
          </p:nvPr>
        </p:nvSpPr>
        <p:spPr/>
        <p:txBody>
          <a:bodyPr/>
          <a:lstStyle/>
          <a:p>
            <a:fld id="{293FD8E8-F8C2-465E-AF77-6AD9B13EB0E0}" type="slidenum">
              <a:rPr lang="en-US" smtClean="0"/>
              <a:t>31</a:t>
            </a:fld>
            <a:endParaRPr lang="en-US"/>
          </a:p>
        </p:txBody>
      </p:sp>
    </p:spTree>
    <p:extLst>
      <p:ext uri="{BB962C8B-B14F-4D97-AF65-F5344CB8AC3E}">
        <p14:creationId xmlns:p14="http://schemas.microsoft.com/office/powerpoint/2010/main" val="323591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B239-4B02-4C18-B43F-377406A94DD7}"/>
              </a:ext>
            </a:extLst>
          </p:cNvPr>
          <p:cNvSpPr>
            <a:spLocks noGrp="1"/>
          </p:cNvSpPr>
          <p:nvPr>
            <p:ph type="title"/>
          </p:nvPr>
        </p:nvSpPr>
        <p:spPr>
          <a:xfrm>
            <a:off x="212980" y="108470"/>
            <a:ext cx="8911687" cy="1280890"/>
          </a:xfrm>
        </p:spPr>
        <p:txBody>
          <a:bodyPr/>
          <a:lstStyle/>
          <a:p>
            <a:r>
              <a:rPr lang="et-EE" dirty="0"/>
              <a:t>FWD</a:t>
            </a:r>
          </a:p>
        </p:txBody>
      </p:sp>
      <p:pic>
        <p:nvPicPr>
          <p:cNvPr id="4" name="Picture 3">
            <a:extLst>
              <a:ext uri="{FF2B5EF4-FFF2-40B4-BE49-F238E27FC236}">
                <a16:creationId xmlns:a16="http://schemas.microsoft.com/office/drawing/2014/main" id="{F652FADF-1D38-45E9-A449-CE4AE92FDE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3400" y="350728"/>
            <a:ext cx="10613661" cy="6477001"/>
          </a:xfrm>
          <a:prstGeom prst="rect">
            <a:avLst/>
          </a:prstGeom>
        </p:spPr>
      </p:pic>
      <p:sp>
        <p:nvSpPr>
          <p:cNvPr id="5" name="TextBox 4">
            <a:extLst>
              <a:ext uri="{FF2B5EF4-FFF2-40B4-BE49-F238E27FC236}">
                <a16:creationId xmlns:a16="http://schemas.microsoft.com/office/drawing/2014/main" id="{8459656C-375D-4D4B-9052-9F19FABA1EBD}"/>
              </a:ext>
            </a:extLst>
          </p:cNvPr>
          <p:cNvSpPr txBox="1"/>
          <p:nvPr/>
        </p:nvSpPr>
        <p:spPr>
          <a:xfrm>
            <a:off x="538619" y="2354893"/>
            <a:ext cx="1770036" cy="646331"/>
          </a:xfrm>
          <a:prstGeom prst="rect">
            <a:avLst/>
          </a:prstGeom>
          <a:noFill/>
        </p:spPr>
        <p:txBody>
          <a:bodyPr wrap="none" rtlCol="0">
            <a:spAutoFit/>
          </a:bodyPr>
          <a:lstStyle/>
          <a:p>
            <a:r>
              <a:rPr lang="et-EE" dirty="0"/>
              <a:t>4…120 </a:t>
            </a:r>
            <a:r>
              <a:rPr lang="et-EE" dirty="0" err="1"/>
              <a:t>kN</a:t>
            </a:r>
            <a:endParaRPr lang="et-EE" dirty="0"/>
          </a:p>
          <a:p>
            <a:r>
              <a:rPr lang="et-EE" dirty="0"/>
              <a:t>…160 </a:t>
            </a:r>
            <a:r>
              <a:rPr lang="et-EE" dirty="0" err="1"/>
              <a:t>points</a:t>
            </a:r>
            <a:r>
              <a:rPr lang="et-EE" dirty="0"/>
              <a:t>/h</a:t>
            </a:r>
          </a:p>
        </p:txBody>
      </p:sp>
      <p:sp>
        <p:nvSpPr>
          <p:cNvPr id="3" name="Slide Number Placeholder 2">
            <a:extLst>
              <a:ext uri="{FF2B5EF4-FFF2-40B4-BE49-F238E27FC236}">
                <a16:creationId xmlns:a16="http://schemas.microsoft.com/office/drawing/2014/main" id="{A6CAF2C7-70B6-31F8-263B-7795839A3C56}"/>
              </a:ext>
            </a:extLst>
          </p:cNvPr>
          <p:cNvSpPr>
            <a:spLocks noGrp="1"/>
          </p:cNvSpPr>
          <p:nvPr>
            <p:ph type="sldNum" sz="quarter" idx="12"/>
          </p:nvPr>
        </p:nvSpPr>
        <p:spPr/>
        <p:txBody>
          <a:bodyPr/>
          <a:lstStyle/>
          <a:p>
            <a:fld id="{293FD8E8-F8C2-465E-AF77-6AD9B13EB0E0}" type="slidenum">
              <a:rPr lang="en-US" smtClean="0"/>
              <a:t>32</a:t>
            </a:fld>
            <a:endParaRPr lang="en-US"/>
          </a:p>
        </p:txBody>
      </p:sp>
    </p:spTree>
    <p:extLst>
      <p:ext uri="{BB962C8B-B14F-4D97-AF65-F5344CB8AC3E}">
        <p14:creationId xmlns:p14="http://schemas.microsoft.com/office/powerpoint/2010/main" val="1107747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7EF7-7D61-463B-8955-A3D269DD26C7}"/>
              </a:ext>
            </a:extLst>
          </p:cNvPr>
          <p:cNvSpPr>
            <a:spLocks noGrp="1"/>
          </p:cNvSpPr>
          <p:nvPr>
            <p:ph type="title"/>
          </p:nvPr>
        </p:nvSpPr>
        <p:spPr>
          <a:xfrm>
            <a:off x="200454" y="0"/>
            <a:ext cx="8911687" cy="1280890"/>
          </a:xfrm>
        </p:spPr>
        <p:txBody>
          <a:bodyPr/>
          <a:lstStyle/>
          <a:p>
            <a:r>
              <a:rPr lang="et-EE" dirty="0"/>
              <a:t>TMD</a:t>
            </a:r>
          </a:p>
        </p:txBody>
      </p:sp>
      <p:pic>
        <p:nvPicPr>
          <p:cNvPr id="5" name="Picture 4">
            <a:extLst>
              <a:ext uri="{FF2B5EF4-FFF2-40B4-BE49-F238E27FC236}">
                <a16:creationId xmlns:a16="http://schemas.microsoft.com/office/drawing/2014/main" id="{387C229E-D00C-4BD5-819C-EA6DEF2CD7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9323" y="0"/>
            <a:ext cx="10202677" cy="6858000"/>
          </a:xfrm>
          <a:prstGeom prst="rect">
            <a:avLst/>
          </a:prstGeom>
        </p:spPr>
      </p:pic>
      <p:sp>
        <p:nvSpPr>
          <p:cNvPr id="6" name="TextBox 5">
            <a:extLst>
              <a:ext uri="{FF2B5EF4-FFF2-40B4-BE49-F238E27FC236}">
                <a16:creationId xmlns:a16="http://schemas.microsoft.com/office/drawing/2014/main" id="{4943018F-5ED7-4832-95C9-D3968DF67183}"/>
              </a:ext>
            </a:extLst>
          </p:cNvPr>
          <p:cNvSpPr txBox="1"/>
          <p:nvPr/>
        </p:nvSpPr>
        <p:spPr>
          <a:xfrm>
            <a:off x="442278" y="1916482"/>
            <a:ext cx="1645002" cy="1200329"/>
          </a:xfrm>
          <a:prstGeom prst="rect">
            <a:avLst/>
          </a:prstGeom>
          <a:noFill/>
        </p:spPr>
        <p:txBody>
          <a:bodyPr wrap="none" rtlCol="0">
            <a:spAutoFit/>
          </a:bodyPr>
          <a:lstStyle/>
          <a:p>
            <a:r>
              <a:rPr lang="et-EE" dirty="0"/>
              <a:t>Ford F-350</a:t>
            </a:r>
          </a:p>
          <a:p>
            <a:r>
              <a:rPr lang="et-EE" dirty="0"/>
              <a:t>7-120 </a:t>
            </a:r>
            <a:r>
              <a:rPr lang="et-EE" dirty="0" err="1"/>
              <a:t>kN</a:t>
            </a:r>
            <a:endParaRPr lang="et-EE" dirty="0"/>
          </a:p>
          <a:p>
            <a:r>
              <a:rPr lang="et-EE" dirty="0"/>
              <a:t>7…15 </a:t>
            </a:r>
            <a:r>
              <a:rPr lang="et-EE" dirty="0" err="1"/>
              <a:t>sensors</a:t>
            </a:r>
            <a:endParaRPr lang="et-EE" dirty="0"/>
          </a:p>
          <a:p>
            <a:r>
              <a:rPr lang="et-EE" dirty="0"/>
              <a:t>60 </a:t>
            </a:r>
            <a:r>
              <a:rPr lang="et-EE" dirty="0" err="1"/>
              <a:t>points</a:t>
            </a:r>
            <a:r>
              <a:rPr lang="et-EE" dirty="0"/>
              <a:t>/h</a:t>
            </a:r>
          </a:p>
        </p:txBody>
      </p:sp>
      <p:sp>
        <p:nvSpPr>
          <p:cNvPr id="3" name="Slide Number Placeholder 2">
            <a:extLst>
              <a:ext uri="{FF2B5EF4-FFF2-40B4-BE49-F238E27FC236}">
                <a16:creationId xmlns:a16="http://schemas.microsoft.com/office/drawing/2014/main" id="{70D0D718-05BF-C2D1-2C70-71EB06E1E473}"/>
              </a:ext>
            </a:extLst>
          </p:cNvPr>
          <p:cNvSpPr>
            <a:spLocks noGrp="1"/>
          </p:cNvSpPr>
          <p:nvPr>
            <p:ph type="sldNum" sz="quarter" idx="12"/>
          </p:nvPr>
        </p:nvSpPr>
        <p:spPr/>
        <p:txBody>
          <a:bodyPr/>
          <a:lstStyle/>
          <a:p>
            <a:fld id="{293FD8E8-F8C2-465E-AF77-6AD9B13EB0E0}" type="slidenum">
              <a:rPr lang="en-US" smtClean="0"/>
              <a:t>33</a:t>
            </a:fld>
            <a:endParaRPr lang="en-US"/>
          </a:p>
        </p:txBody>
      </p:sp>
    </p:spTree>
    <p:extLst>
      <p:ext uri="{BB962C8B-B14F-4D97-AF65-F5344CB8AC3E}">
        <p14:creationId xmlns:p14="http://schemas.microsoft.com/office/powerpoint/2010/main" val="1867933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AE0A-9883-3650-6445-E1A878E807EB}"/>
              </a:ext>
            </a:extLst>
          </p:cNvPr>
          <p:cNvSpPr>
            <a:spLocks noGrp="1"/>
          </p:cNvSpPr>
          <p:nvPr>
            <p:ph type="title"/>
          </p:nvPr>
        </p:nvSpPr>
        <p:spPr/>
        <p:txBody>
          <a:bodyPr/>
          <a:lstStyle/>
          <a:p>
            <a:r>
              <a:rPr lang="en-US" dirty="0" err="1"/>
              <a:t>Kuab</a:t>
            </a:r>
            <a:r>
              <a:rPr lang="en-US" dirty="0"/>
              <a:t> FWD</a:t>
            </a:r>
          </a:p>
        </p:txBody>
      </p:sp>
      <p:sp>
        <p:nvSpPr>
          <p:cNvPr id="3" name="Content Placeholder 2">
            <a:extLst>
              <a:ext uri="{FF2B5EF4-FFF2-40B4-BE49-F238E27FC236}">
                <a16:creationId xmlns:a16="http://schemas.microsoft.com/office/drawing/2014/main" id="{04252DB4-FD00-EC76-B2D3-1CAD2D4759EC}"/>
              </a:ext>
            </a:extLst>
          </p:cNvPr>
          <p:cNvSpPr>
            <a:spLocks noGrp="1"/>
          </p:cNvSpPr>
          <p:nvPr>
            <p:ph idx="1"/>
          </p:nvPr>
        </p:nvSpPr>
        <p:spPr>
          <a:xfrm>
            <a:off x="719328" y="1690688"/>
            <a:ext cx="11122152" cy="4351338"/>
          </a:xfrm>
        </p:spPr>
        <p:txBody>
          <a:bodyPr/>
          <a:lstStyle/>
          <a:p>
            <a:r>
              <a:rPr lang="en-US" dirty="0"/>
              <a:t>Rootsi FWD </a:t>
            </a:r>
            <a:r>
              <a:rPr lang="en-US" dirty="0" err="1"/>
              <a:t>seade</a:t>
            </a:r>
            <a:r>
              <a:rPr lang="en-US" dirty="0"/>
              <a:t>, </a:t>
            </a:r>
          </a:p>
          <a:p>
            <a:pPr lvl="1"/>
            <a:r>
              <a:rPr lang="en-US" dirty="0" err="1"/>
              <a:t>mõõdab</a:t>
            </a:r>
            <a:r>
              <a:rPr lang="en-US" dirty="0"/>
              <a:t> </a:t>
            </a:r>
            <a:r>
              <a:rPr lang="en-US" dirty="0" err="1"/>
              <a:t>aegajalt</a:t>
            </a:r>
            <a:r>
              <a:rPr lang="en-US" dirty="0"/>
              <a:t> ka </a:t>
            </a:r>
            <a:r>
              <a:rPr lang="en-US" dirty="0" err="1"/>
              <a:t>Eestis</a:t>
            </a:r>
            <a:r>
              <a:rPr lang="en-US" dirty="0"/>
              <a:t> (roadmasters.fi) – </a:t>
            </a:r>
            <a:r>
              <a:rPr lang="en-US" dirty="0" err="1"/>
              <a:t>teenust</a:t>
            </a:r>
            <a:r>
              <a:rPr lang="en-US" dirty="0"/>
              <a:t> </a:t>
            </a:r>
            <a:r>
              <a:rPr lang="en-US" dirty="0" err="1"/>
              <a:t>vahendab</a:t>
            </a:r>
            <a:r>
              <a:rPr lang="en-US" dirty="0"/>
              <a:t> ERC (Tiit Kaal)</a:t>
            </a:r>
          </a:p>
          <a:p>
            <a:r>
              <a:rPr lang="en-US" dirty="0" err="1"/>
              <a:t>Eripära</a:t>
            </a:r>
            <a:r>
              <a:rPr lang="en-US" dirty="0"/>
              <a:t> – </a:t>
            </a:r>
            <a:r>
              <a:rPr lang="en-US" dirty="0" err="1"/>
              <a:t>kahe</a:t>
            </a:r>
            <a:r>
              <a:rPr lang="en-US" dirty="0"/>
              <a:t> </a:t>
            </a:r>
            <a:r>
              <a:rPr lang="en-US" dirty="0" err="1"/>
              <a:t>raskusega</a:t>
            </a:r>
            <a:r>
              <a:rPr lang="en-US" dirty="0"/>
              <a:t> </a:t>
            </a:r>
            <a:r>
              <a:rPr lang="en-US" dirty="0" err="1"/>
              <a:t>konstruktsioon</a:t>
            </a:r>
            <a:endParaRPr lang="en-US" dirty="0"/>
          </a:p>
        </p:txBody>
      </p:sp>
      <p:sp>
        <p:nvSpPr>
          <p:cNvPr id="4" name="Slide Number Placeholder 3">
            <a:extLst>
              <a:ext uri="{FF2B5EF4-FFF2-40B4-BE49-F238E27FC236}">
                <a16:creationId xmlns:a16="http://schemas.microsoft.com/office/drawing/2014/main" id="{C7BEBC80-60B2-FEEC-DBBB-A8BBCF453378}"/>
              </a:ext>
            </a:extLst>
          </p:cNvPr>
          <p:cNvSpPr>
            <a:spLocks noGrp="1"/>
          </p:cNvSpPr>
          <p:nvPr>
            <p:ph type="sldNum" sz="quarter" idx="12"/>
          </p:nvPr>
        </p:nvSpPr>
        <p:spPr/>
        <p:txBody>
          <a:bodyPr/>
          <a:lstStyle/>
          <a:p>
            <a:fld id="{293FD8E8-F8C2-465E-AF77-6AD9B13EB0E0}" type="slidenum">
              <a:rPr lang="en-US" smtClean="0"/>
              <a:t>34</a:t>
            </a:fld>
            <a:endParaRPr lang="en-US"/>
          </a:p>
        </p:txBody>
      </p:sp>
      <p:pic>
        <p:nvPicPr>
          <p:cNvPr id="6" name="Picture 5">
            <a:extLst>
              <a:ext uri="{FF2B5EF4-FFF2-40B4-BE49-F238E27FC236}">
                <a16:creationId xmlns:a16="http://schemas.microsoft.com/office/drawing/2014/main" id="{41078379-123B-66A5-B3A6-72EE72C1410A}"/>
              </a:ext>
            </a:extLst>
          </p:cNvPr>
          <p:cNvPicPr>
            <a:picLocks noChangeAspect="1"/>
          </p:cNvPicPr>
          <p:nvPr/>
        </p:nvPicPr>
        <p:blipFill>
          <a:blip r:embed="rId2"/>
          <a:stretch>
            <a:fillRect/>
          </a:stretch>
        </p:blipFill>
        <p:spPr>
          <a:xfrm>
            <a:off x="5323516" y="3047468"/>
            <a:ext cx="6868484" cy="3810532"/>
          </a:xfrm>
          <a:prstGeom prst="rect">
            <a:avLst/>
          </a:prstGeom>
        </p:spPr>
      </p:pic>
    </p:spTree>
    <p:extLst>
      <p:ext uri="{BB962C8B-B14F-4D97-AF65-F5344CB8AC3E}">
        <p14:creationId xmlns:p14="http://schemas.microsoft.com/office/powerpoint/2010/main" val="1556180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02EF-944A-AB0D-92AA-F727BE706D24}"/>
              </a:ext>
            </a:extLst>
          </p:cNvPr>
          <p:cNvSpPr>
            <a:spLocks noGrp="1"/>
          </p:cNvSpPr>
          <p:nvPr>
            <p:ph type="title"/>
          </p:nvPr>
        </p:nvSpPr>
        <p:spPr/>
        <p:txBody>
          <a:bodyPr/>
          <a:lstStyle/>
          <a:p>
            <a:r>
              <a:rPr lang="en-US" dirty="0"/>
              <a:t>Heavy Loadman</a:t>
            </a:r>
          </a:p>
        </p:txBody>
      </p:sp>
      <p:sp>
        <p:nvSpPr>
          <p:cNvPr id="3" name="Content Placeholder 2">
            <a:extLst>
              <a:ext uri="{FF2B5EF4-FFF2-40B4-BE49-F238E27FC236}">
                <a16:creationId xmlns:a16="http://schemas.microsoft.com/office/drawing/2014/main" id="{BDF97BFD-916C-D51F-49FA-C2323E87402C}"/>
              </a:ext>
            </a:extLst>
          </p:cNvPr>
          <p:cNvSpPr>
            <a:spLocks noGrp="1"/>
          </p:cNvSpPr>
          <p:nvPr>
            <p:ph idx="1"/>
          </p:nvPr>
        </p:nvSpPr>
        <p:spPr>
          <a:xfrm>
            <a:off x="838200" y="1860175"/>
            <a:ext cx="3953435" cy="4316787"/>
          </a:xfrm>
        </p:spPr>
        <p:txBody>
          <a:bodyPr/>
          <a:lstStyle/>
          <a:p>
            <a:r>
              <a:rPr lang="en-US" dirty="0"/>
              <a:t>FWD </a:t>
            </a:r>
            <a:r>
              <a:rPr lang="en-US" dirty="0" err="1"/>
              <a:t>seade</a:t>
            </a:r>
            <a:r>
              <a:rPr lang="en-US" dirty="0"/>
              <a:t> </a:t>
            </a:r>
            <a:r>
              <a:rPr lang="en-US" dirty="0" err="1"/>
              <a:t>ilma</a:t>
            </a:r>
            <a:r>
              <a:rPr lang="en-US" dirty="0"/>
              <a:t> </a:t>
            </a:r>
            <a:r>
              <a:rPr lang="en-US" dirty="0" err="1"/>
              <a:t>täiendavate</a:t>
            </a:r>
            <a:r>
              <a:rPr lang="en-US" dirty="0"/>
              <a:t> </a:t>
            </a:r>
            <a:r>
              <a:rPr lang="en-US" dirty="0" err="1"/>
              <a:t>anduriteta</a:t>
            </a:r>
            <a:endParaRPr lang="en-US" dirty="0"/>
          </a:p>
          <a:p>
            <a:r>
              <a:rPr lang="en-US" dirty="0" err="1"/>
              <a:t>Mõõdab</a:t>
            </a:r>
            <a:r>
              <a:rPr lang="en-US" dirty="0"/>
              <a:t> </a:t>
            </a:r>
            <a:r>
              <a:rPr lang="en-US" dirty="0" err="1"/>
              <a:t>vaid</a:t>
            </a:r>
            <a:r>
              <a:rPr lang="en-US" dirty="0"/>
              <a:t> </a:t>
            </a:r>
            <a:r>
              <a:rPr lang="en-US" dirty="0" err="1"/>
              <a:t>kandevõimet</a:t>
            </a:r>
            <a:endParaRPr lang="en-US" dirty="0"/>
          </a:p>
          <a:p>
            <a:r>
              <a:rPr lang="en-US" dirty="0" err="1"/>
              <a:t>Soomes</a:t>
            </a:r>
            <a:r>
              <a:rPr lang="en-US" dirty="0"/>
              <a:t> </a:t>
            </a:r>
            <a:r>
              <a:rPr lang="en-US" dirty="0" err="1"/>
              <a:t>levinud</a:t>
            </a:r>
            <a:endParaRPr lang="en-US" dirty="0"/>
          </a:p>
          <a:p>
            <a:r>
              <a:rPr lang="en-US" dirty="0" err="1"/>
              <a:t>Hinnaklass</a:t>
            </a:r>
            <a:r>
              <a:rPr lang="en-US" dirty="0"/>
              <a:t> – 60,000+ €</a:t>
            </a:r>
          </a:p>
        </p:txBody>
      </p:sp>
      <p:sp>
        <p:nvSpPr>
          <p:cNvPr id="4" name="Slide Number Placeholder 3">
            <a:extLst>
              <a:ext uri="{FF2B5EF4-FFF2-40B4-BE49-F238E27FC236}">
                <a16:creationId xmlns:a16="http://schemas.microsoft.com/office/drawing/2014/main" id="{EE8E73A1-9F45-CFA8-6B2F-571F9397334A}"/>
              </a:ext>
            </a:extLst>
          </p:cNvPr>
          <p:cNvSpPr>
            <a:spLocks noGrp="1"/>
          </p:cNvSpPr>
          <p:nvPr>
            <p:ph type="sldNum" sz="quarter" idx="12"/>
          </p:nvPr>
        </p:nvSpPr>
        <p:spPr/>
        <p:txBody>
          <a:bodyPr/>
          <a:lstStyle/>
          <a:p>
            <a:fld id="{293FD8E8-F8C2-465E-AF77-6AD9B13EB0E0}" type="slidenum">
              <a:rPr lang="en-US" smtClean="0"/>
              <a:t>35</a:t>
            </a:fld>
            <a:endParaRPr lang="en-US"/>
          </a:p>
        </p:txBody>
      </p:sp>
      <p:pic>
        <p:nvPicPr>
          <p:cNvPr id="6" name="Picture 5">
            <a:extLst>
              <a:ext uri="{FF2B5EF4-FFF2-40B4-BE49-F238E27FC236}">
                <a16:creationId xmlns:a16="http://schemas.microsoft.com/office/drawing/2014/main" id="{920E1C27-98BA-C676-2543-81B69445C3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0187" y="1308846"/>
            <a:ext cx="7351813" cy="5549153"/>
          </a:xfrm>
          <a:prstGeom prst="rect">
            <a:avLst/>
          </a:prstGeom>
        </p:spPr>
      </p:pic>
    </p:spTree>
    <p:extLst>
      <p:ext uri="{BB962C8B-B14F-4D97-AF65-F5344CB8AC3E}">
        <p14:creationId xmlns:p14="http://schemas.microsoft.com/office/powerpoint/2010/main" val="3907775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D57A-5186-23BC-92D4-A281A6BE1F25}"/>
              </a:ext>
            </a:extLst>
          </p:cNvPr>
          <p:cNvSpPr>
            <a:spLocks noGrp="1"/>
          </p:cNvSpPr>
          <p:nvPr>
            <p:ph type="title"/>
          </p:nvPr>
        </p:nvSpPr>
        <p:spPr/>
        <p:txBody>
          <a:bodyPr/>
          <a:lstStyle/>
          <a:p>
            <a:r>
              <a:rPr lang="en-US" dirty="0" err="1"/>
              <a:t>Mõõteseadmed</a:t>
            </a:r>
            <a:r>
              <a:rPr lang="en-US" dirty="0"/>
              <a:t> – LWD </a:t>
            </a:r>
            <a:r>
              <a:rPr lang="en-US" sz="3200" dirty="0"/>
              <a:t>(Lightweight Deflectometer)</a:t>
            </a:r>
            <a:endParaRPr lang="en-US" dirty="0"/>
          </a:p>
        </p:txBody>
      </p:sp>
      <p:sp>
        <p:nvSpPr>
          <p:cNvPr id="3" name="Content Placeholder 2">
            <a:extLst>
              <a:ext uri="{FF2B5EF4-FFF2-40B4-BE49-F238E27FC236}">
                <a16:creationId xmlns:a16="http://schemas.microsoft.com/office/drawing/2014/main" id="{0B07CE77-BD85-0DA7-06C0-C3F7DC9F4340}"/>
              </a:ext>
            </a:extLst>
          </p:cNvPr>
          <p:cNvSpPr>
            <a:spLocks noGrp="1"/>
          </p:cNvSpPr>
          <p:nvPr>
            <p:ph idx="1"/>
          </p:nvPr>
        </p:nvSpPr>
        <p:spPr/>
        <p:txBody>
          <a:bodyPr/>
          <a:lstStyle/>
          <a:p>
            <a:r>
              <a:rPr lang="en-US" dirty="0"/>
              <a:t>Kolm </a:t>
            </a:r>
            <a:r>
              <a:rPr lang="en-US" dirty="0" err="1"/>
              <a:t>seadmekoolkonda</a:t>
            </a:r>
            <a:r>
              <a:rPr lang="en-US" dirty="0"/>
              <a:t> – </a:t>
            </a:r>
            <a:r>
              <a:rPr lang="en-US" dirty="0" err="1"/>
              <a:t>Soome</a:t>
            </a:r>
            <a:r>
              <a:rPr lang="en-US" dirty="0"/>
              <a:t>, Saksa ja Taani</a:t>
            </a:r>
          </a:p>
          <a:p>
            <a:pPr lvl="1"/>
            <a:r>
              <a:rPr lang="en-US" dirty="0" err="1"/>
              <a:t>Soome</a:t>
            </a:r>
            <a:r>
              <a:rPr lang="en-US" dirty="0"/>
              <a:t> – Loadman ja </a:t>
            </a:r>
            <a:r>
              <a:rPr lang="en-US" dirty="0" err="1"/>
              <a:t>selle</a:t>
            </a:r>
            <a:r>
              <a:rPr lang="en-US" dirty="0"/>
              <a:t> Eesti </a:t>
            </a:r>
            <a:r>
              <a:rPr lang="en-US" dirty="0" err="1"/>
              <a:t>kloon</a:t>
            </a:r>
            <a:r>
              <a:rPr lang="en-US" dirty="0"/>
              <a:t> Inspector (www.englo.eu)</a:t>
            </a:r>
          </a:p>
          <a:p>
            <a:pPr lvl="2"/>
            <a:r>
              <a:rPr lang="en-US" dirty="0" err="1"/>
              <a:t>Monoblokk</a:t>
            </a:r>
            <a:r>
              <a:rPr lang="en-US" dirty="0"/>
              <a:t>, 10 kg, </a:t>
            </a:r>
            <a:r>
              <a:rPr lang="en-US" dirty="0" err="1"/>
              <a:t>väike</a:t>
            </a:r>
            <a:r>
              <a:rPr lang="en-US" dirty="0"/>
              <a:t> </a:t>
            </a:r>
            <a:r>
              <a:rPr lang="en-US" dirty="0" err="1"/>
              <a:t>tald</a:t>
            </a:r>
            <a:r>
              <a:rPr lang="en-US" dirty="0"/>
              <a:t> ja </a:t>
            </a:r>
            <a:r>
              <a:rPr lang="en-US" dirty="0" err="1"/>
              <a:t>kõrge</a:t>
            </a:r>
            <a:r>
              <a:rPr lang="en-US" dirty="0"/>
              <a:t> </a:t>
            </a:r>
            <a:r>
              <a:rPr lang="en-US" dirty="0" err="1"/>
              <a:t>pinge</a:t>
            </a:r>
            <a:r>
              <a:rPr lang="en-US" dirty="0"/>
              <a:t> </a:t>
            </a:r>
            <a:r>
              <a:rPr lang="en-US" dirty="0" err="1"/>
              <a:t>talla</a:t>
            </a:r>
            <a:r>
              <a:rPr lang="en-US" dirty="0"/>
              <a:t> all</a:t>
            </a:r>
          </a:p>
          <a:p>
            <a:pPr lvl="1"/>
            <a:r>
              <a:rPr lang="en-US" dirty="0"/>
              <a:t>Saksa – Zorn, HMP ja </a:t>
            </a:r>
            <a:r>
              <a:rPr lang="en-US" dirty="0" err="1"/>
              <a:t>teised</a:t>
            </a:r>
            <a:r>
              <a:rPr lang="en-US" dirty="0"/>
              <a:t> </a:t>
            </a:r>
            <a:r>
              <a:rPr lang="en-US" dirty="0" err="1"/>
              <a:t>analoogid</a:t>
            </a:r>
            <a:endParaRPr lang="en-US" dirty="0"/>
          </a:p>
          <a:p>
            <a:pPr lvl="2"/>
            <a:r>
              <a:rPr lang="en-US" dirty="0" err="1"/>
              <a:t>Eraldi</a:t>
            </a:r>
            <a:r>
              <a:rPr lang="en-US" dirty="0"/>
              <a:t> 300 mm </a:t>
            </a:r>
            <a:r>
              <a:rPr lang="en-US" dirty="0" err="1"/>
              <a:t>tald</a:t>
            </a:r>
            <a:r>
              <a:rPr lang="en-US" dirty="0"/>
              <a:t> </a:t>
            </a:r>
            <a:r>
              <a:rPr lang="en-US" dirty="0" err="1"/>
              <a:t>anduritega</a:t>
            </a:r>
            <a:r>
              <a:rPr lang="en-US" dirty="0"/>
              <a:t> ja </a:t>
            </a:r>
            <a:r>
              <a:rPr lang="en-US" dirty="0" err="1"/>
              <a:t>varras</a:t>
            </a:r>
            <a:r>
              <a:rPr lang="en-US" dirty="0"/>
              <a:t> </a:t>
            </a:r>
            <a:r>
              <a:rPr lang="en-US" dirty="0" err="1"/>
              <a:t>raskusega</a:t>
            </a:r>
            <a:r>
              <a:rPr lang="en-US" dirty="0"/>
              <a:t> (10 kg), fix 100 kPa </a:t>
            </a:r>
            <a:r>
              <a:rPr lang="en-US" dirty="0" err="1"/>
              <a:t>talla</a:t>
            </a:r>
            <a:r>
              <a:rPr lang="en-US" dirty="0"/>
              <a:t> all</a:t>
            </a:r>
          </a:p>
          <a:p>
            <a:pPr lvl="2"/>
            <a:r>
              <a:rPr lang="en-US" dirty="0" err="1"/>
              <a:t>Lisavarustuses</a:t>
            </a:r>
            <a:r>
              <a:rPr lang="en-US" dirty="0"/>
              <a:t> 15 kg </a:t>
            </a:r>
            <a:r>
              <a:rPr lang="en-US" dirty="0" err="1"/>
              <a:t>raskusega</a:t>
            </a:r>
            <a:r>
              <a:rPr lang="en-US" dirty="0"/>
              <a:t> </a:t>
            </a:r>
            <a:r>
              <a:rPr lang="en-US" dirty="0" err="1"/>
              <a:t>ülaosa</a:t>
            </a:r>
            <a:r>
              <a:rPr lang="en-US" dirty="0"/>
              <a:t>; </a:t>
            </a:r>
            <a:r>
              <a:rPr lang="en-US" dirty="0" err="1"/>
              <a:t>termoprinter</a:t>
            </a:r>
            <a:endParaRPr lang="en-US" dirty="0"/>
          </a:p>
          <a:p>
            <a:pPr lvl="1"/>
            <a:r>
              <a:rPr lang="en-US" dirty="0"/>
              <a:t>Taani – </a:t>
            </a:r>
            <a:r>
              <a:rPr lang="en-US" dirty="0" err="1"/>
              <a:t>Dynatest</a:t>
            </a:r>
            <a:r>
              <a:rPr lang="en-US" dirty="0"/>
              <a:t> (Keros, </a:t>
            </a:r>
            <a:r>
              <a:rPr lang="en-US" dirty="0" err="1"/>
              <a:t>Sweco</a:t>
            </a:r>
            <a:r>
              <a:rPr lang="en-US" dirty="0"/>
              <a:t> Prima </a:t>
            </a:r>
            <a:r>
              <a:rPr lang="en-US" dirty="0" err="1"/>
              <a:t>jt</a:t>
            </a:r>
            <a:r>
              <a:rPr lang="en-US" dirty="0"/>
              <a:t>)</a:t>
            </a:r>
          </a:p>
          <a:p>
            <a:pPr lvl="2"/>
            <a:r>
              <a:rPr lang="en-US" dirty="0"/>
              <a:t>300/150 mm </a:t>
            </a:r>
            <a:r>
              <a:rPr lang="en-US" dirty="0" err="1"/>
              <a:t>tald</a:t>
            </a:r>
            <a:r>
              <a:rPr lang="en-US" dirty="0"/>
              <a:t> (</a:t>
            </a:r>
            <a:r>
              <a:rPr lang="en-US" dirty="0" err="1"/>
              <a:t>lülitatav</a:t>
            </a:r>
            <a:r>
              <a:rPr lang="en-US" dirty="0"/>
              <a:t>), 10…20 kg, </a:t>
            </a:r>
            <a:r>
              <a:rPr lang="en-US" dirty="0" err="1"/>
              <a:t>muudetav</a:t>
            </a:r>
            <a:r>
              <a:rPr lang="en-US" dirty="0"/>
              <a:t> </a:t>
            </a:r>
            <a:r>
              <a:rPr lang="en-US" dirty="0" err="1"/>
              <a:t>kõrgus</a:t>
            </a:r>
            <a:r>
              <a:rPr lang="en-US" dirty="0"/>
              <a:t> ja </a:t>
            </a:r>
            <a:r>
              <a:rPr lang="en-US" dirty="0" err="1"/>
              <a:t>pinge</a:t>
            </a:r>
            <a:r>
              <a:rPr lang="en-US" dirty="0"/>
              <a:t> </a:t>
            </a:r>
            <a:r>
              <a:rPr lang="en-US" dirty="0" err="1"/>
              <a:t>talla</a:t>
            </a:r>
            <a:r>
              <a:rPr lang="en-US" dirty="0"/>
              <a:t> all</a:t>
            </a:r>
          </a:p>
          <a:p>
            <a:pPr lvl="2"/>
            <a:r>
              <a:rPr lang="en-US" dirty="0" err="1"/>
              <a:t>Lisavarustuses</a:t>
            </a:r>
            <a:r>
              <a:rPr lang="en-US" dirty="0"/>
              <a:t> 200 mm, </a:t>
            </a:r>
            <a:r>
              <a:rPr lang="en-US" dirty="0" err="1"/>
              <a:t>võimalik</a:t>
            </a:r>
            <a:r>
              <a:rPr lang="en-US" dirty="0"/>
              <a:t> ka 100 mm, </a:t>
            </a:r>
            <a:r>
              <a:rPr lang="en-US" dirty="0" err="1"/>
              <a:t>lisaks</a:t>
            </a:r>
            <a:r>
              <a:rPr lang="en-US" dirty="0"/>
              <a:t> </a:t>
            </a:r>
            <a:r>
              <a:rPr lang="en-US" dirty="0" err="1"/>
              <a:t>kaks</a:t>
            </a:r>
            <a:r>
              <a:rPr lang="en-US" dirty="0"/>
              <a:t> </a:t>
            </a:r>
            <a:r>
              <a:rPr lang="en-US" dirty="0" err="1"/>
              <a:t>andurit</a:t>
            </a:r>
            <a:r>
              <a:rPr lang="en-US" dirty="0"/>
              <a:t> ( 30 ja 60 cm </a:t>
            </a:r>
            <a:r>
              <a:rPr lang="en-US" dirty="0" err="1"/>
              <a:t>teljest</a:t>
            </a:r>
            <a:r>
              <a:rPr lang="en-US" dirty="0"/>
              <a:t>)</a:t>
            </a:r>
          </a:p>
        </p:txBody>
      </p:sp>
      <p:sp>
        <p:nvSpPr>
          <p:cNvPr id="4" name="Slide Number Placeholder 3">
            <a:extLst>
              <a:ext uri="{FF2B5EF4-FFF2-40B4-BE49-F238E27FC236}">
                <a16:creationId xmlns:a16="http://schemas.microsoft.com/office/drawing/2014/main" id="{17653BFE-68CB-98BB-22DC-343FEAA956A6}"/>
              </a:ext>
            </a:extLst>
          </p:cNvPr>
          <p:cNvSpPr>
            <a:spLocks noGrp="1"/>
          </p:cNvSpPr>
          <p:nvPr>
            <p:ph type="sldNum" sz="quarter" idx="12"/>
          </p:nvPr>
        </p:nvSpPr>
        <p:spPr/>
        <p:txBody>
          <a:bodyPr/>
          <a:lstStyle/>
          <a:p>
            <a:fld id="{293FD8E8-F8C2-465E-AF77-6AD9B13EB0E0}" type="slidenum">
              <a:rPr lang="en-US" smtClean="0"/>
              <a:t>36</a:t>
            </a:fld>
            <a:endParaRPr lang="en-US"/>
          </a:p>
        </p:txBody>
      </p:sp>
    </p:spTree>
    <p:extLst>
      <p:ext uri="{BB962C8B-B14F-4D97-AF65-F5344CB8AC3E}">
        <p14:creationId xmlns:p14="http://schemas.microsoft.com/office/powerpoint/2010/main" val="1419463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D2C0966-CADB-4592-A064-A0B9EE20FA18}"/>
              </a:ext>
            </a:extLst>
          </p:cNvPr>
          <p:cNvSpPr>
            <a:spLocks noGrp="1"/>
          </p:cNvSpPr>
          <p:nvPr>
            <p:ph type="title"/>
          </p:nvPr>
        </p:nvSpPr>
        <p:spPr/>
        <p:txBody>
          <a:bodyPr/>
          <a:lstStyle/>
          <a:p>
            <a:r>
              <a:rPr lang="et-EE" dirty="0" err="1"/>
              <a:t>Loadman</a:t>
            </a:r>
            <a:r>
              <a:rPr lang="et-EE" dirty="0"/>
              <a:t>/</a:t>
            </a:r>
            <a:r>
              <a:rPr lang="et-EE" dirty="0" err="1"/>
              <a:t>Inspector</a:t>
            </a:r>
            <a:endParaRPr lang="et-EE" dirty="0"/>
          </a:p>
        </p:txBody>
      </p:sp>
      <p:sp>
        <p:nvSpPr>
          <p:cNvPr id="3" name="Sisu kohatäide 2">
            <a:extLst>
              <a:ext uri="{FF2B5EF4-FFF2-40B4-BE49-F238E27FC236}">
                <a16:creationId xmlns:a16="http://schemas.microsoft.com/office/drawing/2014/main" id="{C9DB76FB-2B0E-4E85-8AD7-1FDEE6754E49}"/>
              </a:ext>
            </a:extLst>
          </p:cNvPr>
          <p:cNvSpPr>
            <a:spLocks noGrp="1"/>
          </p:cNvSpPr>
          <p:nvPr>
            <p:ph idx="1"/>
          </p:nvPr>
        </p:nvSpPr>
        <p:spPr>
          <a:xfrm>
            <a:off x="349804" y="1700807"/>
            <a:ext cx="11549670" cy="4792067"/>
          </a:xfrm>
        </p:spPr>
        <p:txBody>
          <a:bodyPr>
            <a:normAutofit fontScale="92500" lnSpcReduction="10000"/>
          </a:bodyPr>
          <a:lstStyle/>
          <a:p>
            <a:r>
              <a:rPr lang="et-EE" dirty="0" err="1"/>
              <a:t>Loadman</a:t>
            </a:r>
            <a:r>
              <a:rPr lang="et-EE" dirty="0"/>
              <a:t> – konstruktor Anssi Lampinen – AL Engineering</a:t>
            </a:r>
          </a:p>
          <a:p>
            <a:r>
              <a:rPr lang="et-EE" dirty="0"/>
              <a:t>Seadme mõju-ulatus on 1,5D-2D – pole põhjust arvata, et </a:t>
            </a:r>
            <a:r>
              <a:rPr lang="et-EE" dirty="0" err="1"/>
              <a:t>Inspectoril</a:t>
            </a:r>
            <a:r>
              <a:rPr lang="et-EE" dirty="0"/>
              <a:t> see erineks</a:t>
            </a:r>
          </a:p>
          <a:p>
            <a:r>
              <a:rPr lang="et-EE" dirty="0"/>
              <a:t>Seade ei ole mõeldud konstruktsiooni kandevõime mõõtmiseks vaid ainult </a:t>
            </a:r>
            <a:r>
              <a:rPr lang="et-EE" dirty="0" err="1"/>
              <a:t>ülakihi</a:t>
            </a:r>
            <a:r>
              <a:rPr lang="et-EE" dirty="0"/>
              <a:t> tihendusteguri kontrolliks (ja ka </a:t>
            </a:r>
            <a:r>
              <a:rPr lang="et-EE" dirty="0" err="1"/>
              <a:t>ülakihi</a:t>
            </a:r>
            <a:r>
              <a:rPr lang="et-EE" dirty="0"/>
              <a:t> elastsusmooduli mõõtmiseks mõju-ulatuse piires)</a:t>
            </a:r>
          </a:p>
          <a:p>
            <a:r>
              <a:rPr lang="et-EE" dirty="0"/>
              <a:t>Loadman – 132/300 mm &gt; </a:t>
            </a:r>
            <a:r>
              <a:rPr lang="en-US" dirty="0"/>
              <a:t>200</a:t>
            </a:r>
            <a:r>
              <a:rPr lang="et-EE" dirty="0"/>
              <a:t>/450 mm (1,4 Mpa // 0,3 Mpa)</a:t>
            </a:r>
          </a:p>
          <a:p>
            <a:r>
              <a:rPr lang="et-EE" dirty="0"/>
              <a:t>Pinnase elastsusmooduli tester Inspector-4 – 140/200 mm &gt;mõjusügavus 210/300 mm</a:t>
            </a:r>
          </a:p>
          <a:p>
            <a:r>
              <a:rPr lang="et-EE" dirty="0"/>
              <a:t>Mõlema seadmega mõõdetud tulemused vastavad mõõtmise pingerežiimile</a:t>
            </a:r>
          </a:p>
          <a:p>
            <a:pPr lvl="1"/>
            <a:r>
              <a:rPr lang="et-EE" dirty="0"/>
              <a:t>Järelikult, </a:t>
            </a:r>
            <a:r>
              <a:rPr lang="et-EE" b="1" dirty="0"/>
              <a:t>kui</a:t>
            </a:r>
            <a:r>
              <a:rPr lang="et-EE" dirty="0"/>
              <a:t> materjali elastsusmoodul ei sõltu pingest </a:t>
            </a:r>
            <a:r>
              <a:rPr lang="et-EE" b="1" dirty="0"/>
              <a:t>või on sõltuvus väike </a:t>
            </a:r>
            <a:r>
              <a:rPr lang="et-EE" dirty="0"/>
              <a:t>ja kihipaksus ületab mõjusügavuse, võivad tulemused kajastada </a:t>
            </a:r>
            <a:r>
              <a:rPr lang="en-US" dirty="0" err="1"/>
              <a:t>materjali</a:t>
            </a:r>
            <a:r>
              <a:rPr lang="en-US" dirty="0"/>
              <a:t> </a:t>
            </a:r>
            <a:r>
              <a:rPr lang="en-US" dirty="0" err="1"/>
              <a:t>elastsus</a:t>
            </a:r>
            <a:r>
              <a:rPr lang="et-EE" dirty="0"/>
              <a:t>moodulit</a:t>
            </a:r>
          </a:p>
        </p:txBody>
      </p:sp>
      <p:sp>
        <p:nvSpPr>
          <p:cNvPr id="4" name="Slide Number Placeholder 3">
            <a:extLst>
              <a:ext uri="{FF2B5EF4-FFF2-40B4-BE49-F238E27FC236}">
                <a16:creationId xmlns:a16="http://schemas.microsoft.com/office/drawing/2014/main" id="{A5B62F66-CBBB-8E2E-568B-A940541E58B0}"/>
              </a:ext>
            </a:extLst>
          </p:cNvPr>
          <p:cNvSpPr>
            <a:spLocks noGrp="1"/>
          </p:cNvSpPr>
          <p:nvPr>
            <p:ph type="sldNum" sz="quarter" idx="12"/>
          </p:nvPr>
        </p:nvSpPr>
        <p:spPr/>
        <p:txBody>
          <a:bodyPr/>
          <a:lstStyle/>
          <a:p>
            <a:fld id="{293FD8E8-F8C2-465E-AF77-6AD9B13EB0E0}" type="slidenum">
              <a:rPr lang="en-US" smtClean="0"/>
              <a:t>37</a:t>
            </a:fld>
            <a:endParaRPr lang="en-US" dirty="0"/>
          </a:p>
        </p:txBody>
      </p:sp>
    </p:spTree>
    <p:extLst>
      <p:ext uri="{BB962C8B-B14F-4D97-AF65-F5344CB8AC3E}">
        <p14:creationId xmlns:p14="http://schemas.microsoft.com/office/powerpoint/2010/main" val="1160999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adman">
            <a:extLst>
              <a:ext uri="{FF2B5EF4-FFF2-40B4-BE49-F238E27FC236}">
                <a16:creationId xmlns:a16="http://schemas.microsoft.com/office/drawing/2014/main" id="{CE8365CA-081A-46A6-B6F6-892A856AD4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1" y="857250"/>
            <a:ext cx="340756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adman 2">
            <a:extLst>
              <a:ext uri="{FF2B5EF4-FFF2-40B4-BE49-F238E27FC236}">
                <a16:creationId xmlns:a16="http://schemas.microsoft.com/office/drawing/2014/main" id="{995220E4-B6E6-42F7-BFCF-7767E70ECD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96200" y="3028950"/>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98DBFC-0CAF-4790-AC31-34DB653924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31569" y="857250"/>
            <a:ext cx="2971800" cy="2971800"/>
          </a:xfrm>
          <a:prstGeom prst="rect">
            <a:avLst/>
          </a:prstGeom>
        </p:spPr>
      </p:pic>
      <p:sp>
        <p:nvSpPr>
          <p:cNvPr id="2" name="TextBox 1">
            <a:extLst>
              <a:ext uri="{FF2B5EF4-FFF2-40B4-BE49-F238E27FC236}">
                <a16:creationId xmlns:a16="http://schemas.microsoft.com/office/drawing/2014/main" id="{9DB57762-1B6D-5477-314D-AE68BDF12A41}"/>
              </a:ext>
            </a:extLst>
          </p:cNvPr>
          <p:cNvSpPr txBox="1"/>
          <p:nvPr/>
        </p:nvSpPr>
        <p:spPr>
          <a:xfrm>
            <a:off x="5184569" y="4292189"/>
            <a:ext cx="2738122" cy="715581"/>
          </a:xfrm>
          <a:prstGeom prst="rect">
            <a:avLst/>
          </a:prstGeom>
          <a:noFill/>
        </p:spPr>
        <p:txBody>
          <a:bodyPr wrap="none" rtlCol="0">
            <a:spAutoFit/>
          </a:bodyPr>
          <a:lstStyle/>
          <a:p>
            <a:r>
              <a:rPr lang="en-US" sz="1350" dirty="0"/>
              <a:t>10 kg </a:t>
            </a:r>
            <a:r>
              <a:rPr lang="en-US" sz="1350" dirty="0" err="1"/>
              <a:t>raskus</a:t>
            </a:r>
            <a:endParaRPr lang="en-US" sz="1350" dirty="0"/>
          </a:p>
          <a:p>
            <a:r>
              <a:rPr lang="en-US" sz="1350" dirty="0" err="1"/>
              <a:t>Suhteliselt</a:t>
            </a:r>
            <a:r>
              <a:rPr lang="en-US" sz="1350" dirty="0"/>
              <a:t> </a:t>
            </a:r>
            <a:r>
              <a:rPr lang="en-US" sz="1350" dirty="0" err="1"/>
              <a:t>jäik</a:t>
            </a:r>
            <a:r>
              <a:rPr lang="en-US" sz="1350" dirty="0"/>
              <a:t> </a:t>
            </a:r>
            <a:r>
              <a:rPr lang="en-US" sz="1350" dirty="0" err="1"/>
              <a:t>kummipuhver</a:t>
            </a:r>
            <a:endParaRPr lang="en-US" sz="1350" dirty="0"/>
          </a:p>
          <a:p>
            <a:r>
              <a:rPr lang="en-US" sz="1350" dirty="0" err="1"/>
              <a:t>Koormustallad</a:t>
            </a:r>
            <a:r>
              <a:rPr lang="en-US" sz="1350" dirty="0"/>
              <a:t> 132 mm ja 300 mm</a:t>
            </a:r>
          </a:p>
        </p:txBody>
      </p:sp>
      <p:sp>
        <p:nvSpPr>
          <p:cNvPr id="3" name="Slide Number Placeholder 2">
            <a:extLst>
              <a:ext uri="{FF2B5EF4-FFF2-40B4-BE49-F238E27FC236}">
                <a16:creationId xmlns:a16="http://schemas.microsoft.com/office/drawing/2014/main" id="{7A39D952-F9B5-B8B6-AE5D-27AC754EDEC2}"/>
              </a:ext>
            </a:extLst>
          </p:cNvPr>
          <p:cNvSpPr>
            <a:spLocks noGrp="1"/>
          </p:cNvSpPr>
          <p:nvPr>
            <p:ph type="sldNum" sz="quarter" idx="12"/>
          </p:nvPr>
        </p:nvSpPr>
        <p:spPr/>
        <p:txBody>
          <a:bodyPr/>
          <a:lstStyle/>
          <a:p>
            <a:fld id="{293FD8E8-F8C2-465E-AF77-6AD9B13EB0E0}" type="slidenum">
              <a:rPr lang="en-US" smtClean="0"/>
              <a:t>38</a:t>
            </a:fld>
            <a:endParaRPr lang="en-US"/>
          </a:p>
        </p:txBody>
      </p:sp>
    </p:spTree>
    <p:extLst>
      <p:ext uri="{BB962C8B-B14F-4D97-AF65-F5344CB8AC3E}">
        <p14:creationId xmlns:p14="http://schemas.microsoft.com/office/powerpoint/2010/main" val="1707617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CDC702A-BBB0-46F5-940B-8A0813629E88}"/>
              </a:ext>
            </a:extLst>
          </p:cNvPr>
          <p:cNvSpPr>
            <a:spLocks noGrp="1"/>
          </p:cNvSpPr>
          <p:nvPr>
            <p:ph type="title"/>
          </p:nvPr>
        </p:nvSpPr>
        <p:spPr>
          <a:xfrm>
            <a:off x="2235096" y="0"/>
            <a:ext cx="8229600" cy="1143000"/>
          </a:xfrm>
        </p:spPr>
        <p:txBody>
          <a:bodyPr>
            <a:normAutofit/>
          </a:bodyPr>
          <a:lstStyle/>
          <a:p>
            <a:r>
              <a:rPr lang="et-EE" sz="3000" dirty="0"/>
              <a:t>LWD – Soome koolkond</a:t>
            </a:r>
          </a:p>
        </p:txBody>
      </p:sp>
      <p:sp>
        <p:nvSpPr>
          <p:cNvPr id="3" name="Sisu kohatäide 2">
            <a:extLst>
              <a:ext uri="{FF2B5EF4-FFF2-40B4-BE49-F238E27FC236}">
                <a16:creationId xmlns:a16="http://schemas.microsoft.com/office/drawing/2014/main" id="{2A8748E8-3F99-43CA-A235-32885EA1E0B3}"/>
              </a:ext>
            </a:extLst>
          </p:cNvPr>
          <p:cNvSpPr>
            <a:spLocks noGrp="1"/>
          </p:cNvSpPr>
          <p:nvPr>
            <p:ph idx="1"/>
          </p:nvPr>
        </p:nvSpPr>
        <p:spPr>
          <a:xfrm>
            <a:off x="2702675" y="983547"/>
            <a:ext cx="6785137" cy="3282569"/>
          </a:xfrm>
        </p:spPr>
        <p:txBody>
          <a:bodyPr>
            <a:normAutofit/>
          </a:bodyPr>
          <a:lstStyle/>
          <a:p>
            <a:r>
              <a:rPr lang="et-EE" sz="2000" dirty="0" err="1"/>
              <a:t>Loadman</a:t>
            </a:r>
            <a:r>
              <a:rPr lang="et-EE" sz="2000" dirty="0"/>
              <a:t> (AL </a:t>
            </a:r>
            <a:r>
              <a:rPr lang="et-EE" sz="2000" dirty="0" err="1"/>
              <a:t>Engineering</a:t>
            </a:r>
            <a:r>
              <a:rPr lang="et-EE" sz="2000" dirty="0"/>
              <a:t> OY, </a:t>
            </a:r>
            <a:r>
              <a:rPr lang="et-EE" sz="2000" dirty="0" err="1"/>
              <a:t>Anssi</a:t>
            </a:r>
            <a:r>
              <a:rPr lang="et-EE" sz="2000" dirty="0"/>
              <a:t> </a:t>
            </a:r>
            <a:r>
              <a:rPr lang="et-EE" sz="2000" dirty="0" err="1"/>
              <a:t>Lamppinen</a:t>
            </a:r>
            <a:r>
              <a:rPr lang="et-EE" sz="2000" dirty="0"/>
              <a:t>) – 1989…</a:t>
            </a:r>
          </a:p>
          <a:p>
            <a:pPr lvl="1"/>
            <a:r>
              <a:rPr lang="et-EE" sz="1800" dirty="0"/>
              <a:t>10 kg, 80 cm, 25-30 ms, 0,1-5 mm, 132/300 mm</a:t>
            </a:r>
          </a:p>
          <a:p>
            <a:r>
              <a:rPr lang="et-EE" sz="2000" dirty="0" err="1"/>
              <a:t>Inspector</a:t>
            </a:r>
            <a:r>
              <a:rPr lang="et-EE" sz="2000" dirty="0"/>
              <a:t> (Englo OÜ, Toomas Sõmera) – 1997…</a:t>
            </a:r>
          </a:p>
          <a:p>
            <a:pPr lvl="1"/>
            <a:r>
              <a:rPr lang="et-EE" sz="1800" dirty="0"/>
              <a:t>10 kg, 140/200 mm</a:t>
            </a:r>
          </a:p>
          <a:p>
            <a:pPr lvl="1"/>
            <a:r>
              <a:rPr lang="et-EE" sz="1800" dirty="0"/>
              <a:t>1997 – ehitati kaks </a:t>
            </a:r>
            <a:r>
              <a:rPr lang="et-EE" sz="1800" dirty="0" err="1"/>
              <a:t>Loadmani</a:t>
            </a:r>
            <a:r>
              <a:rPr lang="et-EE" sz="1800" dirty="0"/>
              <a:t> klooni PKM-1 Maanteeameti </a:t>
            </a:r>
            <a:r>
              <a:rPr lang="et-EE" sz="1800" dirty="0" err="1"/>
              <a:t>Tehnokeskusele</a:t>
            </a:r>
            <a:endParaRPr lang="et-EE" sz="1800" dirty="0"/>
          </a:p>
          <a:p>
            <a:pPr lvl="1"/>
            <a:r>
              <a:rPr lang="et-EE" sz="1800" dirty="0"/>
              <a:t>1999 – lisati tarkvara ja mälu, 2000-2009 Inspector-2 (123 tk)</a:t>
            </a:r>
          </a:p>
          <a:p>
            <a:pPr lvl="1"/>
            <a:r>
              <a:rPr lang="et-EE" sz="1800" dirty="0"/>
              <a:t>2009-2016 – Inspector-3 (165 tk)</a:t>
            </a:r>
          </a:p>
          <a:p>
            <a:pPr lvl="1"/>
            <a:r>
              <a:rPr lang="et-EE" sz="1800" dirty="0"/>
              <a:t>2014-… - Inspector-4</a:t>
            </a:r>
            <a:endParaRPr lang="en-US" sz="1800" dirty="0"/>
          </a:p>
          <a:p>
            <a:pPr lvl="1"/>
            <a:r>
              <a:rPr lang="en-US" sz="1800" dirty="0" err="1"/>
              <a:t>Lisatud</a:t>
            </a:r>
            <a:r>
              <a:rPr lang="en-US" sz="1800" dirty="0"/>
              <a:t> </a:t>
            </a:r>
            <a:r>
              <a:rPr lang="en-US" sz="1800" dirty="0" err="1"/>
              <a:t>eraldi</a:t>
            </a:r>
            <a:r>
              <a:rPr lang="en-US" sz="1800" dirty="0"/>
              <a:t> 200 ja 300 mm </a:t>
            </a:r>
            <a:r>
              <a:rPr lang="en-US" sz="1800" dirty="0" err="1"/>
              <a:t>plaat</a:t>
            </a:r>
            <a:endParaRPr lang="et-EE" sz="1800" dirty="0"/>
          </a:p>
        </p:txBody>
      </p:sp>
      <p:pic>
        <p:nvPicPr>
          <p:cNvPr id="4" name="Picture 2" descr="Loadman">
            <a:extLst>
              <a:ext uri="{FF2B5EF4-FFF2-40B4-BE49-F238E27FC236}">
                <a16:creationId xmlns:a16="http://schemas.microsoft.com/office/drawing/2014/main" id="{08033DE7-79CE-4D9E-81B2-16834E3081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863" y="857252"/>
            <a:ext cx="2266733" cy="3329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inspector road measurement falling weight">
            <a:extLst>
              <a:ext uri="{FF2B5EF4-FFF2-40B4-BE49-F238E27FC236}">
                <a16:creationId xmlns:a16="http://schemas.microsoft.com/office/drawing/2014/main" id="{2C294EF0-6E69-4C24-8287-786F2F4FE5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36810" y="15036"/>
            <a:ext cx="2107377" cy="40916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77B218-A510-DBEB-72F0-4D71B4380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8162" y="4106662"/>
            <a:ext cx="5586025" cy="2711436"/>
          </a:xfrm>
          <a:prstGeom prst="rect">
            <a:avLst/>
          </a:prstGeom>
        </p:spPr>
      </p:pic>
      <p:sp>
        <p:nvSpPr>
          <p:cNvPr id="8" name="TextBox 7">
            <a:extLst>
              <a:ext uri="{FF2B5EF4-FFF2-40B4-BE49-F238E27FC236}">
                <a16:creationId xmlns:a16="http://schemas.microsoft.com/office/drawing/2014/main" id="{287367F4-9EFB-397D-A065-9DE49E26C9EF}"/>
              </a:ext>
            </a:extLst>
          </p:cNvPr>
          <p:cNvSpPr txBox="1"/>
          <p:nvPr/>
        </p:nvSpPr>
        <p:spPr>
          <a:xfrm>
            <a:off x="-270015" y="4186518"/>
            <a:ext cx="6785137" cy="2862322"/>
          </a:xfrm>
          <a:prstGeom prst="rect">
            <a:avLst/>
          </a:prstGeom>
          <a:noFill/>
        </p:spPr>
        <p:txBody>
          <a:bodyPr wrap="square" rtlCol="0">
            <a:spAutoFit/>
          </a:bodyPr>
          <a:lstStyle/>
          <a:p>
            <a:pPr lvl="1"/>
            <a:r>
              <a:rPr lang="en-US" dirty="0" err="1"/>
              <a:t>Iseloomustus</a:t>
            </a:r>
            <a:r>
              <a:rPr lang="en-US" dirty="0"/>
              <a:t>:</a:t>
            </a:r>
          </a:p>
          <a:p>
            <a:pPr lvl="1"/>
            <a:r>
              <a:rPr lang="et-EE" dirty="0"/>
              <a:t>suletud korpus, fikseeritud koormuse langemiskõrgus, </a:t>
            </a:r>
            <a:endParaRPr lang="en-US" dirty="0"/>
          </a:p>
          <a:p>
            <a:pPr lvl="1"/>
            <a:r>
              <a:rPr lang="et-EE" dirty="0"/>
              <a:t>üsna jäik kummipuhver, baas ja suurem lisatald. </a:t>
            </a:r>
            <a:endParaRPr lang="en-US" dirty="0"/>
          </a:p>
          <a:p>
            <a:pPr lvl="1"/>
            <a:r>
              <a:rPr lang="et-EE" dirty="0"/>
              <a:t>Mõlemal seadmel on kaks režiimi, suurema tallaga </a:t>
            </a:r>
            <a:endParaRPr lang="en-US" dirty="0"/>
          </a:p>
          <a:p>
            <a:pPr lvl="1"/>
            <a:r>
              <a:rPr lang="et-EE" dirty="0"/>
              <a:t>(pinge talla all ca 0,5 MPa) mõõdetakse liival, väiksemaga</a:t>
            </a:r>
            <a:endParaRPr lang="en-US" dirty="0"/>
          </a:p>
          <a:p>
            <a:pPr lvl="1"/>
            <a:r>
              <a:rPr lang="et-EE" dirty="0"/>
              <a:t> (ca 1,5 MPa) killustikalusel. </a:t>
            </a:r>
            <a:r>
              <a:rPr lang="en-US" dirty="0"/>
              <a:t> </a:t>
            </a:r>
            <a:r>
              <a:rPr lang="et-EE" dirty="0"/>
              <a:t>Seadme vinnastamiseks pööratakse seadet 180 kraadi, mõõtmistulemusi mõjutab seadme tagasiasetuse täpsus korduvkoormamisel</a:t>
            </a:r>
          </a:p>
          <a:p>
            <a:pPr lvl="1"/>
            <a:r>
              <a:rPr lang="et-EE" dirty="0"/>
              <a:t>Jäik kummipuhver, piiratud puhvri tööiga (puhver puruneb)</a:t>
            </a:r>
          </a:p>
          <a:p>
            <a:endParaRPr lang="en-US" dirty="0"/>
          </a:p>
        </p:txBody>
      </p:sp>
      <p:sp>
        <p:nvSpPr>
          <p:cNvPr id="6" name="Slide Number Placeholder 5">
            <a:extLst>
              <a:ext uri="{FF2B5EF4-FFF2-40B4-BE49-F238E27FC236}">
                <a16:creationId xmlns:a16="http://schemas.microsoft.com/office/drawing/2014/main" id="{E13D73BA-FB55-2957-D93E-1230021F7430}"/>
              </a:ext>
            </a:extLst>
          </p:cNvPr>
          <p:cNvSpPr>
            <a:spLocks noGrp="1"/>
          </p:cNvSpPr>
          <p:nvPr>
            <p:ph type="sldNum" sz="quarter" idx="12"/>
          </p:nvPr>
        </p:nvSpPr>
        <p:spPr/>
        <p:txBody>
          <a:bodyPr/>
          <a:lstStyle/>
          <a:p>
            <a:fld id="{293FD8E8-F8C2-465E-AF77-6AD9B13EB0E0}" type="slidenum">
              <a:rPr lang="en-US" smtClean="0"/>
              <a:t>39</a:t>
            </a:fld>
            <a:endParaRPr lang="en-US"/>
          </a:p>
        </p:txBody>
      </p:sp>
    </p:spTree>
    <p:extLst>
      <p:ext uri="{BB962C8B-B14F-4D97-AF65-F5344CB8AC3E}">
        <p14:creationId xmlns:p14="http://schemas.microsoft.com/office/powerpoint/2010/main" val="1557796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7C8D-2213-A40E-0E13-E6421FD036D2}"/>
              </a:ext>
            </a:extLst>
          </p:cNvPr>
          <p:cNvSpPr>
            <a:spLocks noGrp="1"/>
          </p:cNvSpPr>
          <p:nvPr>
            <p:ph type="title"/>
          </p:nvPr>
        </p:nvSpPr>
        <p:spPr/>
        <p:txBody>
          <a:bodyPr/>
          <a:lstStyle/>
          <a:p>
            <a:r>
              <a:rPr lang="en-US" dirty="0" err="1"/>
              <a:t>Transpordiameti</a:t>
            </a:r>
            <a:r>
              <a:rPr lang="en-US" dirty="0"/>
              <a:t> </a:t>
            </a:r>
            <a:r>
              <a:rPr lang="en-US" dirty="0" err="1"/>
              <a:t>juhendid</a:t>
            </a:r>
            <a:endParaRPr lang="en-US" dirty="0"/>
          </a:p>
        </p:txBody>
      </p:sp>
      <p:sp>
        <p:nvSpPr>
          <p:cNvPr id="3" name="Content Placeholder 2">
            <a:extLst>
              <a:ext uri="{FF2B5EF4-FFF2-40B4-BE49-F238E27FC236}">
                <a16:creationId xmlns:a16="http://schemas.microsoft.com/office/drawing/2014/main" id="{9A3DDA07-8718-EC67-D837-0707357B2333}"/>
              </a:ext>
            </a:extLst>
          </p:cNvPr>
          <p:cNvSpPr>
            <a:spLocks noGrp="1"/>
          </p:cNvSpPr>
          <p:nvPr>
            <p:ph idx="1"/>
          </p:nvPr>
        </p:nvSpPr>
        <p:spPr>
          <a:xfrm>
            <a:off x="341939" y="1825625"/>
            <a:ext cx="11399264" cy="4351338"/>
          </a:xfrm>
        </p:spPr>
        <p:txBody>
          <a:bodyPr>
            <a:normAutofit fontScale="85000" lnSpcReduction="20000"/>
          </a:bodyPr>
          <a:lstStyle/>
          <a:p>
            <a:r>
              <a:rPr lang="en-US" dirty="0" err="1"/>
              <a:t>Elastsete</a:t>
            </a:r>
            <a:r>
              <a:rPr lang="en-US" dirty="0"/>
              <a:t> </a:t>
            </a:r>
            <a:r>
              <a:rPr lang="en-US" dirty="0" err="1"/>
              <a:t>teekatendite</a:t>
            </a:r>
            <a:r>
              <a:rPr lang="en-US" dirty="0"/>
              <a:t> </a:t>
            </a:r>
            <a:r>
              <a:rPr lang="en-US" dirty="0" err="1"/>
              <a:t>projekteerimise</a:t>
            </a:r>
            <a:r>
              <a:rPr lang="en-US" dirty="0"/>
              <a:t> </a:t>
            </a:r>
            <a:r>
              <a:rPr lang="en-US" dirty="0" err="1"/>
              <a:t>juhend</a:t>
            </a:r>
            <a:r>
              <a:rPr lang="en-US" dirty="0"/>
              <a:t> </a:t>
            </a:r>
            <a:r>
              <a:rPr lang="en-US" dirty="0" err="1">
                <a:highlight>
                  <a:srgbClr val="FFFF00"/>
                </a:highlight>
              </a:rPr>
              <a:t>uus</a:t>
            </a:r>
            <a:r>
              <a:rPr lang="en-US" dirty="0">
                <a:highlight>
                  <a:srgbClr val="FFFF00"/>
                </a:highlight>
              </a:rPr>
              <a:t>, </a:t>
            </a:r>
            <a:r>
              <a:rPr lang="en-US" dirty="0" err="1">
                <a:highlight>
                  <a:srgbClr val="FFFF00"/>
                </a:highlight>
              </a:rPr>
              <a:t>aasta</a:t>
            </a:r>
            <a:r>
              <a:rPr lang="en-US" dirty="0">
                <a:highlight>
                  <a:srgbClr val="FFFF00"/>
                </a:highlight>
              </a:rPr>
              <a:t> </a:t>
            </a:r>
            <a:r>
              <a:rPr lang="en-US" dirty="0" err="1">
                <a:highlight>
                  <a:srgbClr val="FFFF00"/>
                </a:highlight>
              </a:rPr>
              <a:t>lõpuks</a:t>
            </a:r>
            <a:endParaRPr lang="en-US" dirty="0"/>
          </a:p>
          <a:p>
            <a:pPr lvl="1"/>
            <a:r>
              <a:rPr lang="en-US" dirty="0"/>
              <a:t>KAP 2.1 </a:t>
            </a:r>
            <a:r>
              <a:rPr lang="en-US" dirty="0" err="1"/>
              <a:t>üsna</a:t>
            </a:r>
            <a:r>
              <a:rPr lang="en-US" dirty="0"/>
              <a:t> </a:t>
            </a:r>
            <a:r>
              <a:rPr lang="en-US" dirty="0" err="1"/>
              <a:t>oluliste</a:t>
            </a:r>
            <a:r>
              <a:rPr lang="en-US" dirty="0"/>
              <a:t> </a:t>
            </a:r>
            <a:r>
              <a:rPr lang="en-US" dirty="0" err="1"/>
              <a:t>täiendustega</a:t>
            </a:r>
            <a:r>
              <a:rPr lang="en-US" dirty="0"/>
              <a:t>, </a:t>
            </a:r>
            <a:r>
              <a:rPr lang="en-US" dirty="0" err="1"/>
              <a:t>arvutustest</a:t>
            </a:r>
            <a:r>
              <a:rPr lang="en-US" dirty="0"/>
              <a:t> ka </a:t>
            </a:r>
            <a:r>
              <a:rPr lang="en-US" dirty="0" err="1"/>
              <a:t>veebiversioon</a:t>
            </a:r>
            <a:endParaRPr lang="en-US" dirty="0"/>
          </a:p>
          <a:p>
            <a:pPr lvl="1"/>
            <a:r>
              <a:rPr lang="en-US" dirty="0" err="1"/>
              <a:t>Uues</a:t>
            </a:r>
            <a:r>
              <a:rPr lang="en-US" dirty="0"/>
              <a:t> ka </a:t>
            </a:r>
            <a:r>
              <a:rPr lang="en-US" dirty="0" err="1"/>
              <a:t>katendikataloog</a:t>
            </a:r>
            <a:r>
              <a:rPr lang="en-US" dirty="0"/>
              <a:t> </a:t>
            </a:r>
            <a:r>
              <a:rPr lang="en-US" dirty="0" err="1"/>
              <a:t>väikese</a:t>
            </a:r>
            <a:r>
              <a:rPr lang="en-US" dirty="0"/>
              <a:t> </a:t>
            </a:r>
            <a:r>
              <a:rPr lang="en-US" dirty="0" err="1"/>
              <a:t>liiklussagedusega</a:t>
            </a:r>
            <a:r>
              <a:rPr lang="en-US" dirty="0"/>
              <a:t> </a:t>
            </a:r>
            <a:r>
              <a:rPr lang="en-US" dirty="0" err="1"/>
              <a:t>teedele</a:t>
            </a:r>
            <a:endParaRPr lang="en-US" dirty="0"/>
          </a:p>
          <a:p>
            <a:r>
              <a:rPr lang="en-US" dirty="0" err="1"/>
              <a:t>Muldkeha</a:t>
            </a:r>
            <a:r>
              <a:rPr lang="en-US" dirty="0"/>
              <a:t> ja </a:t>
            </a:r>
            <a:r>
              <a:rPr lang="en-US" dirty="0" err="1"/>
              <a:t>dreenkihi</a:t>
            </a:r>
            <a:r>
              <a:rPr lang="en-US" dirty="0"/>
              <a:t> </a:t>
            </a:r>
            <a:r>
              <a:rPr lang="en-US" dirty="0" err="1"/>
              <a:t>projekteerimise</a:t>
            </a:r>
            <a:r>
              <a:rPr lang="en-US" dirty="0"/>
              <a:t>, </a:t>
            </a:r>
            <a:r>
              <a:rPr lang="en-US" dirty="0" err="1"/>
              <a:t>ehitamise</a:t>
            </a:r>
            <a:r>
              <a:rPr lang="en-US" dirty="0"/>
              <a:t> ja </a:t>
            </a:r>
            <a:r>
              <a:rPr lang="en-US" dirty="0" err="1"/>
              <a:t>remondi</a:t>
            </a:r>
            <a:r>
              <a:rPr lang="en-US" dirty="0"/>
              <a:t> </a:t>
            </a:r>
            <a:r>
              <a:rPr lang="en-US" dirty="0" err="1"/>
              <a:t>juhend</a:t>
            </a:r>
            <a:r>
              <a:rPr lang="en-US" dirty="0"/>
              <a:t> </a:t>
            </a:r>
            <a:r>
              <a:rPr lang="en-US" dirty="0" err="1">
                <a:highlight>
                  <a:srgbClr val="FFFF00"/>
                </a:highlight>
              </a:rPr>
              <a:t>asendatakse</a:t>
            </a:r>
            <a:endParaRPr lang="en-US" dirty="0"/>
          </a:p>
          <a:p>
            <a:pPr lvl="1"/>
            <a:r>
              <a:rPr lang="en-US" dirty="0" err="1"/>
              <a:t>Muldkeha</a:t>
            </a:r>
            <a:r>
              <a:rPr lang="en-US" dirty="0"/>
              <a:t> </a:t>
            </a:r>
            <a:r>
              <a:rPr lang="en-US" dirty="0" err="1"/>
              <a:t>projekteerimise</a:t>
            </a:r>
            <a:r>
              <a:rPr lang="en-US" dirty="0"/>
              <a:t> </a:t>
            </a:r>
            <a:r>
              <a:rPr lang="en-US" dirty="0" err="1"/>
              <a:t>juhend</a:t>
            </a:r>
            <a:endParaRPr lang="en-US" dirty="0"/>
          </a:p>
          <a:p>
            <a:pPr lvl="1"/>
            <a:r>
              <a:rPr lang="en-US" dirty="0" err="1"/>
              <a:t>Muldkeha</a:t>
            </a:r>
            <a:r>
              <a:rPr lang="en-US" dirty="0"/>
              <a:t> </a:t>
            </a:r>
            <a:r>
              <a:rPr lang="en-US" dirty="0" err="1"/>
              <a:t>ehitamise</a:t>
            </a:r>
            <a:r>
              <a:rPr lang="en-US" dirty="0"/>
              <a:t> </a:t>
            </a:r>
            <a:r>
              <a:rPr lang="en-US" dirty="0" err="1"/>
              <a:t>juhend</a:t>
            </a:r>
            <a:r>
              <a:rPr lang="en-US" dirty="0"/>
              <a:t> (</a:t>
            </a:r>
            <a:r>
              <a:rPr lang="en-US" dirty="0" err="1"/>
              <a:t>sisaldab</a:t>
            </a:r>
            <a:r>
              <a:rPr lang="en-US" dirty="0"/>
              <a:t> ka </a:t>
            </a:r>
            <a:r>
              <a:rPr lang="en-US" dirty="0" err="1"/>
              <a:t>tihendamise</a:t>
            </a:r>
            <a:r>
              <a:rPr lang="en-US" dirty="0"/>
              <a:t> ja </a:t>
            </a:r>
            <a:r>
              <a:rPr lang="en-US" dirty="0" err="1"/>
              <a:t>kontrolli</a:t>
            </a:r>
            <a:r>
              <a:rPr lang="en-US" dirty="0"/>
              <a:t>)</a:t>
            </a:r>
          </a:p>
          <a:p>
            <a:r>
              <a:rPr lang="en-US" dirty="0" err="1"/>
              <a:t>Stabiliseeritud</a:t>
            </a:r>
            <a:r>
              <a:rPr lang="en-US" dirty="0"/>
              <a:t> </a:t>
            </a:r>
            <a:r>
              <a:rPr lang="en-US" dirty="0" err="1"/>
              <a:t>katendikihtide</a:t>
            </a:r>
            <a:r>
              <a:rPr lang="en-US" dirty="0"/>
              <a:t> </a:t>
            </a:r>
            <a:r>
              <a:rPr lang="en-US" dirty="0" err="1"/>
              <a:t>ehitamise</a:t>
            </a:r>
            <a:r>
              <a:rPr lang="en-US" dirty="0"/>
              <a:t> </a:t>
            </a:r>
            <a:r>
              <a:rPr lang="en-US" dirty="0" err="1"/>
              <a:t>juhend</a:t>
            </a:r>
            <a:r>
              <a:rPr lang="en-US" dirty="0"/>
              <a:t> </a:t>
            </a:r>
            <a:r>
              <a:rPr lang="en-US" dirty="0" err="1">
                <a:highlight>
                  <a:srgbClr val="FFFF00"/>
                </a:highlight>
              </a:rPr>
              <a:t>uus</a:t>
            </a:r>
            <a:r>
              <a:rPr lang="en-US" dirty="0">
                <a:highlight>
                  <a:srgbClr val="FFFF00"/>
                </a:highlight>
              </a:rPr>
              <a:t> </a:t>
            </a:r>
            <a:r>
              <a:rPr lang="en-US" dirty="0" err="1">
                <a:highlight>
                  <a:srgbClr val="FFFF00"/>
                </a:highlight>
              </a:rPr>
              <a:t>tulemas</a:t>
            </a:r>
            <a:endParaRPr lang="en-US" dirty="0">
              <a:highlight>
                <a:srgbClr val="FFFF00"/>
              </a:highlight>
            </a:endParaRPr>
          </a:p>
          <a:p>
            <a:pPr lvl="1"/>
            <a:r>
              <a:rPr lang="en-US" dirty="0" err="1"/>
              <a:t>Põhierisus</a:t>
            </a:r>
            <a:r>
              <a:rPr lang="en-US" dirty="0"/>
              <a:t> – </a:t>
            </a:r>
            <a:r>
              <a:rPr lang="en-US" dirty="0" err="1"/>
              <a:t>terastikulise</a:t>
            </a:r>
            <a:r>
              <a:rPr lang="en-US" dirty="0"/>
              <a:t> </a:t>
            </a:r>
            <a:r>
              <a:rPr lang="en-US" dirty="0" err="1"/>
              <a:t>koostise</a:t>
            </a:r>
            <a:r>
              <a:rPr lang="en-US" dirty="0"/>
              <a:t> </a:t>
            </a:r>
            <a:r>
              <a:rPr lang="en-US" dirty="0" err="1"/>
              <a:t>kontrollis</a:t>
            </a:r>
            <a:r>
              <a:rPr lang="en-US" dirty="0"/>
              <a:t> </a:t>
            </a:r>
            <a:r>
              <a:rPr lang="en-US" dirty="0" err="1"/>
              <a:t>freespuru</a:t>
            </a:r>
            <a:r>
              <a:rPr lang="en-US" dirty="0"/>
              <a:t> “as is”, </a:t>
            </a:r>
            <a:r>
              <a:rPr lang="en-US" dirty="0" err="1"/>
              <a:t>mitte</a:t>
            </a:r>
            <a:r>
              <a:rPr lang="en-US" dirty="0"/>
              <a:t> </a:t>
            </a:r>
            <a:r>
              <a:rPr lang="en-US" dirty="0" err="1"/>
              <a:t>pärast</a:t>
            </a:r>
            <a:r>
              <a:rPr lang="en-US" dirty="0"/>
              <a:t> </a:t>
            </a:r>
            <a:r>
              <a:rPr lang="en-US" dirty="0" err="1"/>
              <a:t>bituumeni</a:t>
            </a:r>
            <a:r>
              <a:rPr lang="en-US" dirty="0"/>
              <a:t> </a:t>
            </a:r>
            <a:r>
              <a:rPr lang="en-US" dirty="0" err="1"/>
              <a:t>eemaldamist</a:t>
            </a:r>
            <a:r>
              <a:rPr lang="en-US" dirty="0"/>
              <a:t>, </a:t>
            </a:r>
            <a:r>
              <a:rPr lang="en-US" dirty="0" err="1"/>
              <a:t>sest</a:t>
            </a:r>
            <a:r>
              <a:rPr lang="en-US" dirty="0"/>
              <a:t> </a:t>
            </a:r>
            <a:r>
              <a:rPr lang="en-US" dirty="0" err="1"/>
              <a:t>külmas</a:t>
            </a:r>
            <a:r>
              <a:rPr lang="en-US" dirty="0"/>
              <a:t> </a:t>
            </a:r>
            <a:r>
              <a:rPr lang="en-US" dirty="0" err="1"/>
              <a:t>protsessis</a:t>
            </a:r>
            <a:r>
              <a:rPr lang="en-US" dirty="0"/>
              <a:t> </a:t>
            </a:r>
            <a:r>
              <a:rPr lang="en-US" dirty="0" err="1"/>
              <a:t>jääb</a:t>
            </a:r>
            <a:r>
              <a:rPr lang="en-US" dirty="0"/>
              <a:t> </a:t>
            </a:r>
            <a:r>
              <a:rPr lang="en-US" dirty="0" err="1"/>
              <a:t>freesi</a:t>
            </a:r>
            <a:r>
              <a:rPr lang="en-US" dirty="0"/>
              <a:t> </a:t>
            </a:r>
            <a:r>
              <a:rPr lang="en-US" dirty="0" err="1"/>
              <a:t>tükk</a:t>
            </a:r>
            <a:r>
              <a:rPr lang="en-US" dirty="0"/>
              <a:t> </a:t>
            </a:r>
            <a:r>
              <a:rPr lang="en-US" dirty="0" err="1"/>
              <a:t>ikka</a:t>
            </a:r>
            <a:r>
              <a:rPr lang="en-US" dirty="0"/>
              <a:t> </a:t>
            </a:r>
            <a:r>
              <a:rPr lang="en-US" dirty="0" err="1"/>
              <a:t>tükiks</a:t>
            </a:r>
            <a:endParaRPr lang="en-US" dirty="0"/>
          </a:p>
          <a:p>
            <a:r>
              <a:rPr lang="en-US" dirty="0" err="1"/>
              <a:t>Geosünteetide</a:t>
            </a:r>
            <a:r>
              <a:rPr lang="en-US" dirty="0"/>
              <a:t> </a:t>
            </a:r>
            <a:r>
              <a:rPr lang="en-US" dirty="0" err="1"/>
              <a:t>kasutus</a:t>
            </a:r>
            <a:r>
              <a:rPr lang="en-US" dirty="0"/>
              <a:t> </a:t>
            </a:r>
            <a:r>
              <a:rPr lang="en-US" dirty="0" err="1"/>
              <a:t>teekonstruktsioonides</a:t>
            </a:r>
            <a:r>
              <a:rPr lang="en-US" dirty="0"/>
              <a:t> </a:t>
            </a:r>
            <a:r>
              <a:rPr lang="en-US" dirty="0" err="1">
                <a:highlight>
                  <a:srgbClr val="FFFF00"/>
                </a:highlight>
              </a:rPr>
              <a:t>uus</a:t>
            </a:r>
            <a:r>
              <a:rPr lang="en-US" dirty="0">
                <a:highlight>
                  <a:srgbClr val="FFFF00"/>
                </a:highlight>
              </a:rPr>
              <a:t>, </a:t>
            </a:r>
            <a:r>
              <a:rPr lang="en-US" dirty="0" err="1">
                <a:highlight>
                  <a:srgbClr val="FFFF00"/>
                </a:highlight>
              </a:rPr>
              <a:t>aasta</a:t>
            </a:r>
            <a:r>
              <a:rPr lang="en-US" dirty="0">
                <a:highlight>
                  <a:srgbClr val="FFFF00"/>
                </a:highlight>
              </a:rPr>
              <a:t> </a:t>
            </a:r>
            <a:r>
              <a:rPr lang="en-US" dirty="0" err="1">
                <a:highlight>
                  <a:srgbClr val="FFFF00"/>
                </a:highlight>
              </a:rPr>
              <a:t>lõpuks</a:t>
            </a:r>
            <a:endParaRPr lang="en-US" dirty="0"/>
          </a:p>
          <a:p>
            <a:pPr lvl="1"/>
            <a:r>
              <a:rPr lang="en-US" dirty="0" err="1"/>
              <a:t>uus</a:t>
            </a:r>
            <a:r>
              <a:rPr lang="en-US" dirty="0"/>
              <a:t> </a:t>
            </a:r>
            <a:r>
              <a:rPr lang="en-US" dirty="0" err="1"/>
              <a:t>juhend</a:t>
            </a:r>
            <a:r>
              <a:rPr lang="en-US" dirty="0"/>
              <a:t>, </a:t>
            </a:r>
            <a:r>
              <a:rPr lang="en-US" dirty="0" err="1"/>
              <a:t>sisaldab</a:t>
            </a:r>
            <a:r>
              <a:rPr lang="en-US" dirty="0"/>
              <a:t> ka </a:t>
            </a:r>
            <a:r>
              <a:rPr lang="en-US" dirty="0" err="1"/>
              <a:t>asfaldivõrgud</a:t>
            </a:r>
            <a:r>
              <a:rPr lang="en-US" dirty="0"/>
              <a:t> ja </a:t>
            </a:r>
            <a:r>
              <a:rPr lang="en-US" dirty="0" err="1"/>
              <a:t>haakub</a:t>
            </a:r>
            <a:r>
              <a:rPr lang="en-US" dirty="0"/>
              <a:t> </a:t>
            </a:r>
            <a:r>
              <a:rPr lang="en-US" dirty="0" err="1"/>
              <a:t>katendiarvutusega</a:t>
            </a:r>
            <a:endParaRPr lang="en-US" dirty="0"/>
          </a:p>
          <a:p>
            <a:r>
              <a:rPr lang="en-US" dirty="0" err="1"/>
              <a:t>Killustikaluste</a:t>
            </a:r>
            <a:r>
              <a:rPr lang="en-US" dirty="0"/>
              <a:t> </a:t>
            </a:r>
            <a:r>
              <a:rPr lang="en-US" dirty="0" err="1"/>
              <a:t>ehitamise</a:t>
            </a:r>
            <a:r>
              <a:rPr lang="en-US" dirty="0"/>
              <a:t> </a:t>
            </a:r>
            <a:r>
              <a:rPr lang="en-US" dirty="0" err="1"/>
              <a:t>juhend</a:t>
            </a:r>
            <a:endParaRPr lang="en-US" dirty="0"/>
          </a:p>
          <a:p>
            <a:pPr lvl="1"/>
            <a:r>
              <a:rPr lang="en-US" dirty="0" err="1"/>
              <a:t>parandused</a:t>
            </a:r>
            <a:r>
              <a:rPr lang="en-US" dirty="0"/>
              <a:t> </a:t>
            </a:r>
            <a:r>
              <a:rPr lang="en-US" dirty="0" err="1"/>
              <a:t>eeldavad</a:t>
            </a:r>
            <a:r>
              <a:rPr lang="en-US" dirty="0"/>
              <a:t> M101 </a:t>
            </a:r>
            <a:r>
              <a:rPr lang="en-US" dirty="0" err="1"/>
              <a:t>muutmist</a:t>
            </a:r>
            <a:r>
              <a:rPr lang="en-US" dirty="0"/>
              <a:t>, </a:t>
            </a:r>
            <a:r>
              <a:rPr lang="en-US" dirty="0" err="1"/>
              <a:t>sest</a:t>
            </a:r>
            <a:r>
              <a:rPr lang="en-US" dirty="0"/>
              <a:t> </a:t>
            </a:r>
            <a:r>
              <a:rPr lang="en-US" dirty="0" err="1"/>
              <a:t>seonduvad</a:t>
            </a:r>
            <a:r>
              <a:rPr lang="en-US" dirty="0"/>
              <a:t> </a:t>
            </a:r>
            <a:r>
              <a:rPr lang="en-US" dirty="0" err="1"/>
              <a:t>kontrolli</a:t>
            </a:r>
            <a:r>
              <a:rPr lang="en-US" dirty="0"/>
              <a:t> </a:t>
            </a:r>
            <a:r>
              <a:rPr lang="en-US" dirty="0" err="1"/>
              <a:t>väärtustega</a:t>
            </a:r>
            <a:r>
              <a:rPr lang="en-US" dirty="0"/>
              <a:t>, </a:t>
            </a:r>
            <a:r>
              <a:rPr lang="en-US" dirty="0" err="1"/>
              <a:t>kohe</a:t>
            </a:r>
            <a:r>
              <a:rPr lang="en-US" dirty="0"/>
              <a:t> </a:t>
            </a:r>
            <a:r>
              <a:rPr lang="en-US" dirty="0" err="1"/>
              <a:t>kui</a:t>
            </a:r>
            <a:r>
              <a:rPr lang="en-US" dirty="0"/>
              <a:t> </a:t>
            </a:r>
            <a:r>
              <a:rPr lang="en-US" dirty="0" err="1"/>
              <a:t>muldkeha</a:t>
            </a:r>
            <a:r>
              <a:rPr lang="en-US" dirty="0"/>
              <a:t> </a:t>
            </a:r>
            <a:r>
              <a:rPr lang="en-US" dirty="0" err="1"/>
              <a:t>ehitamise</a:t>
            </a:r>
            <a:r>
              <a:rPr lang="en-US" dirty="0"/>
              <a:t> </a:t>
            </a:r>
            <a:r>
              <a:rPr lang="en-US" dirty="0" err="1"/>
              <a:t>juhend</a:t>
            </a:r>
            <a:r>
              <a:rPr lang="en-US" dirty="0"/>
              <a:t> on </a:t>
            </a:r>
            <a:r>
              <a:rPr lang="en-US" dirty="0" err="1"/>
              <a:t>paigas</a:t>
            </a:r>
            <a:r>
              <a:rPr lang="en-US" dirty="0"/>
              <a:t>, </a:t>
            </a:r>
            <a:r>
              <a:rPr lang="en-US" dirty="0" err="1"/>
              <a:t>algatatakse</a:t>
            </a:r>
            <a:r>
              <a:rPr lang="en-US" dirty="0"/>
              <a:t> M101 </a:t>
            </a:r>
            <a:r>
              <a:rPr lang="en-US" dirty="0" err="1"/>
              <a:t>muutmine</a:t>
            </a:r>
            <a:r>
              <a:rPr lang="en-US" dirty="0"/>
              <a:t> ja </a:t>
            </a:r>
            <a:r>
              <a:rPr lang="en-US" dirty="0" err="1"/>
              <a:t>paralleelselt</a:t>
            </a:r>
            <a:r>
              <a:rPr lang="en-US" dirty="0"/>
              <a:t> </a:t>
            </a:r>
            <a:r>
              <a:rPr lang="en-US" dirty="0" err="1"/>
              <a:t>parandatakse</a:t>
            </a:r>
            <a:r>
              <a:rPr lang="en-US" dirty="0"/>
              <a:t> KKEJ</a:t>
            </a:r>
          </a:p>
          <a:p>
            <a:pPr lvl="1"/>
            <a:endParaRPr lang="en-US" dirty="0"/>
          </a:p>
        </p:txBody>
      </p:sp>
      <p:sp>
        <p:nvSpPr>
          <p:cNvPr id="4" name="Slide Number Placeholder 3">
            <a:extLst>
              <a:ext uri="{FF2B5EF4-FFF2-40B4-BE49-F238E27FC236}">
                <a16:creationId xmlns:a16="http://schemas.microsoft.com/office/drawing/2014/main" id="{3D7110B3-2CBC-D2A2-629E-62335BA2828F}"/>
              </a:ext>
            </a:extLst>
          </p:cNvPr>
          <p:cNvSpPr>
            <a:spLocks noGrp="1"/>
          </p:cNvSpPr>
          <p:nvPr>
            <p:ph type="sldNum" sz="quarter" idx="12"/>
          </p:nvPr>
        </p:nvSpPr>
        <p:spPr/>
        <p:txBody>
          <a:bodyPr/>
          <a:lstStyle/>
          <a:p>
            <a:fld id="{293FD8E8-F8C2-465E-AF77-6AD9B13EB0E0}" type="slidenum">
              <a:rPr lang="en-US" smtClean="0"/>
              <a:t>4</a:t>
            </a:fld>
            <a:endParaRPr lang="en-US"/>
          </a:p>
        </p:txBody>
      </p:sp>
    </p:spTree>
    <p:extLst>
      <p:ext uri="{BB962C8B-B14F-4D97-AF65-F5344CB8AC3E}">
        <p14:creationId xmlns:p14="http://schemas.microsoft.com/office/powerpoint/2010/main" val="2101430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8A2D5-8B29-40F6-8984-D49B6FC27C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55000" y="1621974"/>
            <a:ext cx="4806315" cy="5277204"/>
          </a:xfrm>
          <a:prstGeom prst="rect">
            <a:avLst/>
          </a:prstGeom>
        </p:spPr>
      </p:pic>
      <p:pic>
        <p:nvPicPr>
          <p:cNvPr id="2" name="Picture 1">
            <a:extLst>
              <a:ext uri="{FF2B5EF4-FFF2-40B4-BE49-F238E27FC236}">
                <a16:creationId xmlns:a16="http://schemas.microsoft.com/office/drawing/2014/main" id="{DB988BED-D03F-44A6-9389-C7E234FCBD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68564" y="1465092"/>
            <a:ext cx="5623436" cy="4021508"/>
          </a:xfrm>
          <a:prstGeom prst="rect">
            <a:avLst/>
          </a:prstGeom>
        </p:spPr>
      </p:pic>
      <p:sp>
        <p:nvSpPr>
          <p:cNvPr id="4" name="TextBox 3">
            <a:extLst>
              <a:ext uri="{FF2B5EF4-FFF2-40B4-BE49-F238E27FC236}">
                <a16:creationId xmlns:a16="http://schemas.microsoft.com/office/drawing/2014/main" id="{9F2A0176-3946-FFF2-EBE9-BBF04E39047E}"/>
              </a:ext>
            </a:extLst>
          </p:cNvPr>
          <p:cNvSpPr txBox="1"/>
          <p:nvPr/>
        </p:nvSpPr>
        <p:spPr>
          <a:xfrm>
            <a:off x="4570332" y="397346"/>
            <a:ext cx="7863563" cy="715581"/>
          </a:xfrm>
          <a:prstGeom prst="rect">
            <a:avLst/>
          </a:prstGeom>
          <a:noFill/>
        </p:spPr>
        <p:txBody>
          <a:bodyPr wrap="none" rtlCol="0">
            <a:spAutoFit/>
          </a:bodyPr>
          <a:lstStyle/>
          <a:p>
            <a:r>
              <a:rPr lang="en-US" sz="1350" dirty="0" err="1"/>
              <a:t>Koormustallad</a:t>
            </a:r>
            <a:r>
              <a:rPr lang="en-US" sz="1350" dirty="0"/>
              <a:t> 140 mm ja 200 mm, </a:t>
            </a:r>
            <a:r>
              <a:rPr lang="en-US" sz="1350" dirty="0" err="1"/>
              <a:t>võib</a:t>
            </a:r>
            <a:r>
              <a:rPr lang="en-US" sz="1350" dirty="0"/>
              <a:t> </a:t>
            </a:r>
            <a:r>
              <a:rPr lang="en-US" sz="1350" dirty="0" err="1"/>
              <a:t>saada</a:t>
            </a:r>
            <a:r>
              <a:rPr lang="en-US" sz="1350" dirty="0"/>
              <a:t> ka 300 mm</a:t>
            </a:r>
          </a:p>
          <a:p>
            <a:r>
              <a:rPr lang="en-US" sz="1350" dirty="0" err="1"/>
              <a:t>Konstrueeritud</a:t>
            </a:r>
            <a:r>
              <a:rPr lang="en-US" sz="1350" dirty="0"/>
              <a:t> </a:t>
            </a:r>
            <a:r>
              <a:rPr lang="en-US" sz="1350" dirty="0" err="1"/>
              <a:t>Loadmani</a:t>
            </a:r>
            <a:r>
              <a:rPr lang="en-US" sz="1350" dirty="0"/>
              <a:t> </a:t>
            </a:r>
            <a:r>
              <a:rPr lang="en-US" sz="1350" dirty="0" err="1"/>
              <a:t>baasil</a:t>
            </a:r>
            <a:endParaRPr lang="en-US" sz="1350" dirty="0"/>
          </a:p>
          <a:p>
            <a:r>
              <a:rPr lang="en-US" sz="1350" dirty="0"/>
              <a:t>Kui </a:t>
            </a:r>
            <a:r>
              <a:rPr lang="en-US" sz="1350" dirty="0" err="1"/>
              <a:t>Loadmani</a:t>
            </a:r>
            <a:r>
              <a:rPr lang="en-US" sz="1350" dirty="0"/>
              <a:t> </a:t>
            </a:r>
            <a:r>
              <a:rPr lang="en-US" sz="1350" dirty="0" err="1"/>
              <a:t>puhul</a:t>
            </a:r>
            <a:r>
              <a:rPr lang="en-US" sz="1350" dirty="0"/>
              <a:t> </a:t>
            </a:r>
            <a:r>
              <a:rPr lang="en-US" sz="1350" dirty="0" err="1"/>
              <a:t>hinnatakse</a:t>
            </a:r>
            <a:r>
              <a:rPr lang="en-US" sz="1350" dirty="0"/>
              <a:t> Emax/E1, </a:t>
            </a:r>
            <a:r>
              <a:rPr lang="en-US" sz="1350" dirty="0" err="1"/>
              <a:t>siis</a:t>
            </a:r>
            <a:r>
              <a:rPr lang="en-US" sz="1350" dirty="0"/>
              <a:t> </a:t>
            </a:r>
            <a:r>
              <a:rPr lang="en-US" sz="1350" dirty="0" err="1"/>
              <a:t>Inspectoril</a:t>
            </a:r>
            <a:r>
              <a:rPr lang="en-US" sz="1350" dirty="0"/>
              <a:t> E6…8/E2 – </a:t>
            </a:r>
            <a:r>
              <a:rPr lang="en-US" sz="1350" dirty="0" err="1"/>
              <a:t>miks</a:t>
            </a:r>
            <a:r>
              <a:rPr lang="en-US" sz="1350" dirty="0"/>
              <a:t>? </a:t>
            </a:r>
            <a:r>
              <a:rPr lang="en-US" sz="1350" dirty="0" err="1"/>
              <a:t>Suhtarvud</a:t>
            </a:r>
            <a:r>
              <a:rPr lang="en-US" sz="1350" dirty="0"/>
              <a:t> pole </a:t>
            </a:r>
            <a:r>
              <a:rPr lang="en-US" sz="1350" dirty="0" err="1"/>
              <a:t>võrreldavad</a:t>
            </a:r>
            <a:endParaRPr lang="en-US" sz="1350" dirty="0"/>
          </a:p>
        </p:txBody>
      </p:sp>
      <p:pic>
        <p:nvPicPr>
          <p:cNvPr id="6" name="Picture 5">
            <a:extLst>
              <a:ext uri="{FF2B5EF4-FFF2-40B4-BE49-F238E27FC236}">
                <a16:creationId xmlns:a16="http://schemas.microsoft.com/office/drawing/2014/main" id="{3BFB6961-FC15-A414-1D39-AF0BABEF40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657750" cy="5144655"/>
          </a:xfrm>
          <a:prstGeom prst="rect">
            <a:avLst/>
          </a:prstGeom>
        </p:spPr>
      </p:pic>
      <p:sp>
        <p:nvSpPr>
          <p:cNvPr id="5" name="Slide Number Placeholder 4">
            <a:extLst>
              <a:ext uri="{FF2B5EF4-FFF2-40B4-BE49-F238E27FC236}">
                <a16:creationId xmlns:a16="http://schemas.microsoft.com/office/drawing/2014/main" id="{3E8D16B8-C961-6601-A437-1B98A2C488EB}"/>
              </a:ext>
            </a:extLst>
          </p:cNvPr>
          <p:cNvSpPr>
            <a:spLocks noGrp="1"/>
          </p:cNvSpPr>
          <p:nvPr>
            <p:ph type="sldNum" sz="quarter" idx="12"/>
          </p:nvPr>
        </p:nvSpPr>
        <p:spPr/>
        <p:txBody>
          <a:bodyPr/>
          <a:lstStyle/>
          <a:p>
            <a:fld id="{293FD8E8-F8C2-465E-AF77-6AD9B13EB0E0}" type="slidenum">
              <a:rPr lang="en-US" smtClean="0"/>
              <a:t>40</a:t>
            </a:fld>
            <a:endParaRPr lang="en-US"/>
          </a:p>
        </p:txBody>
      </p:sp>
    </p:spTree>
    <p:extLst>
      <p:ext uri="{BB962C8B-B14F-4D97-AF65-F5344CB8AC3E}">
        <p14:creationId xmlns:p14="http://schemas.microsoft.com/office/powerpoint/2010/main" val="1414844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B96E0CA-7EF5-448A-B847-520CD3804C4F}"/>
              </a:ext>
            </a:extLst>
          </p:cNvPr>
          <p:cNvSpPr>
            <a:spLocks noGrp="1"/>
          </p:cNvSpPr>
          <p:nvPr>
            <p:ph type="title"/>
          </p:nvPr>
        </p:nvSpPr>
        <p:spPr>
          <a:xfrm>
            <a:off x="2624796" y="110716"/>
            <a:ext cx="8229600" cy="1143000"/>
          </a:xfrm>
        </p:spPr>
        <p:txBody>
          <a:bodyPr>
            <a:noAutofit/>
          </a:bodyPr>
          <a:lstStyle/>
          <a:p>
            <a:r>
              <a:rPr lang="et-EE" sz="3600" dirty="0"/>
              <a:t>LWD - Saksa koolkond </a:t>
            </a:r>
            <a:br>
              <a:rPr lang="et-EE" sz="3600" dirty="0"/>
            </a:br>
            <a:r>
              <a:rPr lang="et-EE" sz="3600" dirty="0">
                <a:highlight>
                  <a:srgbClr val="00FFFF"/>
                </a:highlight>
              </a:rPr>
              <a:t>ASTM E2835-</a:t>
            </a:r>
            <a:r>
              <a:rPr lang="en-US" sz="3600" dirty="0">
                <a:highlight>
                  <a:srgbClr val="00FFFF"/>
                </a:highlight>
              </a:rPr>
              <a:t>2</a:t>
            </a:r>
            <a:r>
              <a:rPr lang="et-EE" sz="3600" dirty="0">
                <a:highlight>
                  <a:srgbClr val="00FFFF"/>
                </a:highlight>
              </a:rPr>
              <a:t>1(20</a:t>
            </a:r>
            <a:r>
              <a:rPr lang="en-US" sz="3600" dirty="0">
                <a:highlight>
                  <a:srgbClr val="00FFFF"/>
                </a:highlight>
              </a:rPr>
              <a:t>21</a:t>
            </a:r>
            <a:r>
              <a:rPr lang="et-EE" sz="3600" dirty="0">
                <a:highlight>
                  <a:srgbClr val="00FFFF"/>
                </a:highlight>
              </a:rPr>
              <a:t>)</a:t>
            </a:r>
          </a:p>
        </p:txBody>
      </p:sp>
      <p:sp>
        <p:nvSpPr>
          <p:cNvPr id="3" name="Sisu kohatäide 2">
            <a:extLst>
              <a:ext uri="{FF2B5EF4-FFF2-40B4-BE49-F238E27FC236}">
                <a16:creationId xmlns:a16="http://schemas.microsoft.com/office/drawing/2014/main" id="{933C09AF-444A-4295-95F5-C314ACD0CCE1}"/>
              </a:ext>
            </a:extLst>
          </p:cNvPr>
          <p:cNvSpPr>
            <a:spLocks noGrp="1"/>
          </p:cNvSpPr>
          <p:nvPr>
            <p:ph idx="1"/>
          </p:nvPr>
        </p:nvSpPr>
        <p:spPr>
          <a:xfrm>
            <a:off x="744071" y="2845783"/>
            <a:ext cx="8143847" cy="3770169"/>
          </a:xfrm>
        </p:spPr>
        <p:txBody>
          <a:bodyPr>
            <a:normAutofit lnSpcReduction="10000"/>
          </a:bodyPr>
          <a:lstStyle/>
          <a:p>
            <a:r>
              <a:rPr lang="et-EE" dirty="0" err="1"/>
              <a:t>Zorn</a:t>
            </a:r>
            <a:r>
              <a:rPr lang="et-EE" dirty="0"/>
              <a:t> – 300 mm plaat, 10 kg, 72,4 cm</a:t>
            </a:r>
          </a:p>
          <a:p>
            <a:r>
              <a:rPr lang="et-EE" dirty="0"/>
              <a:t>HMP</a:t>
            </a:r>
          </a:p>
          <a:p>
            <a:r>
              <a:rPr lang="et-EE" dirty="0" err="1"/>
              <a:t>Terratest</a:t>
            </a:r>
            <a:endParaRPr lang="et-EE" dirty="0"/>
          </a:p>
          <a:p>
            <a:r>
              <a:rPr lang="et-EE" dirty="0"/>
              <a:t>Iseloomustus:</a:t>
            </a:r>
          </a:p>
          <a:p>
            <a:pPr lvl="1"/>
            <a:r>
              <a:rPr lang="et-EE" sz="1600" dirty="0"/>
              <a:t>eraldi fikseeritud langemiskõrgusega koormuselement ja terasvedrudest puhvriga mõõteseade, 10 (erandina 15 kg) langev koormus, pinge talla all kalibreeritakse tehases tasemele 100 </a:t>
            </a:r>
            <a:r>
              <a:rPr lang="et-EE" sz="1600" dirty="0" err="1"/>
              <a:t>kPa</a:t>
            </a:r>
            <a:r>
              <a:rPr lang="et-EE" sz="1600" dirty="0"/>
              <a:t> koormusel 7,07 </a:t>
            </a:r>
            <a:r>
              <a:rPr lang="et-EE" sz="1600" dirty="0" err="1"/>
              <a:t>kN</a:t>
            </a:r>
            <a:r>
              <a:rPr lang="et-EE" sz="1600" dirty="0"/>
              <a:t>. Kasutatakse plaatkoormuskatse asemel (German </a:t>
            </a:r>
            <a:r>
              <a:rPr lang="et-EE" sz="1600" dirty="0" err="1"/>
              <a:t>dynamic</a:t>
            </a:r>
            <a:r>
              <a:rPr lang="et-EE" sz="1600" dirty="0"/>
              <a:t> </a:t>
            </a:r>
            <a:r>
              <a:rPr lang="et-EE" sz="1600" dirty="0" err="1"/>
              <a:t>plate</a:t>
            </a:r>
            <a:r>
              <a:rPr lang="et-EE" sz="1600" dirty="0"/>
              <a:t> load test).</a:t>
            </a:r>
          </a:p>
          <a:p>
            <a:pPr lvl="1"/>
            <a:r>
              <a:rPr lang="et-EE" dirty="0"/>
              <a:t>TP-BF </a:t>
            </a:r>
            <a:r>
              <a:rPr lang="et-EE" dirty="0" err="1"/>
              <a:t>StB</a:t>
            </a:r>
            <a:r>
              <a:rPr lang="et-EE" dirty="0"/>
              <a:t> Part B 8.3 järgi tööulatus 15…70 MN/m</a:t>
            </a:r>
            <a:r>
              <a:rPr lang="et-EE" baseline="30000" dirty="0"/>
              <a:t>2</a:t>
            </a:r>
          </a:p>
          <a:p>
            <a:pPr lvl="1"/>
            <a:r>
              <a:rPr lang="et-EE" dirty="0" err="1"/>
              <a:t>E</a:t>
            </a:r>
            <a:r>
              <a:rPr lang="et-EE" baseline="-25000" dirty="0" err="1"/>
              <a:t>vd</a:t>
            </a:r>
            <a:r>
              <a:rPr lang="et-EE" dirty="0"/>
              <a:t>=1,5*r*</a:t>
            </a:r>
            <a:r>
              <a:rPr lang="el-GR" dirty="0"/>
              <a:t>σ</a:t>
            </a:r>
            <a:r>
              <a:rPr lang="et-EE" baseline="-25000" dirty="0" err="1"/>
              <a:t>max</a:t>
            </a:r>
            <a:r>
              <a:rPr lang="et-EE" dirty="0"/>
              <a:t>/</a:t>
            </a:r>
            <a:r>
              <a:rPr lang="et-EE" dirty="0" err="1"/>
              <a:t>s</a:t>
            </a:r>
            <a:r>
              <a:rPr lang="et-EE" baseline="-25000" dirty="0" err="1"/>
              <a:t>max</a:t>
            </a:r>
            <a:endParaRPr lang="et-EE" baseline="-25000" dirty="0"/>
          </a:p>
          <a:p>
            <a:pPr lvl="1"/>
            <a:r>
              <a:rPr lang="et-EE" dirty="0"/>
              <a:t>r – 15 cm; </a:t>
            </a:r>
            <a:r>
              <a:rPr lang="el-GR" dirty="0"/>
              <a:t>σ</a:t>
            </a:r>
            <a:r>
              <a:rPr lang="et-EE" baseline="-25000" dirty="0" err="1"/>
              <a:t>max</a:t>
            </a:r>
            <a:r>
              <a:rPr lang="et-EE" dirty="0"/>
              <a:t>=0,1 MN/m</a:t>
            </a:r>
            <a:r>
              <a:rPr lang="et-EE" baseline="30000" dirty="0"/>
              <a:t>2</a:t>
            </a:r>
          </a:p>
        </p:txBody>
      </p:sp>
      <p:pic>
        <p:nvPicPr>
          <p:cNvPr id="5" name="Pilt 4">
            <a:extLst>
              <a:ext uri="{FF2B5EF4-FFF2-40B4-BE49-F238E27FC236}">
                <a16:creationId xmlns:a16="http://schemas.microsoft.com/office/drawing/2014/main" id="{9F5449AF-5E5F-413F-87C6-25A071C110C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0785" y="110716"/>
            <a:ext cx="1517656" cy="2564493"/>
          </a:xfrm>
          <a:prstGeom prst="rect">
            <a:avLst/>
          </a:prstGeom>
        </p:spPr>
      </p:pic>
      <p:pic>
        <p:nvPicPr>
          <p:cNvPr id="6" name="Picture 2" descr="https://www.zorn-instruments.com/fileadmin/redaktion/zorn-instruments.de/_processed_/csm_zfg3.0_e7a27df171.jpg">
            <a:extLst>
              <a:ext uri="{FF2B5EF4-FFF2-40B4-BE49-F238E27FC236}">
                <a16:creationId xmlns:a16="http://schemas.microsoft.com/office/drawing/2014/main" id="{D1355365-2D3C-49AC-8C6E-B1BF357194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67850" y="1686509"/>
            <a:ext cx="2800295" cy="5060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eight Weight Deflectometer HMP LFGpro - device components">
            <a:extLst>
              <a:ext uri="{FF2B5EF4-FFF2-40B4-BE49-F238E27FC236}">
                <a16:creationId xmlns:a16="http://schemas.microsoft.com/office/drawing/2014/main" id="{4D4BA16D-FFC9-4F3D-AADE-E5E80EE033D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25390" y="857251"/>
            <a:ext cx="2411986" cy="309216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3B9AC1A-49C8-98D3-7319-6C33EA615108}"/>
              </a:ext>
            </a:extLst>
          </p:cNvPr>
          <p:cNvSpPr>
            <a:spLocks noGrp="1"/>
          </p:cNvSpPr>
          <p:nvPr>
            <p:ph type="sldNum" sz="quarter" idx="12"/>
          </p:nvPr>
        </p:nvSpPr>
        <p:spPr/>
        <p:txBody>
          <a:bodyPr/>
          <a:lstStyle/>
          <a:p>
            <a:fld id="{293FD8E8-F8C2-465E-AF77-6AD9B13EB0E0}" type="slidenum">
              <a:rPr lang="en-US" smtClean="0"/>
              <a:t>41</a:t>
            </a:fld>
            <a:endParaRPr lang="en-US"/>
          </a:p>
        </p:txBody>
      </p:sp>
    </p:spTree>
    <p:extLst>
      <p:ext uri="{BB962C8B-B14F-4D97-AF65-F5344CB8AC3E}">
        <p14:creationId xmlns:p14="http://schemas.microsoft.com/office/powerpoint/2010/main" val="3291801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893E6CA-A9E9-4C23-B60C-EDC67B4147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3707" y="845559"/>
            <a:ext cx="3997088" cy="59956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4ABE331-5A22-467C-952B-EC1DE8CF01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1208" y="857250"/>
            <a:ext cx="3997085" cy="59956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28AEB4-8E5E-4E70-A56B-74533B1828A3}"/>
              </a:ext>
            </a:extLst>
          </p:cNvPr>
          <p:cNvSpPr txBox="1"/>
          <p:nvPr/>
        </p:nvSpPr>
        <p:spPr>
          <a:xfrm>
            <a:off x="4960793" y="16808"/>
            <a:ext cx="2389437" cy="2862322"/>
          </a:xfrm>
          <a:prstGeom prst="rect">
            <a:avLst/>
          </a:prstGeom>
          <a:noFill/>
        </p:spPr>
        <p:txBody>
          <a:bodyPr wrap="none" rtlCol="0">
            <a:spAutoFit/>
          </a:bodyPr>
          <a:lstStyle/>
          <a:p>
            <a:r>
              <a:rPr lang="et-EE" dirty="0" err="1"/>
              <a:t>Zorn</a:t>
            </a:r>
            <a:endParaRPr lang="et-EE" dirty="0"/>
          </a:p>
          <a:p>
            <a:r>
              <a:rPr lang="et-EE" dirty="0"/>
              <a:t>ZFG 3,0</a:t>
            </a:r>
          </a:p>
          <a:p>
            <a:r>
              <a:rPr lang="et-EE" dirty="0"/>
              <a:t>ZFG 3000 GPS</a:t>
            </a:r>
          </a:p>
          <a:p>
            <a:endParaRPr lang="et-EE" dirty="0"/>
          </a:p>
          <a:p>
            <a:r>
              <a:rPr lang="et-EE" dirty="0"/>
              <a:t>Andmeside – SD-kaart</a:t>
            </a:r>
          </a:p>
          <a:p>
            <a:r>
              <a:rPr lang="et-EE" dirty="0"/>
              <a:t>Protokoll väljas print</a:t>
            </a:r>
          </a:p>
          <a:p>
            <a:r>
              <a:rPr lang="et-EE" dirty="0"/>
              <a:t>10 kg; 100 </a:t>
            </a:r>
            <a:r>
              <a:rPr lang="et-EE" dirty="0" err="1"/>
              <a:t>kPa</a:t>
            </a:r>
            <a:endParaRPr lang="et-EE" dirty="0"/>
          </a:p>
          <a:p>
            <a:r>
              <a:rPr lang="et-EE" dirty="0" err="1"/>
              <a:t>Evd</a:t>
            </a:r>
            <a:r>
              <a:rPr lang="et-EE" dirty="0"/>
              <a:t> – 15…70 </a:t>
            </a:r>
            <a:r>
              <a:rPr lang="et-EE" dirty="0" err="1"/>
              <a:t>Mpa</a:t>
            </a:r>
            <a:endParaRPr lang="et-EE" dirty="0"/>
          </a:p>
          <a:p>
            <a:r>
              <a:rPr lang="et-EE" dirty="0"/>
              <a:t>+ 15 kg</a:t>
            </a:r>
          </a:p>
          <a:p>
            <a:endParaRPr lang="et-EE" dirty="0"/>
          </a:p>
        </p:txBody>
      </p:sp>
      <p:pic>
        <p:nvPicPr>
          <p:cNvPr id="3078" name="Picture 6">
            <a:extLst>
              <a:ext uri="{FF2B5EF4-FFF2-40B4-BE49-F238E27FC236}">
                <a16:creationId xmlns:a16="http://schemas.microsoft.com/office/drawing/2014/main" id="{34DF5C00-CB50-46F0-B1EB-6A92291AE0B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74682" y="3365725"/>
            <a:ext cx="1166583" cy="34311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54E1665-AD0C-6184-082E-D6A671342427}"/>
              </a:ext>
            </a:extLst>
          </p:cNvPr>
          <p:cNvSpPr>
            <a:spLocks noGrp="1"/>
          </p:cNvSpPr>
          <p:nvPr>
            <p:ph type="sldNum" sz="quarter" idx="12"/>
          </p:nvPr>
        </p:nvSpPr>
        <p:spPr/>
        <p:txBody>
          <a:bodyPr/>
          <a:lstStyle/>
          <a:p>
            <a:fld id="{293FD8E8-F8C2-465E-AF77-6AD9B13EB0E0}" type="slidenum">
              <a:rPr lang="en-US" smtClean="0"/>
              <a:t>42</a:t>
            </a:fld>
            <a:endParaRPr lang="en-US"/>
          </a:p>
        </p:txBody>
      </p:sp>
    </p:spTree>
    <p:extLst>
      <p:ext uri="{BB962C8B-B14F-4D97-AF65-F5344CB8AC3E}">
        <p14:creationId xmlns:p14="http://schemas.microsoft.com/office/powerpoint/2010/main" val="1033147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MP LFG - Light Drop Weight Tester (ASTM E2835-11, E2583-07)">
            <a:extLst>
              <a:ext uri="{FF2B5EF4-FFF2-40B4-BE49-F238E27FC236}">
                <a16:creationId xmlns:a16="http://schemas.microsoft.com/office/drawing/2014/main" id="{E84A3E76-4D21-4903-AA81-94E5D64C4C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04909" y="0"/>
            <a:ext cx="4087091" cy="72081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istory of the Light Wight Deflectometer HMP LFG">
            <a:extLst>
              <a:ext uri="{FF2B5EF4-FFF2-40B4-BE49-F238E27FC236}">
                <a16:creationId xmlns:a16="http://schemas.microsoft.com/office/drawing/2014/main" id="{578BEF65-DA8C-47AD-B3AF-9E467DA6B4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3870762"/>
            <a:ext cx="8104909" cy="29872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92AFB1-2088-43D7-A33D-3BE110EB1F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3719945" cy="3899942"/>
          </a:xfrm>
          <a:prstGeom prst="rect">
            <a:avLst/>
          </a:prstGeom>
        </p:spPr>
      </p:pic>
      <p:sp>
        <p:nvSpPr>
          <p:cNvPr id="3" name="TextBox 2">
            <a:extLst>
              <a:ext uri="{FF2B5EF4-FFF2-40B4-BE49-F238E27FC236}">
                <a16:creationId xmlns:a16="http://schemas.microsoft.com/office/drawing/2014/main" id="{DFEB4925-E821-4A34-9120-4EA7C4A96611}"/>
              </a:ext>
            </a:extLst>
          </p:cNvPr>
          <p:cNvSpPr txBox="1"/>
          <p:nvPr/>
        </p:nvSpPr>
        <p:spPr>
          <a:xfrm>
            <a:off x="4322618" y="1330036"/>
            <a:ext cx="3477234" cy="2308324"/>
          </a:xfrm>
          <a:prstGeom prst="rect">
            <a:avLst/>
          </a:prstGeom>
          <a:noFill/>
        </p:spPr>
        <p:txBody>
          <a:bodyPr wrap="none" rtlCol="0">
            <a:spAutoFit/>
          </a:bodyPr>
          <a:lstStyle/>
          <a:p>
            <a:r>
              <a:rPr lang="et-EE" dirty="0"/>
              <a:t>HMP – LFG4</a:t>
            </a:r>
          </a:p>
          <a:p>
            <a:r>
              <a:rPr lang="et-EE" dirty="0"/>
              <a:t>Pinnase kandevõime</a:t>
            </a:r>
          </a:p>
          <a:p>
            <a:r>
              <a:rPr lang="et-EE" dirty="0"/>
              <a:t>Materjalide tihenduskvaliteet</a:t>
            </a:r>
          </a:p>
          <a:p>
            <a:r>
              <a:rPr lang="et-EE" dirty="0"/>
              <a:t>D300 – </a:t>
            </a:r>
            <a:r>
              <a:rPr lang="et-EE" dirty="0" err="1"/>
              <a:t>max</a:t>
            </a:r>
            <a:r>
              <a:rPr lang="et-EE" dirty="0"/>
              <a:t> terasuurus 63 mm</a:t>
            </a:r>
          </a:p>
          <a:p>
            <a:r>
              <a:rPr lang="et-EE" dirty="0"/>
              <a:t>7,07 </a:t>
            </a:r>
            <a:r>
              <a:rPr lang="et-EE" dirty="0" err="1"/>
              <a:t>kN</a:t>
            </a:r>
            <a:r>
              <a:rPr lang="et-EE" dirty="0"/>
              <a:t> – 100 </a:t>
            </a:r>
            <a:r>
              <a:rPr lang="et-EE" dirty="0" err="1"/>
              <a:t>kPa</a:t>
            </a:r>
            <a:r>
              <a:rPr lang="et-EE" dirty="0"/>
              <a:t>; 17 ms</a:t>
            </a:r>
          </a:p>
          <a:p>
            <a:r>
              <a:rPr lang="et-EE" dirty="0" err="1"/>
              <a:t>Evd</a:t>
            </a:r>
            <a:r>
              <a:rPr lang="et-EE" dirty="0"/>
              <a:t> 15…70 </a:t>
            </a:r>
            <a:r>
              <a:rPr lang="et-EE" dirty="0" err="1"/>
              <a:t>MPa</a:t>
            </a:r>
            <a:endParaRPr lang="et-EE" dirty="0"/>
          </a:p>
          <a:p>
            <a:r>
              <a:rPr lang="et-EE" dirty="0" err="1"/>
              <a:t>Evd</a:t>
            </a:r>
            <a:r>
              <a:rPr lang="et-EE" dirty="0"/>
              <a:t> &lt;225 </a:t>
            </a:r>
            <a:r>
              <a:rPr lang="et-EE" dirty="0" err="1"/>
              <a:t>Mpa</a:t>
            </a:r>
            <a:r>
              <a:rPr lang="et-EE" dirty="0"/>
              <a:t> (15 kg)</a:t>
            </a:r>
          </a:p>
          <a:p>
            <a:r>
              <a:rPr lang="et-EE" dirty="0"/>
              <a:t>Min </a:t>
            </a:r>
            <a:r>
              <a:rPr lang="et-EE" dirty="0" err="1"/>
              <a:t>defl</a:t>
            </a:r>
            <a:r>
              <a:rPr lang="et-EE" dirty="0"/>
              <a:t> – 0,1 mm</a:t>
            </a:r>
          </a:p>
        </p:txBody>
      </p:sp>
      <p:pic>
        <p:nvPicPr>
          <p:cNvPr id="6" name="Picture 5" descr="A picture containing text, tableware, dishware, plate&#10;&#10;Description automatically generated">
            <a:extLst>
              <a:ext uri="{FF2B5EF4-FFF2-40B4-BE49-F238E27FC236}">
                <a16:creationId xmlns:a16="http://schemas.microsoft.com/office/drawing/2014/main" id="{6C9C2A10-CEC5-4442-AD6E-7B5324B4B3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10628" y="95761"/>
            <a:ext cx="1362074" cy="367084"/>
          </a:xfrm>
          <a:prstGeom prst="rect">
            <a:avLst/>
          </a:prstGeom>
        </p:spPr>
      </p:pic>
      <p:sp>
        <p:nvSpPr>
          <p:cNvPr id="4" name="Slide Number Placeholder 3">
            <a:extLst>
              <a:ext uri="{FF2B5EF4-FFF2-40B4-BE49-F238E27FC236}">
                <a16:creationId xmlns:a16="http://schemas.microsoft.com/office/drawing/2014/main" id="{B7587439-75E4-646F-99DC-3465CA56BEFF}"/>
              </a:ext>
            </a:extLst>
          </p:cNvPr>
          <p:cNvSpPr>
            <a:spLocks noGrp="1"/>
          </p:cNvSpPr>
          <p:nvPr>
            <p:ph type="sldNum" sz="quarter" idx="12"/>
          </p:nvPr>
        </p:nvSpPr>
        <p:spPr/>
        <p:txBody>
          <a:bodyPr/>
          <a:lstStyle/>
          <a:p>
            <a:fld id="{293FD8E8-F8C2-465E-AF77-6AD9B13EB0E0}" type="slidenum">
              <a:rPr lang="en-US" smtClean="0"/>
              <a:t>43</a:t>
            </a:fld>
            <a:endParaRPr lang="en-US"/>
          </a:p>
        </p:txBody>
      </p:sp>
    </p:spTree>
    <p:extLst>
      <p:ext uri="{BB962C8B-B14F-4D97-AF65-F5344CB8AC3E}">
        <p14:creationId xmlns:p14="http://schemas.microsoft.com/office/powerpoint/2010/main" val="1903756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3">
            <a:extLst>
              <a:ext uri="{FF2B5EF4-FFF2-40B4-BE49-F238E27FC236}">
                <a16:creationId xmlns:a16="http://schemas.microsoft.com/office/drawing/2014/main" id="{E66C1D8C-B18E-42EF-B5A4-46EC5AC8B8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8237551" cy="6842673"/>
          </a:xfrm>
          <a:prstGeom prst="rect">
            <a:avLst/>
          </a:prstGeom>
        </p:spPr>
      </p:pic>
      <p:sp>
        <p:nvSpPr>
          <p:cNvPr id="3" name="TextBox 2">
            <a:extLst>
              <a:ext uri="{FF2B5EF4-FFF2-40B4-BE49-F238E27FC236}">
                <a16:creationId xmlns:a16="http://schemas.microsoft.com/office/drawing/2014/main" id="{D948082F-2A3C-4AA4-8A30-45A06413270F}"/>
              </a:ext>
            </a:extLst>
          </p:cNvPr>
          <p:cNvSpPr txBox="1"/>
          <p:nvPr/>
        </p:nvSpPr>
        <p:spPr>
          <a:xfrm>
            <a:off x="8157882" y="1672936"/>
            <a:ext cx="3760491" cy="3170099"/>
          </a:xfrm>
          <a:prstGeom prst="rect">
            <a:avLst/>
          </a:prstGeom>
          <a:noFill/>
        </p:spPr>
        <p:txBody>
          <a:bodyPr wrap="square" rtlCol="0">
            <a:spAutoFit/>
          </a:bodyPr>
          <a:lstStyle/>
          <a:p>
            <a:r>
              <a:rPr lang="et-EE" sz="2000" dirty="0"/>
              <a:t>Tabelis toodud väärtusi ei tohi ekstrapoleerida suuremale Ev2 väärtusele kui 120 </a:t>
            </a:r>
            <a:r>
              <a:rPr lang="et-EE" sz="2000" dirty="0" err="1"/>
              <a:t>Mpa</a:t>
            </a:r>
            <a:endParaRPr lang="et-EE" sz="2000" dirty="0"/>
          </a:p>
          <a:p>
            <a:endParaRPr lang="et-EE" sz="2000" dirty="0"/>
          </a:p>
          <a:p>
            <a:r>
              <a:rPr lang="et-EE" sz="2000" dirty="0" err="1"/>
              <a:t>Evd</a:t>
            </a:r>
            <a:r>
              <a:rPr lang="et-EE" sz="2000" dirty="0"/>
              <a:t> – </a:t>
            </a:r>
            <a:r>
              <a:rPr lang="et-EE" sz="2000" dirty="0" err="1"/>
              <a:t>Zorn</a:t>
            </a:r>
            <a:r>
              <a:rPr lang="et-EE" sz="2000" dirty="0"/>
              <a:t> ja teiste analoogide tase – 100 </a:t>
            </a:r>
            <a:r>
              <a:rPr lang="et-EE" sz="2000" dirty="0" err="1"/>
              <a:t>kPa</a:t>
            </a:r>
            <a:r>
              <a:rPr lang="et-EE" sz="2000" dirty="0"/>
              <a:t> 300 mm tallaga</a:t>
            </a:r>
          </a:p>
          <a:p>
            <a:endParaRPr lang="et-EE" sz="2000" dirty="0"/>
          </a:p>
          <a:p>
            <a:r>
              <a:rPr lang="et-EE" sz="2000" dirty="0"/>
              <a:t>Sama tihendustegur ei vasta automaatselt samale kandevõime väärtusele</a:t>
            </a:r>
          </a:p>
        </p:txBody>
      </p:sp>
      <p:sp>
        <p:nvSpPr>
          <p:cNvPr id="4" name="Slide Number Placeholder 3">
            <a:extLst>
              <a:ext uri="{FF2B5EF4-FFF2-40B4-BE49-F238E27FC236}">
                <a16:creationId xmlns:a16="http://schemas.microsoft.com/office/drawing/2014/main" id="{41D2D144-BBED-7708-BD55-9D7CB577F6D9}"/>
              </a:ext>
            </a:extLst>
          </p:cNvPr>
          <p:cNvSpPr>
            <a:spLocks noGrp="1"/>
          </p:cNvSpPr>
          <p:nvPr>
            <p:ph type="sldNum" sz="quarter" idx="12"/>
          </p:nvPr>
        </p:nvSpPr>
        <p:spPr/>
        <p:txBody>
          <a:bodyPr/>
          <a:lstStyle/>
          <a:p>
            <a:fld id="{293FD8E8-F8C2-465E-AF77-6AD9B13EB0E0}" type="slidenum">
              <a:rPr lang="en-US" smtClean="0"/>
              <a:t>44</a:t>
            </a:fld>
            <a:endParaRPr lang="en-US"/>
          </a:p>
        </p:txBody>
      </p:sp>
    </p:spTree>
    <p:extLst>
      <p:ext uri="{BB962C8B-B14F-4D97-AF65-F5344CB8AC3E}">
        <p14:creationId xmlns:p14="http://schemas.microsoft.com/office/powerpoint/2010/main" val="3674531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91D4FAA-AC2C-4A56-8D09-E9EAD00A730E}"/>
              </a:ext>
            </a:extLst>
          </p:cNvPr>
          <p:cNvSpPr>
            <a:spLocks noGrp="1"/>
          </p:cNvSpPr>
          <p:nvPr>
            <p:ph type="title"/>
          </p:nvPr>
        </p:nvSpPr>
        <p:spPr>
          <a:xfrm>
            <a:off x="7099083" y="563756"/>
            <a:ext cx="4571063" cy="969771"/>
          </a:xfrm>
        </p:spPr>
        <p:txBody>
          <a:bodyPr>
            <a:noAutofit/>
          </a:bodyPr>
          <a:lstStyle/>
          <a:p>
            <a:r>
              <a:rPr lang="et-EE" sz="3000" dirty="0"/>
              <a:t>LWD - Taani koolkond</a:t>
            </a:r>
            <a:br>
              <a:rPr lang="et-EE" sz="3000" dirty="0"/>
            </a:br>
            <a:r>
              <a:rPr lang="et-EE" sz="3000" dirty="0">
                <a:highlight>
                  <a:srgbClr val="00FFFF"/>
                </a:highlight>
              </a:rPr>
              <a:t>ASTM E2583-07</a:t>
            </a:r>
            <a:r>
              <a:rPr lang="en-US" sz="3000" dirty="0">
                <a:highlight>
                  <a:srgbClr val="00FFFF"/>
                </a:highlight>
              </a:rPr>
              <a:t>R20 </a:t>
            </a:r>
            <a:r>
              <a:rPr lang="et-EE" sz="3000" dirty="0">
                <a:highlight>
                  <a:srgbClr val="00FFFF"/>
                </a:highlight>
              </a:rPr>
              <a:t>(20</a:t>
            </a:r>
            <a:r>
              <a:rPr lang="en-US" sz="3000" dirty="0">
                <a:highlight>
                  <a:srgbClr val="00FFFF"/>
                </a:highlight>
              </a:rPr>
              <a:t>20</a:t>
            </a:r>
            <a:r>
              <a:rPr lang="et-EE" sz="3000" dirty="0">
                <a:highlight>
                  <a:srgbClr val="00FFFF"/>
                </a:highlight>
              </a:rPr>
              <a:t>)</a:t>
            </a:r>
          </a:p>
        </p:txBody>
      </p:sp>
      <p:sp>
        <p:nvSpPr>
          <p:cNvPr id="3" name="Sisu kohatäide 2">
            <a:extLst>
              <a:ext uri="{FF2B5EF4-FFF2-40B4-BE49-F238E27FC236}">
                <a16:creationId xmlns:a16="http://schemas.microsoft.com/office/drawing/2014/main" id="{853B6F83-BD1D-4304-86E5-E4FE364B8CF0}"/>
              </a:ext>
            </a:extLst>
          </p:cNvPr>
          <p:cNvSpPr>
            <a:spLocks noGrp="1"/>
          </p:cNvSpPr>
          <p:nvPr>
            <p:ph idx="1"/>
          </p:nvPr>
        </p:nvSpPr>
        <p:spPr>
          <a:xfrm>
            <a:off x="1420907" y="2954992"/>
            <a:ext cx="10645588" cy="4192731"/>
          </a:xfrm>
        </p:spPr>
        <p:txBody>
          <a:bodyPr>
            <a:normAutofit fontScale="55000" lnSpcReduction="20000"/>
          </a:bodyPr>
          <a:lstStyle/>
          <a:p>
            <a:r>
              <a:rPr lang="et-EE" sz="4400" dirty="0" err="1"/>
              <a:t>Keros</a:t>
            </a:r>
            <a:r>
              <a:rPr lang="et-EE" sz="4400" dirty="0"/>
              <a:t> LWD – sellest arenesid välja nii </a:t>
            </a:r>
            <a:r>
              <a:rPr lang="et-EE" sz="4400" dirty="0" err="1"/>
              <a:t>Prima</a:t>
            </a:r>
            <a:r>
              <a:rPr lang="et-EE" sz="4400" dirty="0"/>
              <a:t> 100 kui </a:t>
            </a:r>
            <a:r>
              <a:rPr lang="et-EE" sz="4400" dirty="0" err="1"/>
              <a:t>Dynatest</a:t>
            </a:r>
            <a:r>
              <a:rPr lang="et-EE" sz="4400" dirty="0"/>
              <a:t> LWD 3031/3032</a:t>
            </a:r>
          </a:p>
          <a:p>
            <a:r>
              <a:rPr lang="et-EE" sz="4400" dirty="0" err="1"/>
              <a:t>Prima</a:t>
            </a:r>
            <a:r>
              <a:rPr lang="et-EE" sz="4400" dirty="0"/>
              <a:t> 100 omanik/tootja on olnud – </a:t>
            </a:r>
            <a:r>
              <a:rPr lang="et-EE" sz="4400" dirty="0" err="1"/>
              <a:t>Phonix</a:t>
            </a:r>
            <a:r>
              <a:rPr lang="et-EE" sz="4400" dirty="0"/>
              <a:t> - Carl </a:t>
            </a:r>
            <a:r>
              <a:rPr lang="et-EE" sz="4400" dirty="0" err="1"/>
              <a:t>Bro</a:t>
            </a:r>
            <a:r>
              <a:rPr lang="et-EE" sz="4400" dirty="0"/>
              <a:t> – </a:t>
            </a:r>
            <a:r>
              <a:rPr lang="et-EE" sz="4400" dirty="0" err="1"/>
              <a:t>Grontmij</a:t>
            </a:r>
            <a:r>
              <a:rPr lang="et-EE" sz="4400" dirty="0"/>
              <a:t> – SWECO</a:t>
            </a:r>
          </a:p>
          <a:p>
            <a:r>
              <a:rPr lang="et-EE" sz="4400" dirty="0"/>
              <a:t>Iseloomustus:</a:t>
            </a:r>
          </a:p>
          <a:p>
            <a:pPr lvl="1"/>
            <a:r>
              <a:rPr lang="et-EE" sz="2900" dirty="0"/>
              <a:t>muudetav koormus (5…20 kg), muudetav langemiskõrgus, vahetatav koormusplaat 100…300 mm, pinge talla all muudetav 0…1,5 </a:t>
            </a:r>
            <a:r>
              <a:rPr lang="et-EE" sz="2900" dirty="0" err="1"/>
              <a:t>Mpa</a:t>
            </a:r>
            <a:r>
              <a:rPr lang="et-EE" sz="2900" dirty="0"/>
              <a:t>, impulss 20…40 ms</a:t>
            </a:r>
          </a:p>
          <a:p>
            <a:pPr lvl="1"/>
            <a:r>
              <a:rPr lang="et-EE" sz="2900" dirty="0"/>
              <a:t>Kummist või vahtkummist puhvrid mille vahetusega reguleeritakse koormusimpulsi pikkust, lisa-andurite kasutuse võimalus </a:t>
            </a:r>
            <a:r>
              <a:rPr lang="et-EE" sz="2900" dirty="0" err="1"/>
              <a:t>vajumikausi</a:t>
            </a:r>
            <a:r>
              <a:rPr lang="et-EE" sz="2900" dirty="0"/>
              <a:t> mõõtmiseks</a:t>
            </a:r>
          </a:p>
          <a:p>
            <a:r>
              <a:rPr lang="et-EE" sz="4400" dirty="0"/>
              <a:t>Erinevus seadmete vahel:</a:t>
            </a:r>
          </a:p>
          <a:p>
            <a:pPr lvl="1"/>
            <a:r>
              <a:rPr lang="et-EE" sz="2900" dirty="0" err="1"/>
              <a:t>Prima</a:t>
            </a:r>
            <a:r>
              <a:rPr lang="et-EE" sz="2900" dirty="0"/>
              <a:t> 100 võimalik ka kaabliühendusega juhtseade</a:t>
            </a:r>
          </a:p>
          <a:p>
            <a:pPr lvl="1"/>
            <a:r>
              <a:rPr lang="et-EE" sz="2900" dirty="0" err="1"/>
              <a:t>Prima</a:t>
            </a:r>
            <a:r>
              <a:rPr lang="et-EE" sz="2900" dirty="0"/>
              <a:t> 100 – puhvrid kummist koonilised, </a:t>
            </a:r>
            <a:r>
              <a:rPr lang="et-EE" sz="2900" dirty="0" err="1"/>
              <a:t>Dynatest</a:t>
            </a:r>
            <a:r>
              <a:rPr lang="et-EE" sz="2900" dirty="0"/>
              <a:t> – puhvrid vahtkummist kettad</a:t>
            </a:r>
          </a:p>
          <a:p>
            <a:pPr lvl="1"/>
            <a:r>
              <a:rPr lang="et-EE" sz="2900" dirty="0" err="1"/>
              <a:t>Dynatest</a:t>
            </a:r>
            <a:r>
              <a:rPr lang="et-EE" sz="2900" dirty="0"/>
              <a:t> – </a:t>
            </a:r>
            <a:r>
              <a:rPr lang="et-EE" sz="2900" dirty="0" err="1"/>
              <a:t>Dual</a:t>
            </a:r>
            <a:r>
              <a:rPr lang="et-EE" sz="2900" dirty="0"/>
              <a:t> </a:t>
            </a:r>
            <a:r>
              <a:rPr lang="et-EE" sz="2900" dirty="0" err="1"/>
              <a:t>Plate</a:t>
            </a:r>
            <a:r>
              <a:rPr lang="et-EE" sz="2900" dirty="0"/>
              <a:t> </a:t>
            </a:r>
            <a:r>
              <a:rPr lang="et-EE" sz="2900" dirty="0" err="1"/>
              <a:t>System</a:t>
            </a:r>
            <a:r>
              <a:rPr lang="et-EE" sz="2900" dirty="0"/>
              <a:t>, mis </a:t>
            </a:r>
            <a:r>
              <a:rPr lang="et-EE" sz="2900" dirty="0" err="1"/>
              <a:t>Prima</a:t>
            </a:r>
            <a:r>
              <a:rPr lang="et-EE" sz="2900" dirty="0"/>
              <a:t> seadmel puudub</a:t>
            </a:r>
          </a:p>
          <a:p>
            <a:pPr lvl="1"/>
            <a:r>
              <a:rPr lang="et-EE" sz="2900" dirty="0" err="1"/>
              <a:t>Prima</a:t>
            </a:r>
            <a:r>
              <a:rPr lang="et-EE" sz="2900" dirty="0"/>
              <a:t> 100 – andur plaadi küljes, </a:t>
            </a:r>
            <a:r>
              <a:rPr lang="et-EE" sz="2900" dirty="0" err="1"/>
              <a:t>Dynatest</a:t>
            </a:r>
            <a:r>
              <a:rPr lang="et-EE" sz="2900" dirty="0"/>
              <a:t> – andur toetub pinnasele vedruga</a:t>
            </a:r>
            <a:endParaRPr lang="et-EE" sz="1800" dirty="0"/>
          </a:p>
        </p:txBody>
      </p:sp>
      <p:pic>
        <p:nvPicPr>
          <p:cNvPr id="4" name="Picture 2" descr="Pildiotsingu dynatest lwd tulemus">
            <a:extLst>
              <a:ext uri="{FF2B5EF4-FFF2-40B4-BE49-F238E27FC236}">
                <a16:creationId xmlns:a16="http://schemas.microsoft.com/office/drawing/2014/main" id="{CDA38455-7B93-4D75-BE95-AA88C789ADE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161635" y="623355"/>
            <a:ext cx="1131015" cy="5278068"/>
          </a:xfrm>
          <a:prstGeom prst="rect">
            <a:avLst/>
          </a:prstGeom>
          <a:noFill/>
          <a:extLst>
            <a:ext uri="{909E8E84-426E-40DD-AFC4-6F175D3DCCD1}">
              <a14:hiddenFill xmlns:a14="http://schemas.microsoft.com/office/drawing/2010/main">
                <a:solidFill>
                  <a:srgbClr val="FFFFFF"/>
                </a:solidFill>
              </a14:hiddenFill>
            </a:ext>
          </a:extLst>
        </p:spPr>
      </p:pic>
      <p:pic>
        <p:nvPicPr>
          <p:cNvPr id="5" name="Pilt 4">
            <a:extLst>
              <a:ext uri="{FF2B5EF4-FFF2-40B4-BE49-F238E27FC236}">
                <a16:creationId xmlns:a16="http://schemas.microsoft.com/office/drawing/2014/main" id="{320E3C8C-6DCB-4E00-9D6C-68923B71DD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54859" y="290945"/>
            <a:ext cx="2208402" cy="2020241"/>
          </a:xfrm>
          <a:prstGeom prst="rect">
            <a:avLst/>
          </a:prstGeom>
        </p:spPr>
      </p:pic>
      <p:pic>
        <p:nvPicPr>
          <p:cNvPr id="6" name="Pilt 5">
            <a:extLst>
              <a:ext uri="{FF2B5EF4-FFF2-40B4-BE49-F238E27FC236}">
                <a16:creationId xmlns:a16="http://schemas.microsoft.com/office/drawing/2014/main" id="{82F1735F-AD35-4DC2-9E4A-B631F58D24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93606" y="290945"/>
            <a:ext cx="2751419" cy="2020241"/>
          </a:xfrm>
          <a:prstGeom prst="rect">
            <a:avLst/>
          </a:prstGeom>
        </p:spPr>
      </p:pic>
      <p:sp>
        <p:nvSpPr>
          <p:cNvPr id="7" name="Slide Number Placeholder 6">
            <a:extLst>
              <a:ext uri="{FF2B5EF4-FFF2-40B4-BE49-F238E27FC236}">
                <a16:creationId xmlns:a16="http://schemas.microsoft.com/office/drawing/2014/main" id="{0D25DCED-7BC8-7B72-22F4-DC5A3F5AC940}"/>
              </a:ext>
            </a:extLst>
          </p:cNvPr>
          <p:cNvSpPr>
            <a:spLocks noGrp="1"/>
          </p:cNvSpPr>
          <p:nvPr>
            <p:ph type="sldNum" sz="quarter" idx="12"/>
          </p:nvPr>
        </p:nvSpPr>
        <p:spPr/>
        <p:txBody>
          <a:bodyPr/>
          <a:lstStyle/>
          <a:p>
            <a:fld id="{293FD8E8-F8C2-465E-AF77-6AD9B13EB0E0}" type="slidenum">
              <a:rPr lang="en-US" smtClean="0"/>
              <a:t>45</a:t>
            </a:fld>
            <a:endParaRPr lang="en-US"/>
          </a:p>
        </p:txBody>
      </p:sp>
    </p:spTree>
    <p:extLst>
      <p:ext uri="{BB962C8B-B14F-4D97-AF65-F5344CB8AC3E}">
        <p14:creationId xmlns:p14="http://schemas.microsoft.com/office/powerpoint/2010/main" val="30503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C6F8AB-5B58-4837-9106-6BD8AD5F99EF}"/>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789969" y="187036"/>
            <a:ext cx="5402031" cy="6670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A11601-E343-454F-B784-B1A5B91F6B65}"/>
              </a:ext>
            </a:extLst>
          </p:cNvPr>
          <p:cNvSpPr txBox="1"/>
          <p:nvPr/>
        </p:nvSpPr>
        <p:spPr>
          <a:xfrm>
            <a:off x="4175151" y="345065"/>
            <a:ext cx="2614818" cy="646331"/>
          </a:xfrm>
          <a:prstGeom prst="rect">
            <a:avLst/>
          </a:prstGeom>
          <a:noFill/>
        </p:spPr>
        <p:txBody>
          <a:bodyPr wrap="none" rtlCol="0">
            <a:spAutoFit/>
          </a:bodyPr>
          <a:lstStyle/>
          <a:p>
            <a:r>
              <a:rPr lang="et-EE" dirty="0" err="1"/>
              <a:t>Terratest</a:t>
            </a:r>
            <a:r>
              <a:rPr lang="et-EE" dirty="0"/>
              <a:t> 5000 BLU</a:t>
            </a:r>
          </a:p>
          <a:p>
            <a:r>
              <a:rPr lang="et-EE" dirty="0" err="1"/>
              <a:t>Terratest</a:t>
            </a:r>
            <a:r>
              <a:rPr lang="et-EE" dirty="0"/>
              <a:t> 4000 Stream</a:t>
            </a:r>
          </a:p>
        </p:txBody>
      </p:sp>
      <p:pic>
        <p:nvPicPr>
          <p:cNvPr id="5124" name="Picture 4" descr="Light Drop Weight Tester TERRATEST 4000">
            <a:extLst>
              <a:ext uri="{FF2B5EF4-FFF2-40B4-BE49-F238E27FC236}">
                <a16:creationId xmlns:a16="http://schemas.microsoft.com/office/drawing/2014/main" id="{43A9EF88-795F-4308-9EC3-0E4AF77FC3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471"/>
            <a:ext cx="4042064" cy="66755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6BD58C-70F9-4F79-81F7-F7030FB606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42063" y="2495631"/>
            <a:ext cx="2747905" cy="4349696"/>
          </a:xfrm>
          <a:prstGeom prst="rect">
            <a:avLst/>
          </a:prstGeom>
        </p:spPr>
      </p:pic>
      <p:sp>
        <p:nvSpPr>
          <p:cNvPr id="4" name="Slide Number Placeholder 3">
            <a:extLst>
              <a:ext uri="{FF2B5EF4-FFF2-40B4-BE49-F238E27FC236}">
                <a16:creationId xmlns:a16="http://schemas.microsoft.com/office/drawing/2014/main" id="{A91DE54D-038C-C9E9-3D45-B81D18467D78}"/>
              </a:ext>
            </a:extLst>
          </p:cNvPr>
          <p:cNvSpPr>
            <a:spLocks noGrp="1"/>
          </p:cNvSpPr>
          <p:nvPr>
            <p:ph type="sldNum" sz="quarter" idx="12"/>
          </p:nvPr>
        </p:nvSpPr>
        <p:spPr/>
        <p:txBody>
          <a:bodyPr/>
          <a:lstStyle/>
          <a:p>
            <a:fld id="{293FD8E8-F8C2-465E-AF77-6AD9B13EB0E0}" type="slidenum">
              <a:rPr lang="en-US" smtClean="0"/>
              <a:t>46</a:t>
            </a:fld>
            <a:endParaRPr lang="en-US"/>
          </a:p>
        </p:txBody>
      </p:sp>
    </p:spTree>
    <p:extLst>
      <p:ext uri="{BB962C8B-B14F-4D97-AF65-F5344CB8AC3E}">
        <p14:creationId xmlns:p14="http://schemas.microsoft.com/office/powerpoint/2010/main" val="825559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33350-E37B-D2A1-5FCE-CD76C6073CB1}"/>
              </a:ext>
            </a:extLst>
          </p:cNvPr>
          <p:cNvSpPr>
            <a:spLocks noGrp="1"/>
          </p:cNvSpPr>
          <p:nvPr>
            <p:ph type="title"/>
          </p:nvPr>
        </p:nvSpPr>
        <p:spPr/>
        <p:txBody>
          <a:bodyPr/>
          <a:lstStyle/>
          <a:p>
            <a:r>
              <a:rPr lang="en-US" dirty="0" err="1"/>
              <a:t>Rincent</a:t>
            </a:r>
            <a:r>
              <a:rPr lang="en-US" dirty="0"/>
              <a:t> </a:t>
            </a:r>
            <a:r>
              <a:rPr lang="en-US" dirty="0" err="1"/>
              <a:t>Minidyn</a:t>
            </a:r>
            <a:endParaRPr lang="en-US" dirty="0"/>
          </a:p>
        </p:txBody>
      </p:sp>
      <p:sp>
        <p:nvSpPr>
          <p:cNvPr id="6" name="Content Placeholder 5">
            <a:extLst>
              <a:ext uri="{FF2B5EF4-FFF2-40B4-BE49-F238E27FC236}">
                <a16:creationId xmlns:a16="http://schemas.microsoft.com/office/drawing/2014/main" id="{A2949030-7D8C-E54C-3715-8573938F4F0F}"/>
              </a:ext>
            </a:extLst>
          </p:cNvPr>
          <p:cNvSpPr>
            <a:spLocks noGrp="1"/>
          </p:cNvSpPr>
          <p:nvPr>
            <p:ph idx="1"/>
          </p:nvPr>
        </p:nvSpPr>
        <p:spPr>
          <a:xfrm>
            <a:off x="292608" y="1825624"/>
            <a:ext cx="4600275" cy="4758055"/>
          </a:xfrm>
        </p:spPr>
        <p:txBody>
          <a:bodyPr>
            <a:normAutofit fontScale="77500" lnSpcReduction="20000"/>
          </a:bodyPr>
          <a:lstStyle/>
          <a:p>
            <a:r>
              <a:rPr lang="en-US" dirty="0" err="1"/>
              <a:t>Seadme</a:t>
            </a:r>
            <a:r>
              <a:rPr lang="en-US" dirty="0"/>
              <a:t> kaal 15 kg </a:t>
            </a:r>
            <a:r>
              <a:rPr lang="en-US" dirty="0" err="1"/>
              <a:t>ilma</a:t>
            </a:r>
            <a:r>
              <a:rPr lang="en-US" dirty="0"/>
              <a:t> </a:t>
            </a:r>
            <a:r>
              <a:rPr lang="en-US" dirty="0" err="1"/>
              <a:t>langeva</a:t>
            </a:r>
            <a:r>
              <a:rPr lang="en-US" dirty="0"/>
              <a:t> </a:t>
            </a:r>
            <a:r>
              <a:rPr lang="en-US" dirty="0" err="1"/>
              <a:t>raskuseta</a:t>
            </a:r>
            <a:endParaRPr lang="en-US" dirty="0"/>
          </a:p>
          <a:p>
            <a:r>
              <a:rPr lang="en-US" dirty="0"/>
              <a:t>Valida 10 kg +10 kg </a:t>
            </a:r>
            <a:r>
              <a:rPr lang="en-US" dirty="0" err="1"/>
              <a:t>langev</a:t>
            </a:r>
            <a:r>
              <a:rPr lang="en-US" dirty="0"/>
              <a:t> </a:t>
            </a:r>
            <a:r>
              <a:rPr lang="en-US" dirty="0" err="1"/>
              <a:t>raskus</a:t>
            </a:r>
            <a:endParaRPr lang="en-US" dirty="0"/>
          </a:p>
          <a:p>
            <a:pPr lvl="1"/>
            <a:r>
              <a:rPr lang="en-US" dirty="0" err="1"/>
              <a:t>lisaraskus</a:t>
            </a:r>
            <a:r>
              <a:rPr lang="en-US" dirty="0"/>
              <a:t> </a:t>
            </a:r>
            <a:r>
              <a:rPr lang="en-US" dirty="0" err="1"/>
              <a:t>vajalik</a:t>
            </a:r>
            <a:r>
              <a:rPr lang="en-US" dirty="0"/>
              <a:t> </a:t>
            </a:r>
            <a:r>
              <a:rPr lang="en-US" dirty="0" err="1"/>
              <a:t>üle</a:t>
            </a:r>
            <a:r>
              <a:rPr lang="en-US" dirty="0"/>
              <a:t> 120 </a:t>
            </a:r>
            <a:r>
              <a:rPr lang="en-US" dirty="0" err="1"/>
              <a:t>Mpa</a:t>
            </a:r>
            <a:r>
              <a:rPr lang="en-US" dirty="0"/>
              <a:t>  </a:t>
            </a:r>
            <a:r>
              <a:rPr lang="en-US" dirty="0" err="1"/>
              <a:t>kandevõime</a:t>
            </a:r>
            <a:r>
              <a:rPr lang="en-US" dirty="0"/>
              <a:t> </a:t>
            </a:r>
            <a:r>
              <a:rPr lang="en-US" dirty="0" err="1"/>
              <a:t>piiri</a:t>
            </a:r>
            <a:r>
              <a:rPr lang="en-US" dirty="0"/>
              <a:t> </a:t>
            </a:r>
            <a:r>
              <a:rPr lang="en-US" dirty="0" err="1"/>
              <a:t>mõõtmisel</a:t>
            </a:r>
            <a:endParaRPr lang="en-US" dirty="0"/>
          </a:p>
          <a:p>
            <a:r>
              <a:rPr lang="en-US" dirty="0" err="1"/>
              <a:t>Kogukaal</a:t>
            </a:r>
            <a:r>
              <a:rPr lang="en-US" dirty="0"/>
              <a:t> 10 kg </a:t>
            </a:r>
            <a:r>
              <a:rPr lang="en-US" dirty="0" err="1"/>
              <a:t>raskusega</a:t>
            </a:r>
            <a:r>
              <a:rPr lang="en-US" dirty="0"/>
              <a:t> 34 kg</a:t>
            </a:r>
          </a:p>
          <a:p>
            <a:r>
              <a:rPr lang="en-US" dirty="0" err="1"/>
              <a:t>Koormusplaat</a:t>
            </a:r>
            <a:r>
              <a:rPr lang="en-US" dirty="0"/>
              <a:t> 300 mm</a:t>
            </a:r>
          </a:p>
          <a:p>
            <a:pPr lvl="1"/>
            <a:r>
              <a:rPr lang="en-US" dirty="0" err="1"/>
              <a:t>Mõju-ulatus</a:t>
            </a:r>
            <a:r>
              <a:rPr lang="en-US" dirty="0"/>
              <a:t> </a:t>
            </a:r>
            <a:r>
              <a:rPr lang="en-US" dirty="0" err="1"/>
              <a:t>kuni</a:t>
            </a:r>
            <a:r>
              <a:rPr lang="en-US" dirty="0"/>
              <a:t> 60 cm</a:t>
            </a:r>
          </a:p>
          <a:p>
            <a:r>
              <a:rPr lang="en-US" dirty="0" err="1"/>
              <a:t>Kukkumiskõrgus</a:t>
            </a:r>
            <a:r>
              <a:rPr lang="en-US" dirty="0"/>
              <a:t> 55 cm</a:t>
            </a:r>
          </a:p>
          <a:p>
            <a:r>
              <a:rPr lang="en-US" dirty="0" err="1"/>
              <a:t>Jõuandur</a:t>
            </a:r>
            <a:r>
              <a:rPr lang="en-US" dirty="0"/>
              <a:t> </a:t>
            </a:r>
            <a:r>
              <a:rPr lang="en-US" dirty="0" err="1"/>
              <a:t>kuni</a:t>
            </a:r>
            <a:r>
              <a:rPr lang="en-US" dirty="0"/>
              <a:t> 25 </a:t>
            </a:r>
            <a:r>
              <a:rPr lang="en-US" dirty="0" err="1"/>
              <a:t>kN</a:t>
            </a:r>
            <a:r>
              <a:rPr lang="en-US" dirty="0"/>
              <a:t> (viga 0,3%)</a:t>
            </a:r>
          </a:p>
          <a:p>
            <a:r>
              <a:rPr lang="en-US" dirty="0" err="1"/>
              <a:t>Vajumiandur</a:t>
            </a:r>
            <a:r>
              <a:rPr lang="en-US" dirty="0"/>
              <a:t> 1 </a:t>
            </a:r>
            <a:r>
              <a:rPr lang="el-GR" dirty="0"/>
              <a:t>μ</a:t>
            </a:r>
            <a:r>
              <a:rPr lang="en-US" dirty="0"/>
              <a:t>m </a:t>
            </a:r>
            <a:r>
              <a:rPr lang="en-US" dirty="0" err="1"/>
              <a:t>eraldusvõimega</a:t>
            </a:r>
            <a:r>
              <a:rPr lang="en-US" dirty="0"/>
              <a:t> </a:t>
            </a:r>
            <a:r>
              <a:rPr lang="en-US" dirty="0" err="1"/>
              <a:t>kuni</a:t>
            </a:r>
            <a:r>
              <a:rPr lang="en-US" dirty="0"/>
              <a:t> ± 2 mm </a:t>
            </a:r>
            <a:r>
              <a:rPr lang="en-US" dirty="0" err="1"/>
              <a:t>töödiapasoonis</a:t>
            </a:r>
            <a:endParaRPr lang="en-US" dirty="0"/>
          </a:p>
          <a:p>
            <a:r>
              <a:rPr lang="en-US" dirty="0"/>
              <a:t>Android-</a:t>
            </a:r>
            <a:r>
              <a:rPr lang="en-US" dirty="0" err="1"/>
              <a:t>rakendus</a:t>
            </a:r>
            <a:r>
              <a:rPr lang="en-US" dirty="0"/>
              <a:t> (Google Play)</a:t>
            </a:r>
          </a:p>
          <a:p>
            <a:r>
              <a:rPr lang="en-US" dirty="0" err="1"/>
              <a:t>transportkäru</a:t>
            </a:r>
            <a:endParaRPr lang="en-US" dirty="0"/>
          </a:p>
        </p:txBody>
      </p:sp>
      <p:sp>
        <p:nvSpPr>
          <p:cNvPr id="2" name="Slide Number Placeholder 1">
            <a:extLst>
              <a:ext uri="{FF2B5EF4-FFF2-40B4-BE49-F238E27FC236}">
                <a16:creationId xmlns:a16="http://schemas.microsoft.com/office/drawing/2014/main" id="{563F6C9D-8C5D-8771-A930-0981D12B07F6}"/>
              </a:ext>
            </a:extLst>
          </p:cNvPr>
          <p:cNvSpPr>
            <a:spLocks noGrp="1"/>
          </p:cNvSpPr>
          <p:nvPr>
            <p:ph type="sldNum" sz="quarter" idx="12"/>
          </p:nvPr>
        </p:nvSpPr>
        <p:spPr/>
        <p:txBody>
          <a:bodyPr/>
          <a:lstStyle/>
          <a:p>
            <a:fld id="{293FD8E8-F8C2-465E-AF77-6AD9B13EB0E0}" type="slidenum">
              <a:rPr lang="en-US" smtClean="0"/>
              <a:t>47</a:t>
            </a:fld>
            <a:endParaRPr lang="en-US"/>
          </a:p>
        </p:txBody>
      </p:sp>
      <p:pic>
        <p:nvPicPr>
          <p:cNvPr id="5" name="Picture 4">
            <a:extLst>
              <a:ext uri="{FF2B5EF4-FFF2-40B4-BE49-F238E27FC236}">
                <a16:creationId xmlns:a16="http://schemas.microsoft.com/office/drawing/2014/main" id="{462C827F-D70E-68B4-F496-9CFCB625F960}"/>
              </a:ext>
            </a:extLst>
          </p:cNvPr>
          <p:cNvPicPr>
            <a:picLocks noChangeAspect="1"/>
          </p:cNvPicPr>
          <p:nvPr/>
        </p:nvPicPr>
        <p:blipFill>
          <a:blip r:embed="rId2"/>
          <a:stretch>
            <a:fillRect/>
          </a:stretch>
        </p:blipFill>
        <p:spPr>
          <a:xfrm>
            <a:off x="7299119" y="0"/>
            <a:ext cx="4892881" cy="6858000"/>
          </a:xfrm>
          <a:prstGeom prst="rect">
            <a:avLst/>
          </a:prstGeom>
        </p:spPr>
      </p:pic>
      <p:pic>
        <p:nvPicPr>
          <p:cNvPr id="8" name="Picture 7">
            <a:extLst>
              <a:ext uri="{FF2B5EF4-FFF2-40B4-BE49-F238E27FC236}">
                <a16:creationId xmlns:a16="http://schemas.microsoft.com/office/drawing/2014/main" id="{D80A2FD5-B358-A69B-127F-7FEDF3B08DF2}"/>
              </a:ext>
            </a:extLst>
          </p:cNvPr>
          <p:cNvPicPr>
            <a:picLocks noChangeAspect="1"/>
          </p:cNvPicPr>
          <p:nvPr/>
        </p:nvPicPr>
        <p:blipFill>
          <a:blip r:embed="rId3"/>
          <a:stretch>
            <a:fillRect/>
          </a:stretch>
        </p:blipFill>
        <p:spPr>
          <a:xfrm>
            <a:off x="4848054" y="74745"/>
            <a:ext cx="2451065" cy="2710590"/>
          </a:xfrm>
          <a:prstGeom prst="rect">
            <a:avLst/>
          </a:prstGeom>
        </p:spPr>
      </p:pic>
      <p:pic>
        <p:nvPicPr>
          <p:cNvPr id="10" name="Picture 9">
            <a:extLst>
              <a:ext uri="{FF2B5EF4-FFF2-40B4-BE49-F238E27FC236}">
                <a16:creationId xmlns:a16="http://schemas.microsoft.com/office/drawing/2014/main" id="{5840659B-0529-8DFF-FF52-A23EBF2CB4E3}"/>
              </a:ext>
            </a:extLst>
          </p:cNvPr>
          <p:cNvPicPr>
            <a:picLocks noChangeAspect="1"/>
          </p:cNvPicPr>
          <p:nvPr/>
        </p:nvPicPr>
        <p:blipFill>
          <a:blip r:embed="rId4"/>
          <a:stretch>
            <a:fillRect/>
          </a:stretch>
        </p:blipFill>
        <p:spPr>
          <a:xfrm>
            <a:off x="4848054" y="3075715"/>
            <a:ext cx="2422231" cy="3692265"/>
          </a:xfrm>
          <a:prstGeom prst="rect">
            <a:avLst/>
          </a:prstGeom>
        </p:spPr>
      </p:pic>
    </p:spTree>
    <p:extLst>
      <p:ext uri="{BB962C8B-B14F-4D97-AF65-F5344CB8AC3E}">
        <p14:creationId xmlns:p14="http://schemas.microsoft.com/office/powerpoint/2010/main" val="2282923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06CF03-99BA-456A-80CD-93BFC711D9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4809377" cy="6858000"/>
          </a:xfrm>
          <a:prstGeom prst="rect">
            <a:avLst/>
          </a:prstGeom>
        </p:spPr>
      </p:pic>
      <p:pic>
        <p:nvPicPr>
          <p:cNvPr id="3" name="Picture 2">
            <a:extLst>
              <a:ext uri="{FF2B5EF4-FFF2-40B4-BE49-F238E27FC236}">
                <a16:creationId xmlns:a16="http://schemas.microsoft.com/office/drawing/2014/main" id="{8667FE0F-37C6-4304-9FFC-00C8D93A4C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29334" y="-2"/>
            <a:ext cx="7581727" cy="6858000"/>
          </a:xfrm>
          <a:prstGeom prst="rect">
            <a:avLst/>
          </a:prstGeom>
        </p:spPr>
      </p:pic>
      <p:sp>
        <p:nvSpPr>
          <p:cNvPr id="4" name="Slide Number Placeholder 3">
            <a:extLst>
              <a:ext uri="{FF2B5EF4-FFF2-40B4-BE49-F238E27FC236}">
                <a16:creationId xmlns:a16="http://schemas.microsoft.com/office/drawing/2014/main" id="{A977D1D5-F303-87B6-A4D5-7C6072B7CE6B}"/>
              </a:ext>
            </a:extLst>
          </p:cNvPr>
          <p:cNvSpPr>
            <a:spLocks noGrp="1"/>
          </p:cNvSpPr>
          <p:nvPr>
            <p:ph type="sldNum" sz="quarter" idx="12"/>
          </p:nvPr>
        </p:nvSpPr>
        <p:spPr/>
        <p:txBody>
          <a:bodyPr/>
          <a:lstStyle/>
          <a:p>
            <a:fld id="{293FD8E8-F8C2-465E-AF77-6AD9B13EB0E0}" type="slidenum">
              <a:rPr lang="en-US" smtClean="0"/>
              <a:t>48</a:t>
            </a:fld>
            <a:endParaRPr lang="en-US"/>
          </a:p>
        </p:txBody>
      </p:sp>
    </p:spTree>
    <p:extLst>
      <p:ext uri="{BB962C8B-B14F-4D97-AF65-F5344CB8AC3E}">
        <p14:creationId xmlns:p14="http://schemas.microsoft.com/office/powerpoint/2010/main" val="500604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F73861-5F36-489F-8F85-B01B51B46C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94406" y="0"/>
            <a:ext cx="4846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BC99C24-08C3-48B5-8689-10CDF944BE8B}"/>
              </a:ext>
            </a:extLst>
          </p:cNvPr>
          <p:cNvSpPr/>
          <p:nvPr/>
        </p:nvSpPr>
        <p:spPr>
          <a:xfrm>
            <a:off x="782782" y="1547474"/>
            <a:ext cx="6096000" cy="5016758"/>
          </a:xfrm>
          <a:prstGeom prst="rect">
            <a:avLst/>
          </a:prstGeom>
        </p:spPr>
        <p:txBody>
          <a:bodyPr>
            <a:spAutoFit/>
          </a:bodyPr>
          <a:lstStyle/>
          <a:p>
            <a:pPr fontAlgn="base"/>
            <a:r>
              <a:rPr lang="et-EE" dirty="0" err="1">
                <a:latin typeface="inherit"/>
              </a:rPr>
              <a:t>Light</a:t>
            </a:r>
            <a:r>
              <a:rPr lang="et-EE" dirty="0">
                <a:latin typeface="inherit"/>
              </a:rPr>
              <a:t> </a:t>
            </a:r>
            <a:r>
              <a:rPr lang="et-EE" dirty="0" err="1">
                <a:latin typeface="inherit"/>
              </a:rPr>
              <a:t>Weight</a:t>
            </a:r>
            <a:r>
              <a:rPr lang="et-EE" dirty="0">
                <a:latin typeface="inherit"/>
              </a:rPr>
              <a:t> </a:t>
            </a:r>
            <a:r>
              <a:rPr lang="et-EE" dirty="0" err="1">
                <a:latin typeface="inherit"/>
              </a:rPr>
              <a:t>Deflectometer</a:t>
            </a:r>
            <a:r>
              <a:rPr lang="et-EE" dirty="0">
                <a:latin typeface="inherit"/>
              </a:rPr>
              <a:t> TERRATEST 9000 LWD </a:t>
            </a:r>
            <a:r>
              <a:rPr lang="et-EE" dirty="0" err="1">
                <a:latin typeface="inherit"/>
              </a:rPr>
              <a:t>meets</a:t>
            </a:r>
            <a:r>
              <a:rPr lang="et-EE" dirty="0">
                <a:latin typeface="inherit"/>
              </a:rPr>
              <a:t> </a:t>
            </a:r>
            <a:r>
              <a:rPr lang="et-EE" dirty="0" err="1">
                <a:latin typeface="inherit"/>
              </a:rPr>
              <a:t>the</a:t>
            </a:r>
            <a:r>
              <a:rPr lang="et-EE" dirty="0">
                <a:latin typeface="inherit"/>
              </a:rPr>
              <a:t> </a:t>
            </a:r>
            <a:r>
              <a:rPr lang="et-EE" dirty="0" err="1">
                <a:latin typeface="inherit"/>
              </a:rPr>
              <a:t>following</a:t>
            </a:r>
            <a:r>
              <a:rPr lang="et-EE" dirty="0">
                <a:latin typeface="inherit"/>
              </a:rPr>
              <a:t> </a:t>
            </a:r>
            <a:r>
              <a:rPr lang="et-EE" dirty="0" err="1">
                <a:latin typeface="inherit"/>
              </a:rPr>
              <a:t>international</a:t>
            </a:r>
            <a:r>
              <a:rPr lang="et-EE" dirty="0">
                <a:latin typeface="inherit"/>
              </a:rPr>
              <a:t> </a:t>
            </a:r>
            <a:r>
              <a:rPr lang="et-EE" dirty="0" err="1">
                <a:latin typeface="inherit"/>
              </a:rPr>
              <a:t>specifications</a:t>
            </a:r>
            <a:r>
              <a:rPr lang="et-EE" dirty="0">
                <a:latin typeface="inherit"/>
              </a:rPr>
              <a:t>:</a:t>
            </a:r>
          </a:p>
          <a:p>
            <a:pPr fontAlgn="base">
              <a:buFont typeface="Arial" panose="020B0604020202020204" pitchFamily="34" charset="0"/>
              <a:buChar char="•"/>
            </a:pPr>
            <a:r>
              <a:rPr lang="et-EE" dirty="0">
                <a:latin typeface="inherit"/>
              </a:rPr>
              <a:t>ASTM E2583 (American </a:t>
            </a:r>
            <a:r>
              <a:rPr lang="et-EE" dirty="0" err="1">
                <a:latin typeface="inherit"/>
              </a:rPr>
              <a:t>Society</a:t>
            </a:r>
            <a:r>
              <a:rPr lang="et-EE" dirty="0">
                <a:latin typeface="inherit"/>
              </a:rPr>
              <a:t> </a:t>
            </a:r>
            <a:r>
              <a:rPr lang="et-EE" dirty="0" err="1">
                <a:latin typeface="inherit"/>
              </a:rPr>
              <a:t>for</a:t>
            </a:r>
            <a:r>
              <a:rPr lang="et-EE" dirty="0">
                <a:latin typeface="inherit"/>
              </a:rPr>
              <a:t> </a:t>
            </a:r>
            <a:r>
              <a:rPr lang="et-EE" dirty="0" err="1">
                <a:latin typeface="inherit"/>
              </a:rPr>
              <a:t>Testing</a:t>
            </a:r>
            <a:r>
              <a:rPr lang="et-EE" dirty="0">
                <a:latin typeface="inherit"/>
              </a:rPr>
              <a:t> and </a:t>
            </a:r>
            <a:r>
              <a:rPr lang="et-EE" dirty="0" err="1">
                <a:latin typeface="inherit"/>
              </a:rPr>
              <a:t>Materials</a:t>
            </a:r>
            <a:r>
              <a:rPr lang="et-EE" dirty="0">
                <a:latin typeface="inherit"/>
              </a:rPr>
              <a:t>)</a:t>
            </a:r>
          </a:p>
          <a:p>
            <a:pPr fontAlgn="base">
              <a:buFont typeface="Arial" panose="020B0604020202020204" pitchFamily="34" charset="0"/>
              <a:buChar char="•"/>
            </a:pPr>
            <a:r>
              <a:rPr lang="et-EE" dirty="0">
                <a:latin typeface="inherit"/>
              </a:rPr>
              <a:t>EU CEN ICS 93.020 (</a:t>
            </a:r>
            <a:r>
              <a:rPr lang="et-EE" dirty="0" err="1">
                <a:latin typeface="inherit"/>
              </a:rPr>
              <a:t>European</a:t>
            </a:r>
            <a:r>
              <a:rPr lang="et-EE" dirty="0">
                <a:latin typeface="inherit"/>
              </a:rPr>
              <a:t> </a:t>
            </a:r>
            <a:r>
              <a:rPr lang="et-EE" dirty="0" err="1">
                <a:latin typeface="inherit"/>
              </a:rPr>
              <a:t>Committee</a:t>
            </a:r>
            <a:r>
              <a:rPr lang="et-EE" dirty="0">
                <a:latin typeface="inherit"/>
              </a:rPr>
              <a:t> </a:t>
            </a:r>
            <a:r>
              <a:rPr lang="et-EE" dirty="0" err="1">
                <a:latin typeface="inherit"/>
              </a:rPr>
              <a:t>for</a:t>
            </a:r>
            <a:r>
              <a:rPr lang="et-EE" dirty="0">
                <a:latin typeface="inherit"/>
              </a:rPr>
              <a:t> </a:t>
            </a:r>
            <a:r>
              <a:rPr lang="et-EE" dirty="0" err="1">
                <a:latin typeface="inherit"/>
              </a:rPr>
              <a:t>Standardization</a:t>
            </a:r>
            <a:r>
              <a:rPr lang="et-EE" dirty="0">
                <a:latin typeface="inherit"/>
              </a:rPr>
              <a:t>)</a:t>
            </a:r>
          </a:p>
          <a:p>
            <a:pPr fontAlgn="base">
              <a:buFont typeface="Arial" panose="020B0604020202020204" pitchFamily="34" charset="0"/>
              <a:buChar char="•"/>
            </a:pPr>
            <a:r>
              <a:rPr lang="et-EE" dirty="0">
                <a:latin typeface="inherit"/>
              </a:rPr>
              <a:t>IAN73 (UK Standard </a:t>
            </a:r>
            <a:r>
              <a:rPr lang="et-EE" dirty="0" err="1">
                <a:latin typeface="inherit"/>
              </a:rPr>
              <a:t>for</a:t>
            </a:r>
            <a:r>
              <a:rPr lang="et-EE" dirty="0">
                <a:latin typeface="inherit"/>
              </a:rPr>
              <a:t> </a:t>
            </a:r>
            <a:r>
              <a:rPr lang="et-EE" dirty="0" err="1">
                <a:latin typeface="inherit"/>
              </a:rPr>
              <a:t>Highways</a:t>
            </a:r>
            <a:r>
              <a:rPr lang="et-EE" dirty="0">
                <a:latin typeface="inherit"/>
              </a:rPr>
              <a:t>)</a:t>
            </a:r>
          </a:p>
          <a:p>
            <a:pPr fontAlgn="base">
              <a:buFont typeface="Arial" panose="020B0604020202020204" pitchFamily="34" charset="0"/>
              <a:buChar char="•"/>
            </a:pPr>
            <a:r>
              <a:rPr lang="et-EE" dirty="0">
                <a:latin typeface="inherit"/>
              </a:rPr>
              <a:t>UNI11531-1 (ANAS ITALIA)</a:t>
            </a:r>
          </a:p>
          <a:p>
            <a:pPr fontAlgn="base"/>
            <a:r>
              <a:rPr lang="et-EE" b="1" cap="all" dirty="0">
                <a:solidFill>
                  <a:srgbClr val="122C3B"/>
                </a:solidFill>
                <a:latin typeface="open sans condensed"/>
              </a:rPr>
              <a:t>APPLICATION FIELDS</a:t>
            </a:r>
          </a:p>
          <a:p>
            <a:pPr marL="742950" lvl="1" indent="-285750" fontAlgn="base">
              <a:buFont typeface="Arial" panose="020B0604020202020204" pitchFamily="34" charset="0"/>
              <a:buChar char="•"/>
            </a:pPr>
            <a:r>
              <a:rPr lang="en-US" sz="1600" dirty="0"/>
              <a:t>Earth moving</a:t>
            </a:r>
          </a:p>
          <a:p>
            <a:pPr marL="742950" lvl="1" indent="-285750" fontAlgn="base">
              <a:buFont typeface="Arial" panose="020B0604020202020204" pitchFamily="34" charset="0"/>
              <a:buChar char="•"/>
            </a:pPr>
            <a:r>
              <a:rPr lang="en-US" sz="1600" dirty="0"/>
              <a:t>Road construction</a:t>
            </a:r>
          </a:p>
          <a:p>
            <a:pPr marL="742950" lvl="1" indent="-285750" fontAlgn="base">
              <a:buFont typeface="Arial" panose="020B0604020202020204" pitchFamily="34" charset="0"/>
              <a:buChar char="•"/>
            </a:pPr>
            <a:r>
              <a:rPr lang="en-US" sz="1600" dirty="0"/>
              <a:t>Thin asphalt layers</a:t>
            </a:r>
          </a:p>
          <a:p>
            <a:pPr marL="742950" lvl="1" indent="-285750" fontAlgn="base">
              <a:buFont typeface="Arial" panose="020B0604020202020204" pitchFamily="34" charset="0"/>
              <a:buChar char="•"/>
            </a:pPr>
            <a:r>
              <a:rPr lang="en-US" sz="1600" dirty="0"/>
              <a:t>Recycled materials bound with foamed bitumen</a:t>
            </a:r>
          </a:p>
          <a:p>
            <a:pPr marL="742950" lvl="1" indent="-285750" fontAlgn="base">
              <a:buFont typeface="Arial" panose="020B0604020202020204" pitchFamily="34" charset="0"/>
              <a:buChar char="•"/>
            </a:pPr>
            <a:r>
              <a:rPr lang="en-US" sz="1600" dirty="0"/>
              <a:t>Quality control of soil stabilization process</a:t>
            </a:r>
          </a:p>
          <a:p>
            <a:pPr marL="742950" lvl="1" indent="-285750" fontAlgn="base">
              <a:buFont typeface="Arial" panose="020B0604020202020204" pitchFamily="34" charset="0"/>
              <a:buChar char="•"/>
            </a:pPr>
            <a:r>
              <a:rPr lang="en-US" sz="1600" dirty="0"/>
              <a:t>Quality control of subbase layers  and subgrade before building on it</a:t>
            </a:r>
          </a:p>
          <a:p>
            <a:pPr marL="742950" lvl="1" indent="-285750" fontAlgn="base">
              <a:buFont typeface="Arial" panose="020B0604020202020204" pitchFamily="34" charset="0"/>
              <a:buChar char="•"/>
            </a:pPr>
            <a:r>
              <a:rPr lang="en-US" sz="1600" dirty="0"/>
              <a:t>Railway construction</a:t>
            </a:r>
          </a:p>
          <a:p>
            <a:pPr marL="742950" lvl="1" indent="-285750" fontAlgn="base">
              <a:buFont typeface="Arial" panose="020B0604020202020204" pitchFamily="34" charset="0"/>
              <a:buChar char="•"/>
            </a:pPr>
            <a:r>
              <a:rPr lang="en-US" sz="1600" dirty="0"/>
              <a:t>Infrastructure construction such as cable and pipe trenches</a:t>
            </a:r>
          </a:p>
          <a:p>
            <a:pPr marL="742950" lvl="1" indent="-285750" fontAlgn="base">
              <a:buFont typeface="Arial" panose="020B0604020202020204" pitchFamily="34" charset="0"/>
              <a:buChar char="•"/>
            </a:pPr>
            <a:r>
              <a:rPr lang="en-US" sz="1600" dirty="0"/>
              <a:t>Foundation backfills</a:t>
            </a:r>
          </a:p>
          <a:p>
            <a:pPr fontAlgn="base"/>
            <a:endParaRPr lang="et-EE" b="1" cap="all" dirty="0">
              <a:solidFill>
                <a:srgbClr val="122C3B"/>
              </a:solidFill>
              <a:effectLst/>
              <a:latin typeface="open sans condensed"/>
            </a:endParaRPr>
          </a:p>
        </p:txBody>
      </p:sp>
      <p:sp>
        <p:nvSpPr>
          <p:cNvPr id="4" name="Slaidinumbri kohatäide 2">
            <a:extLst>
              <a:ext uri="{FF2B5EF4-FFF2-40B4-BE49-F238E27FC236}">
                <a16:creationId xmlns:a16="http://schemas.microsoft.com/office/drawing/2014/main" id="{DCE7BDAE-0C80-405D-B237-6F73F358ABC3}"/>
              </a:ext>
            </a:extLst>
          </p:cNvPr>
          <p:cNvSpPr>
            <a:spLocks noGrp="1"/>
          </p:cNvSpPr>
          <p:nvPr>
            <p:ph type="sldNum" sz="quarter" idx="12"/>
          </p:nvPr>
        </p:nvSpPr>
        <p:spPr>
          <a:xfrm>
            <a:off x="531812" y="787782"/>
            <a:ext cx="779767" cy="365125"/>
          </a:xfrm>
        </p:spPr>
        <p:txBody>
          <a:bodyPr/>
          <a:lstStyle/>
          <a:p>
            <a:fld id="{6D22F896-40B5-4ADD-8801-0D06FADFA095}" type="slidenum">
              <a:rPr lang="en-US" smtClean="0"/>
              <a:t>49</a:t>
            </a:fld>
            <a:endParaRPr lang="en-US" dirty="0"/>
          </a:p>
        </p:txBody>
      </p:sp>
      <p:sp>
        <p:nvSpPr>
          <p:cNvPr id="3" name="TextBox 2">
            <a:extLst>
              <a:ext uri="{FF2B5EF4-FFF2-40B4-BE49-F238E27FC236}">
                <a16:creationId xmlns:a16="http://schemas.microsoft.com/office/drawing/2014/main" id="{66CAEEAE-A64D-01B3-2F01-9C0004184BDD}"/>
              </a:ext>
            </a:extLst>
          </p:cNvPr>
          <p:cNvSpPr txBox="1"/>
          <p:nvPr/>
        </p:nvSpPr>
        <p:spPr>
          <a:xfrm>
            <a:off x="2273528" y="380694"/>
            <a:ext cx="3114507" cy="646331"/>
          </a:xfrm>
          <a:prstGeom prst="rect">
            <a:avLst/>
          </a:prstGeom>
          <a:noFill/>
        </p:spPr>
        <p:txBody>
          <a:bodyPr wrap="none" rtlCol="0">
            <a:spAutoFit/>
          </a:bodyPr>
          <a:lstStyle/>
          <a:p>
            <a:r>
              <a:rPr lang="en-US" sz="3600" b="1" dirty="0" err="1"/>
              <a:t>Terratest</a:t>
            </a:r>
            <a:r>
              <a:rPr lang="en-US" sz="3600" b="1" dirty="0"/>
              <a:t> 9000</a:t>
            </a:r>
          </a:p>
        </p:txBody>
      </p:sp>
    </p:spTree>
    <p:extLst>
      <p:ext uri="{BB962C8B-B14F-4D97-AF65-F5344CB8AC3E}">
        <p14:creationId xmlns:p14="http://schemas.microsoft.com/office/powerpoint/2010/main" val="2872020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EF97-EFC3-83C9-3C31-8FE74BDFBA66}"/>
              </a:ext>
            </a:extLst>
          </p:cNvPr>
          <p:cNvSpPr>
            <a:spLocks noGrp="1"/>
          </p:cNvSpPr>
          <p:nvPr>
            <p:ph type="title"/>
          </p:nvPr>
        </p:nvSpPr>
        <p:spPr/>
        <p:txBody>
          <a:bodyPr/>
          <a:lstStyle/>
          <a:p>
            <a:r>
              <a:rPr lang="en-US" dirty="0" err="1"/>
              <a:t>Protsessis</a:t>
            </a:r>
            <a:r>
              <a:rPr lang="en-US" dirty="0"/>
              <a:t> </a:t>
            </a:r>
            <a:r>
              <a:rPr lang="en-US" dirty="0" err="1"/>
              <a:t>osalejad</a:t>
            </a:r>
            <a:r>
              <a:rPr lang="en-US" dirty="0"/>
              <a:t> (</a:t>
            </a:r>
            <a:r>
              <a:rPr lang="en-US" dirty="0" err="1"/>
              <a:t>üldiselt</a:t>
            </a:r>
            <a:r>
              <a:rPr lang="en-US" dirty="0"/>
              <a:t> ja </a:t>
            </a:r>
            <a:r>
              <a:rPr lang="en-US" dirty="0" err="1"/>
              <a:t>teede</a:t>
            </a:r>
            <a:r>
              <a:rPr lang="en-US" dirty="0"/>
              <a:t> </a:t>
            </a:r>
            <a:r>
              <a:rPr lang="en-US" dirty="0" err="1"/>
              <a:t>eripära</a:t>
            </a:r>
            <a:r>
              <a:rPr lang="en-US" dirty="0"/>
              <a:t>)</a:t>
            </a:r>
          </a:p>
        </p:txBody>
      </p:sp>
      <p:sp>
        <p:nvSpPr>
          <p:cNvPr id="3" name="Content Placeholder 2">
            <a:extLst>
              <a:ext uri="{FF2B5EF4-FFF2-40B4-BE49-F238E27FC236}">
                <a16:creationId xmlns:a16="http://schemas.microsoft.com/office/drawing/2014/main" id="{F8E39C89-B3FA-1ECE-3130-AA92757535DA}"/>
              </a:ext>
            </a:extLst>
          </p:cNvPr>
          <p:cNvSpPr>
            <a:spLocks noGrp="1"/>
          </p:cNvSpPr>
          <p:nvPr>
            <p:ph idx="1"/>
          </p:nvPr>
        </p:nvSpPr>
        <p:spPr>
          <a:xfrm>
            <a:off x="381001" y="1825625"/>
            <a:ext cx="11546540" cy="4351338"/>
          </a:xfrm>
        </p:spPr>
        <p:txBody>
          <a:bodyPr>
            <a:normAutofit fontScale="92500" lnSpcReduction="20000"/>
          </a:bodyPr>
          <a:lstStyle/>
          <a:p>
            <a:r>
              <a:rPr lang="en-US" b="1" dirty="0" err="1"/>
              <a:t>Geodeet</a:t>
            </a:r>
            <a:r>
              <a:rPr lang="en-US" dirty="0"/>
              <a:t> – </a:t>
            </a:r>
            <a:r>
              <a:rPr lang="en-US" dirty="0" err="1"/>
              <a:t>maamõõtja</a:t>
            </a:r>
            <a:r>
              <a:rPr lang="en-US" dirty="0"/>
              <a:t> et </a:t>
            </a:r>
            <a:r>
              <a:rPr lang="en-US" dirty="0" err="1"/>
              <a:t>saada</a:t>
            </a:r>
            <a:r>
              <a:rPr lang="en-US" dirty="0"/>
              <a:t> </a:t>
            </a:r>
            <a:r>
              <a:rPr lang="en-US" dirty="0" err="1"/>
              <a:t>projektile</a:t>
            </a:r>
            <a:r>
              <a:rPr lang="en-US" dirty="0"/>
              <a:t> </a:t>
            </a:r>
            <a:r>
              <a:rPr lang="en-US" dirty="0" err="1"/>
              <a:t>üheselt</a:t>
            </a:r>
            <a:r>
              <a:rPr lang="en-US" dirty="0"/>
              <a:t> </a:t>
            </a:r>
            <a:r>
              <a:rPr lang="en-US" dirty="0" err="1"/>
              <a:t>mõistetavad</a:t>
            </a:r>
            <a:r>
              <a:rPr lang="en-US" dirty="0"/>
              <a:t> </a:t>
            </a:r>
            <a:r>
              <a:rPr lang="en-US" dirty="0" err="1"/>
              <a:t>alused</a:t>
            </a:r>
            <a:endParaRPr lang="en-US" dirty="0"/>
          </a:p>
          <a:p>
            <a:r>
              <a:rPr lang="en-US" b="1" dirty="0" err="1"/>
              <a:t>Geoloog</a:t>
            </a:r>
            <a:r>
              <a:rPr lang="en-US" dirty="0"/>
              <a:t> – </a:t>
            </a:r>
            <a:r>
              <a:rPr lang="en-US" dirty="0" err="1"/>
              <a:t>projekteerimiseelsed</a:t>
            </a:r>
            <a:r>
              <a:rPr lang="en-US" dirty="0"/>
              <a:t> </a:t>
            </a:r>
            <a:r>
              <a:rPr lang="en-US" dirty="0" err="1"/>
              <a:t>uuringud</a:t>
            </a:r>
            <a:r>
              <a:rPr lang="en-US" dirty="0"/>
              <a:t> (</a:t>
            </a:r>
            <a:r>
              <a:rPr lang="en-US" dirty="0" err="1"/>
              <a:t>üldehituse</a:t>
            </a:r>
            <a:r>
              <a:rPr lang="en-US" dirty="0"/>
              <a:t> </a:t>
            </a:r>
            <a:r>
              <a:rPr lang="en-US" dirty="0" err="1"/>
              <a:t>kutse</a:t>
            </a:r>
            <a:r>
              <a:rPr lang="en-US" dirty="0"/>
              <a:t>)</a:t>
            </a:r>
          </a:p>
          <a:p>
            <a:r>
              <a:rPr lang="en-US" b="1" dirty="0" err="1"/>
              <a:t>Projekteerija</a:t>
            </a:r>
            <a:r>
              <a:rPr lang="en-US" b="1" dirty="0"/>
              <a:t> – </a:t>
            </a:r>
            <a:r>
              <a:rPr lang="en-US" dirty="0" err="1"/>
              <a:t>eskiis</a:t>
            </a:r>
            <a:r>
              <a:rPr lang="en-US" dirty="0"/>
              <a:t> pole </a:t>
            </a:r>
            <a:r>
              <a:rPr lang="en-US" dirty="0" err="1"/>
              <a:t>projekt</a:t>
            </a:r>
            <a:r>
              <a:rPr lang="en-US" dirty="0"/>
              <a:t>; </a:t>
            </a:r>
            <a:r>
              <a:rPr lang="en-US" dirty="0" err="1"/>
              <a:t>projekti</a:t>
            </a:r>
            <a:r>
              <a:rPr lang="en-US" dirty="0"/>
              <a:t> </a:t>
            </a:r>
            <a:r>
              <a:rPr lang="en-US" dirty="0" err="1"/>
              <a:t>faasid</a:t>
            </a:r>
            <a:r>
              <a:rPr lang="en-US" dirty="0"/>
              <a:t>: </a:t>
            </a:r>
            <a:r>
              <a:rPr lang="en-US" b="1" dirty="0"/>
              <a:t>EP, PP, TP</a:t>
            </a:r>
          </a:p>
          <a:p>
            <a:r>
              <a:rPr lang="en-US" b="1" dirty="0" err="1"/>
              <a:t>Ekspertiis</a:t>
            </a:r>
            <a:r>
              <a:rPr lang="en-US" dirty="0"/>
              <a:t> </a:t>
            </a:r>
            <a:r>
              <a:rPr lang="en-US" dirty="0" err="1"/>
              <a:t>projektile</a:t>
            </a:r>
            <a:r>
              <a:rPr lang="en-US" dirty="0"/>
              <a:t> – </a:t>
            </a:r>
            <a:r>
              <a:rPr lang="en-US" dirty="0" err="1"/>
              <a:t>suurematel</a:t>
            </a:r>
            <a:r>
              <a:rPr lang="en-US" dirty="0"/>
              <a:t> </a:t>
            </a:r>
            <a:r>
              <a:rPr lang="en-US" dirty="0" err="1"/>
              <a:t>teedeobjektidel</a:t>
            </a:r>
            <a:r>
              <a:rPr lang="en-US" dirty="0"/>
              <a:t> </a:t>
            </a:r>
            <a:r>
              <a:rPr lang="en-US" dirty="0" err="1"/>
              <a:t>vajalik</a:t>
            </a:r>
            <a:r>
              <a:rPr lang="en-US" dirty="0"/>
              <a:t>, </a:t>
            </a:r>
            <a:r>
              <a:rPr lang="en-US" dirty="0" err="1">
                <a:highlight>
                  <a:srgbClr val="FFFF00"/>
                </a:highlight>
              </a:rPr>
              <a:t>eriti</a:t>
            </a:r>
            <a:r>
              <a:rPr lang="en-US" dirty="0">
                <a:highlight>
                  <a:srgbClr val="FFFF00"/>
                </a:highlight>
              </a:rPr>
              <a:t> </a:t>
            </a:r>
            <a:r>
              <a:rPr lang="en-US" dirty="0" err="1">
                <a:highlight>
                  <a:srgbClr val="FFFF00"/>
                </a:highlight>
              </a:rPr>
              <a:t>juhul</a:t>
            </a:r>
            <a:r>
              <a:rPr lang="en-US" dirty="0">
                <a:highlight>
                  <a:srgbClr val="FFFF00"/>
                </a:highlight>
              </a:rPr>
              <a:t> </a:t>
            </a:r>
            <a:r>
              <a:rPr lang="en-US" dirty="0" err="1">
                <a:highlight>
                  <a:srgbClr val="FFFF00"/>
                </a:highlight>
              </a:rPr>
              <a:t>kui</a:t>
            </a:r>
            <a:r>
              <a:rPr lang="en-US" dirty="0">
                <a:highlight>
                  <a:srgbClr val="FFFF00"/>
                </a:highlight>
              </a:rPr>
              <a:t> on </a:t>
            </a:r>
            <a:r>
              <a:rPr lang="en-US" dirty="0" err="1">
                <a:highlight>
                  <a:srgbClr val="FFFF00"/>
                </a:highlight>
              </a:rPr>
              <a:t>kahtlus</a:t>
            </a:r>
            <a:r>
              <a:rPr lang="en-US" dirty="0">
                <a:highlight>
                  <a:srgbClr val="FFFF00"/>
                </a:highlight>
              </a:rPr>
              <a:t> </a:t>
            </a:r>
            <a:r>
              <a:rPr lang="en-US" dirty="0" err="1">
                <a:highlight>
                  <a:srgbClr val="FFFF00"/>
                </a:highlight>
              </a:rPr>
              <a:t>projekteerija</a:t>
            </a:r>
            <a:r>
              <a:rPr lang="en-US" dirty="0">
                <a:highlight>
                  <a:srgbClr val="FFFF00"/>
                </a:highlight>
              </a:rPr>
              <a:t> </a:t>
            </a:r>
            <a:r>
              <a:rPr lang="en-US" dirty="0" err="1">
                <a:highlight>
                  <a:srgbClr val="FFFF00"/>
                </a:highlight>
              </a:rPr>
              <a:t>pädevuses</a:t>
            </a:r>
            <a:r>
              <a:rPr lang="en-US" dirty="0"/>
              <a:t> (</a:t>
            </a:r>
            <a:r>
              <a:rPr lang="en-US" dirty="0" err="1"/>
              <a:t>sildadel</a:t>
            </a:r>
            <a:r>
              <a:rPr lang="en-US" dirty="0"/>
              <a:t> </a:t>
            </a:r>
            <a:r>
              <a:rPr lang="en-US" dirty="0" err="1"/>
              <a:t>kohustuslik</a:t>
            </a:r>
            <a:r>
              <a:rPr lang="en-US" dirty="0"/>
              <a:t>)</a:t>
            </a:r>
          </a:p>
          <a:p>
            <a:r>
              <a:rPr lang="en-US" b="1" dirty="0" err="1"/>
              <a:t>Ehitaja</a:t>
            </a:r>
            <a:r>
              <a:rPr lang="en-US" dirty="0"/>
              <a:t> – </a:t>
            </a:r>
            <a:r>
              <a:rPr lang="en-US" dirty="0" err="1"/>
              <a:t>EhS</a:t>
            </a:r>
            <a:r>
              <a:rPr lang="en-US" dirty="0"/>
              <a:t> </a:t>
            </a:r>
            <a:r>
              <a:rPr lang="en-US" dirty="0" err="1"/>
              <a:t>määrab</a:t>
            </a:r>
            <a:r>
              <a:rPr lang="en-US" dirty="0"/>
              <a:t>, kas/</a:t>
            </a:r>
            <a:r>
              <a:rPr lang="en-US" dirty="0" err="1"/>
              <a:t>kes</a:t>
            </a:r>
            <a:r>
              <a:rPr lang="en-US" dirty="0"/>
              <a:t>/</a:t>
            </a:r>
            <a:r>
              <a:rPr lang="en-US" dirty="0" err="1"/>
              <a:t>millal</a:t>
            </a:r>
            <a:r>
              <a:rPr lang="en-US" dirty="0"/>
              <a:t> </a:t>
            </a:r>
            <a:r>
              <a:rPr lang="en-US" dirty="0" err="1"/>
              <a:t>tohib</a:t>
            </a:r>
            <a:endParaRPr lang="en-US" dirty="0"/>
          </a:p>
          <a:p>
            <a:r>
              <a:rPr lang="en-US" b="1" dirty="0" err="1"/>
              <a:t>Omanikujärelevalve</a:t>
            </a:r>
            <a:r>
              <a:rPr lang="en-US" dirty="0"/>
              <a:t> – </a:t>
            </a:r>
            <a:r>
              <a:rPr lang="en-US" dirty="0" err="1"/>
              <a:t>kohustuslikus</a:t>
            </a:r>
            <a:r>
              <a:rPr lang="en-US" dirty="0"/>
              <a:t> </a:t>
            </a:r>
            <a:r>
              <a:rPr lang="en-US" dirty="0" err="1"/>
              <a:t>tuleneb</a:t>
            </a:r>
            <a:r>
              <a:rPr lang="en-US" dirty="0"/>
              <a:t> </a:t>
            </a:r>
            <a:r>
              <a:rPr lang="en-US" dirty="0" err="1"/>
              <a:t>ehitusloast</a:t>
            </a:r>
            <a:endParaRPr lang="en-US" dirty="0"/>
          </a:p>
          <a:p>
            <a:r>
              <a:rPr lang="en-US" b="1" dirty="0"/>
              <a:t>Audit</a:t>
            </a:r>
            <a:r>
              <a:rPr lang="en-US" dirty="0"/>
              <a:t> </a:t>
            </a:r>
            <a:r>
              <a:rPr lang="en-US" dirty="0" err="1"/>
              <a:t>olemasolevale</a:t>
            </a:r>
            <a:r>
              <a:rPr lang="en-US" dirty="0"/>
              <a:t> </a:t>
            </a:r>
            <a:r>
              <a:rPr lang="en-US" dirty="0" err="1"/>
              <a:t>objektile</a:t>
            </a:r>
            <a:endParaRPr lang="en-US" dirty="0"/>
          </a:p>
          <a:p>
            <a:pPr lvl="1"/>
            <a:r>
              <a:rPr lang="en-US" dirty="0" err="1"/>
              <a:t>Liiklusohutus</a:t>
            </a:r>
            <a:r>
              <a:rPr lang="en-US" dirty="0"/>
              <a:t> – LOA </a:t>
            </a:r>
            <a:r>
              <a:rPr lang="en-US" dirty="0" err="1"/>
              <a:t>kohustuslik</a:t>
            </a:r>
            <a:r>
              <a:rPr lang="en-US" dirty="0"/>
              <a:t> TEN-T </a:t>
            </a:r>
            <a:r>
              <a:rPr lang="en-US" dirty="0" err="1"/>
              <a:t>teedel</a:t>
            </a:r>
            <a:r>
              <a:rPr lang="en-US" dirty="0"/>
              <a:t>, </a:t>
            </a:r>
            <a:r>
              <a:rPr lang="en-US" dirty="0" err="1"/>
              <a:t>nii</a:t>
            </a:r>
            <a:r>
              <a:rPr lang="en-US" dirty="0"/>
              <a:t> </a:t>
            </a:r>
            <a:r>
              <a:rPr lang="en-US" dirty="0" err="1"/>
              <a:t>projektile</a:t>
            </a:r>
            <a:r>
              <a:rPr lang="en-US" dirty="0"/>
              <a:t> </a:t>
            </a:r>
            <a:r>
              <a:rPr lang="en-US" dirty="0" err="1"/>
              <a:t>kui</a:t>
            </a:r>
            <a:r>
              <a:rPr lang="en-US" dirty="0"/>
              <a:t> </a:t>
            </a:r>
            <a:r>
              <a:rPr lang="en-US" dirty="0" err="1"/>
              <a:t>objektile</a:t>
            </a:r>
            <a:endParaRPr lang="en-US" dirty="0"/>
          </a:p>
          <a:p>
            <a:pPr lvl="1"/>
            <a:r>
              <a:rPr lang="en-US" dirty="0" err="1"/>
              <a:t>Ehitise</a:t>
            </a:r>
            <a:r>
              <a:rPr lang="en-US" dirty="0"/>
              <a:t> (</a:t>
            </a:r>
            <a:r>
              <a:rPr lang="en-US" dirty="0" err="1"/>
              <a:t>hoone</a:t>
            </a:r>
            <a:r>
              <a:rPr lang="en-US" dirty="0"/>
              <a:t>) audit – </a:t>
            </a:r>
            <a:r>
              <a:rPr lang="en-US" dirty="0" err="1"/>
              <a:t>valdavalt</a:t>
            </a:r>
            <a:r>
              <a:rPr lang="en-US" dirty="0"/>
              <a:t> </a:t>
            </a:r>
            <a:r>
              <a:rPr lang="en-US" dirty="0" err="1"/>
              <a:t>selleks</a:t>
            </a:r>
            <a:r>
              <a:rPr lang="en-US" dirty="0"/>
              <a:t> et </a:t>
            </a:r>
            <a:r>
              <a:rPr lang="en-US" dirty="0" err="1"/>
              <a:t>objekt</a:t>
            </a:r>
            <a:r>
              <a:rPr lang="en-US" dirty="0"/>
              <a:t> </a:t>
            </a:r>
            <a:r>
              <a:rPr lang="en-US" dirty="0" err="1"/>
              <a:t>registrisse</a:t>
            </a:r>
            <a:r>
              <a:rPr lang="en-US" dirty="0"/>
              <a:t> </a:t>
            </a:r>
            <a:r>
              <a:rPr lang="en-US" dirty="0" err="1"/>
              <a:t>saada</a:t>
            </a:r>
            <a:endParaRPr lang="en-US" dirty="0"/>
          </a:p>
          <a:p>
            <a:pPr lvl="1"/>
            <a:r>
              <a:rPr lang="en-US" dirty="0" err="1"/>
              <a:t>Rajatise</a:t>
            </a:r>
            <a:r>
              <a:rPr lang="en-US" dirty="0"/>
              <a:t> (tee/sild) audit – </a:t>
            </a:r>
            <a:r>
              <a:rPr lang="en-US" dirty="0" err="1"/>
              <a:t>hinnata</a:t>
            </a:r>
            <a:r>
              <a:rPr lang="en-US" dirty="0"/>
              <a:t> </a:t>
            </a:r>
            <a:r>
              <a:rPr lang="en-US" dirty="0" err="1"/>
              <a:t>objekti</a:t>
            </a:r>
            <a:r>
              <a:rPr lang="en-US" dirty="0"/>
              <a:t> </a:t>
            </a:r>
            <a:r>
              <a:rPr lang="en-US" dirty="0" err="1"/>
              <a:t>tehnoseisundit</a:t>
            </a:r>
            <a:r>
              <a:rPr lang="en-US" dirty="0"/>
              <a:t> ja </a:t>
            </a:r>
            <a:r>
              <a:rPr lang="en-US" dirty="0" err="1"/>
              <a:t>määrata</a:t>
            </a:r>
            <a:r>
              <a:rPr lang="en-US" dirty="0"/>
              <a:t> </a:t>
            </a:r>
            <a:r>
              <a:rPr lang="en-US" dirty="0" err="1"/>
              <a:t>kasutuspiirangud</a:t>
            </a:r>
            <a:endParaRPr lang="en-US" dirty="0"/>
          </a:p>
        </p:txBody>
      </p:sp>
      <p:sp>
        <p:nvSpPr>
          <p:cNvPr id="4" name="Slide Number Placeholder 3">
            <a:extLst>
              <a:ext uri="{FF2B5EF4-FFF2-40B4-BE49-F238E27FC236}">
                <a16:creationId xmlns:a16="http://schemas.microsoft.com/office/drawing/2014/main" id="{CF94BE14-6984-EB8F-BFDC-A8033C0230FE}"/>
              </a:ext>
            </a:extLst>
          </p:cNvPr>
          <p:cNvSpPr>
            <a:spLocks noGrp="1"/>
          </p:cNvSpPr>
          <p:nvPr>
            <p:ph type="sldNum" sz="quarter" idx="12"/>
          </p:nvPr>
        </p:nvSpPr>
        <p:spPr/>
        <p:txBody>
          <a:bodyPr/>
          <a:lstStyle/>
          <a:p>
            <a:fld id="{293FD8E8-F8C2-465E-AF77-6AD9B13EB0E0}" type="slidenum">
              <a:rPr lang="en-US" smtClean="0"/>
              <a:t>5</a:t>
            </a:fld>
            <a:endParaRPr lang="en-US"/>
          </a:p>
        </p:txBody>
      </p:sp>
    </p:spTree>
    <p:extLst>
      <p:ext uri="{BB962C8B-B14F-4D97-AF65-F5344CB8AC3E}">
        <p14:creationId xmlns:p14="http://schemas.microsoft.com/office/powerpoint/2010/main" val="534611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1E4333B-0EE5-4993-A9F1-A8A3E0DC7032}"/>
              </a:ext>
            </a:extLst>
          </p:cNvPr>
          <p:cNvSpPr>
            <a:spLocks noGrp="1"/>
          </p:cNvSpPr>
          <p:nvPr>
            <p:ph type="title"/>
          </p:nvPr>
        </p:nvSpPr>
        <p:spPr>
          <a:xfrm>
            <a:off x="4210049" y="1079562"/>
            <a:ext cx="6457950" cy="969771"/>
          </a:xfrm>
        </p:spPr>
        <p:txBody>
          <a:bodyPr/>
          <a:lstStyle/>
          <a:p>
            <a:r>
              <a:rPr lang="et-EE" dirty="0" err="1"/>
              <a:t>Dynatest</a:t>
            </a:r>
            <a:r>
              <a:rPr lang="et-EE" dirty="0"/>
              <a:t> LWD </a:t>
            </a:r>
            <a:r>
              <a:rPr lang="et-EE" dirty="0" err="1"/>
              <a:t>specs</a:t>
            </a:r>
            <a:endParaRPr lang="et-EE" dirty="0"/>
          </a:p>
        </p:txBody>
      </p:sp>
      <p:sp>
        <p:nvSpPr>
          <p:cNvPr id="3" name="Sisu kohatäide 2">
            <a:extLst>
              <a:ext uri="{FF2B5EF4-FFF2-40B4-BE49-F238E27FC236}">
                <a16:creationId xmlns:a16="http://schemas.microsoft.com/office/drawing/2014/main" id="{62A9281E-5B27-4EB5-9E18-3CFB7B6DFC6D}"/>
              </a:ext>
            </a:extLst>
          </p:cNvPr>
          <p:cNvSpPr>
            <a:spLocks noGrp="1"/>
          </p:cNvSpPr>
          <p:nvPr>
            <p:ph idx="1"/>
          </p:nvPr>
        </p:nvSpPr>
        <p:spPr>
          <a:xfrm>
            <a:off x="858982" y="2503170"/>
            <a:ext cx="8560986" cy="3993266"/>
          </a:xfrm>
        </p:spPr>
        <p:txBody>
          <a:bodyPr>
            <a:normAutofit fontScale="62500" lnSpcReduction="20000"/>
          </a:bodyPr>
          <a:lstStyle/>
          <a:p>
            <a:r>
              <a:rPr lang="et-EE" sz="3300" dirty="0"/>
              <a:t>Koormused – (5,) 10, 15, 20 kg</a:t>
            </a:r>
          </a:p>
          <a:p>
            <a:r>
              <a:rPr lang="et-EE" sz="3300" dirty="0"/>
              <a:t>Kasutatavad talla diameetrid – 100, 150, 200, 300 mm (150/300 DPS)</a:t>
            </a:r>
          </a:p>
          <a:p>
            <a:r>
              <a:rPr lang="et-EE" sz="3300" dirty="0"/>
              <a:t>Täiendavad andurid poomiga – reeglina 300 ja 600 mm teljest – </a:t>
            </a:r>
            <a:r>
              <a:rPr lang="et-EE" sz="3300" dirty="0" err="1"/>
              <a:t>vajumikauss</a:t>
            </a:r>
            <a:endParaRPr lang="et-EE" sz="3300" dirty="0"/>
          </a:p>
          <a:p>
            <a:r>
              <a:rPr lang="et-EE" sz="3300" dirty="0"/>
              <a:t>Koormuse kukkumiskõrgus reguleeritav – 0…85 cm</a:t>
            </a:r>
          </a:p>
          <a:p>
            <a:r>
              <a:rPr lang="et-EE" sz="3300" dirty="0"/>
              <a:t>Aku – 4 AA/RC6 akut – kuni 12 tundi – 2000 mõõtmist</a:t>
            </a:r>
          </a:p>
          <a:p>
            <a:r>
              <a:rPr lang="et-EE" sz="3300" dirty="0"/>
              <a:t>Seadme puhvrite ressurss – vähemalt 10,000 mõõtmist, kalibreerimine tehases üle aasta (25,000 koormamist)</a:t>
            </a:r>
          </a:p>
          <a:p>
            <a:r>
              <a:rPr lang="et-EE" sz="3300" dirty="0"/>
              <a:t>Mõistlik hoida impulsi pikkus – 15…25 ms – puhvrite valikuga (4 puhvrit)</a:t>
            </a:r>
          </a:p>
          <a:p>
            <a:pPr lvl="1"/>
            <a:r>
              <a:rPr lang="et-EE" sz="2900" dirty="0"/>
              <a:t>USA standard: impulss 20…40 ms</a:t>
            </a:r>
          </a:p>
          <a:p>
            <a:r>
              <a:rPr lang="et-EE" sz="3300" dirty="0"/>
              <a:t>Deformatsiooni ulatus – 0…2,2 mm (soovitav 300…1500 </a:t>
            </a:r>
            <a:r>
              <a:rPr lang="et-EE" sz="3300" dirty="0" err="1"/>
              <a:t>um</a:t>
            </a:r>
            <a:r>
              <a:rPr lang="et-EE" sz="3300" dirty="0"/>
              <a:t>)</a:t>
            </a:r>
          </a:p>
          <a:p>
            <a:endParaRPr lang="et-EE" dirty="0"/>
          </a:p>
        </p:txBody>
      </p:sp>
      <p:pic>
        <p:nvPicPr>
          <p:cNvPr id="4" name="Picture 2" descr="Pildiotsingu dynatest lwd tulemus">
            <a:extLst>
              <a:ext uri="{FF2B5EF4-FFF2-40B4-BE49-F238E27FC236}">
                <a16:creationId xmlns:a16="http://schemas.microsoft.com/office/drawing/2014/main" id="{9AB23E11-04F5-4F46-AB60-63AFC7F779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65821" y="340011"/>
            <a:ext cx="1319233" cy="6156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dynatest lwd">
            <a:extLst>
              <a:ext uri="{FF2B5EF4-FFF2-40B4-BE49-F238E27FC236}">
                <a16:creationId xmlns:a16="http://schemas.microsoft.com/office/drawing/2014/main" id="{CA7BD5E5-9AC0-49F5-95AA-3649AA2760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982" y="167987"/>
            <a:ext cx="2942693" cy="220702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1D1AA99-5DBE-C035-AF30-EF0CEABD8DBA}"/>
              </a:ext>
            </a:extLst>
          </p:cNvPr>
          <p:cNvSpPr>
            <a:spLocks noGrp="1"/>
          </p:cNvSpPr>
          <p:nvPr>
            <p:ph type="sldNum" sz="quarter" idx="12"/>
          </p:nvPr>
        </p:nvSpPr>
        <p:spPr/>
        <p:txBody>
          <a:bodyPr/>
          <a:lstStyle/>
          <a:p>
            <a:fld id="{293FD8E8-F8C2-465E-AF77-6AD9B13EB0E0}" type="slidenum">
              <a:rPr lang="en-US" smtClean="0"/>
              <a:t>50</a:t>
            </a:fld>
            <a:endParaRPr lang="en-US"/>
          </a:p>
        </p:txBody>
      </p:sp>
    </p:spTree>
    <p:extLst>
      <p:ext uri="{BB962C8B-B14F-4D97-AF65-F5344CB8AC3E}">
        <p14:creationId xmlns:p14="http://schemas.microsoft.com/office/powerpoint/2010/main" val="433292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9295577-612B-4CBE-9E6F-09D83677EB23}"/>
              </a:ext>
            </a:extLst>
          </p:cNvPr>
          <p:cNvSpPr>
            <a:spLocks noGrp="1"/>
          </p:cNvSpPr>
          <p:nvPr>
            <p:ph type="title"/>
          </p:nvPr>
        </p:nvSpPr>
        <p:spPr>
          <a:xfrm>
            <a:off x="5760751" y="507841"/>
            <a:ext cx="4725114" cy="960668"/>
          </a:xfrm>
        </p:spPr>
        <p:txBody>
          <a:bodyPr>
            <a:normAutofit fontScale="90000"/>
          </a:bodyPr>
          <a:lstStyle/>
          <a:p>
            <a:r>
              <a:rPr lang="et-EE" dirty="0" err="1"/>
              <a:t>Dynatest</a:t>
            </a:r>
            <a:r>
              <a:rPr lang="et-EE" dirty="0"/>
              <a:t> mõõtmised</a:t>
            </a:r>
          </a:p>
        </p:txBody>
      </p:sp>
      <p:sp>
        <p:nvSpPr>
          <p:cNvPr id="3" name="Sisu kohatäide 2">
            <a:extLst>
              <a:ext uri="{FF2B5EF4-FFF2-40B4-BE49-F238E27FC236}">
                <a16:creationId xmlns:a16="http://schemas.microsoft.com/office/drawing/2014/main" id="{5FE66664-6AA3-4C96-A545-75E97BFC555F}"/>
              </a:ext>
            </a:extLst>
          </p:cNvPr>
          <p:cNvSpPr>
            <a:spLocks noGrp="1"/>
          </p:cNvSpPr>
          <p:nvPr>
            <p:ph idx="1"/>
          </p:nvPr>
        </p:nvSpPr>
        <p:spPr>
          <a:xfrm>
            <a:off x="3498461" y="1468509"/>
            <a:ext cx="8315095" cy="5043127"/>
          </a:xfrm>
        </p:spPr>
        <p:txBody>
          <a:bodyPr>
            <a:normAutofit fontScale="62500" lnSpcReduction="20000"/>
          </a:bodyPr>
          <a:lstStyle/>
          <a:p>
            <a:r>
              <a:rPr lang="et-EE" sz="3600" b="1" dirty="0"/>
              <a:t>Seadme paigaldus </a:t>
            </a:r>
            <a:r>
              <a:rPr lang="et-EE" sz="3600" dirty="0"/>
              <a:t>– </a:t>
            </a:r>
            <a:r>
              <a:rPr lang="et-EE" sz="3600" dirty="0" err="1"/>
              <a:t>max</a:t>
            </a:r>
            <a:r>
              <a:rPr lang="et-EE" sz="3600" dirty="0"/>
              <a:t> 5 kraadi kalle, tasane pind</a:t>
            </a:r>
          </a:p>
          <a:p>
            <a:pPr lvl="1"/>
            <a:r>
              <a:rPr lang="et-EE" sz="2900" dirty="0"/>
              <a:t>Fikseerida seade tallal õigesse asendisse (150/300 mm DPS), lukud kinni</a:t>
            </a:r>
          </a:p>
          <a:p>
            <a:pPr lvl="1"/>
            <a:r>
              <a:rPr lang="et-EE" sz="2900" dirty="0"/>
              <a:t>Keerata seadet, et alus saaks parema kontakti</a:t>
            </a:r>
          </a:p>
          <a:p>
            <a:pPr lvl="1"/>
            <a:r>
              <a:rPr lang="et-EE" sz="2900" dirty="0"/>
              <a:t>Android-rakendus – BT ühendus, aktiveerida seade, kirjeldada punkt ja valida rakenduses õige talladiameeter</a:t>
            </a:r>
          </a:p>
          <a:p>
            <a:r>
              <a:rPr lang="et-EE" sz="3600" dirty="0"/>
              <a:t>Kuni 3 proovikatset (seating drops), tagasipõrkava raskuse võib kinni püüda – protsess on kiirem ja ei teki valepõrkeid (saab reguleerida ajalise </a:t>
            </a:r>
            <a:r>
              <a:rPr lang="et-EE" sz="3600" dirty="0" err="1"/>
              <a:t>lävendiga</a:t>
            </a:r>
            <a:r>
              <a:rPr lang="et-EE" sz="3600" dirty="0"/>
              <a:t>). Proovikatsetega fikseeritakse vajalik koormusrežiim - kompromiss:</a:t>
            </a:r>
          </a:p>
          <a:p>
            <a:pPr lvl="1"/>
            <a:r>
              <a:rPr lang="et-EE" sz="2900" dirty="0"/>
              <a:t>Vajalik deformatsiooni ulatus</a:t>
            </a:r>
          </a:p>
          <a:p>
            <a:pPr lvl="2"/>
            <a:r>
              <a:rPr lang="et-EE" sz="2500" dirty="0"/>
              <a:t>väga hea kui 300…1500, rahuldav 100…2200 mikronit</a:t>
            </a:r>
          </a:p>
          <a:p>
            <a:pPr lvl="1"/>
            <a:r>
              <a:rPr lang="et-EE" sz="2900" dirty="0"/>
              <a:t>Mõõdetava konstruktsiooni normaalne pingerežiim</a:t>
            </a:r>
          </a:p>
          <a:p>
            <a:pPr lvl="2"/>
            <a:r>
              <a:rPr lang="et-EE" sz="2500" dirty="0"/>
              <a:t>200…300 </a:t>
            </a:r>
            <a:r>
              <a:rPr lang="et-EE" sz="2500" dirty="0" err="1"/>
              <a:t>kPa</a:t>
            </a:r>
            <a:r>
              <a:rPr lang="et-EE" sz="2500" dirty="0"/>
              <a:t> alusel, 100…200 </a:t>
            </a:r>
            <a:r>
              <a:rPr lang="et-EE" sz="2500" dirty="0" err="1"/>
              <a:t>kPa</a:t>
            </a:r>
            <a:r>
              <a:rPr lang="et-EE" sz="2500" dirty="0"/>
              <a:t> liival/muldkehal, 50…100 </a:t>
            </a:r>
            <a:r>
              <a:rPr lang="et-EE" sz="2500" dirty="0" err="1"/>
              <a:t>kPa</a:t>
            </a:r>
            <a:r>
              <a:rPr lang="et-EE" sz="2500" dirty="0"/>
              <a:t> aluspinnasel</a:t>
            </a:r>
          </a:p>
          <a:p>
            <a:pPr lvl="1"/>
            <a:r>
              <a:rPr lang="et-EE" sz="2900" dirty="0"/>
              <a:t>Maksimaalselt kasutada 300 mm talda, võib ka väiksema deformatsiooniga mõõta sest andurid on väga täpsed</a:t>
            </a:r>
          </a:p>
          <a:p>
            <a:r>
              <a:rPr lang="et-EE" sz="3600" dirty="0"/>
              <a:t>Kolm kohustuslikku mõõtmiskatset, kirja läheb kolme katse keskmine</a:t>
            </a:r>
          </a:p>
          <a:p>
            <a:endParaRPr lang="et-EE" dirty="0"/>
          </a:p>
        </p:txBody>
      </p:sp>
      <p:pic>
        <p:nvPicPr>
          <p:cNvPr id="5" name="Pilt 4">
            <a:extLst>
              <a:ext uri="{FF2B5EF4-FFF2-40B4-BE49-F238E27FC236}">
                <a16:creationId xmlns:a16="http://schemas.microsoft.com/office/drawing/2014/main" id="{F6428F20-18CB-4195-9B15-093DA7C4D016}"/>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255" y="112917"/>
            <a:ext cx="2283692" cy="2207374"/>
          </a:xfrm>
          <a:prstGeom prst="rect">
            <a:avLst/>
          </a:prstGeom>
          <a:noFill/>
          <a:ln>
            <a:noFill/>
          </a:ln>
        </p:spPr>
      </p:pic>
      <p:sp>
        <p:nvSpPr>
          <p:cNvPr id="4" name="Slide Number Placeholder 3">
            <a:extLst>
              <a:ext uri="{FF2B5EF4-FFF2-40B4-BE49-F238E27FC236}">
                <a16:creationId xmlns:a16="http://schemas.microsoft.com/office/drawing/2014/main" id="{5DD48637-681E-0B0A-BE91-CCAF278C431E}"/>
              </a:ext>
            </a:extLst>
          </p:cNvPr>
          <p:cNvSpPr>
            <a:spLocks noGrp="1"/>
          </p:cNvSpPr>
          <p:nvPr>
            <p:ph type="sldNum" sz="quarter" idx="12"/>
          </p:nvPr>
        </p:nvSpPr>
        <p:spPr/>
        <p:txBody>
          <a:bodyPr/>
          <a:lstStyle/>
          <a:p>
            <a:fld id="{293FD8E8-F8C2-465E-AF77-6AD9B13EB0E0}" type="slidenum">
              <a:rPr lang="en-US" smtClean="0"/>
              <a:t>51</a:t>
            </a:fld>
            <a:endParaRPr lang="en-US"/>
          </a:p>
        </p:txBody>
      </p:sp>
      <p:pic>
        <p:nvPicPr>
          <p:cNvPr id="6148" name="Picture 4" descr="Image result for dynatest lwd&quot;">
            <a:extLst>
              <a:ext uri="{FF2B5EF4-FFF2-40B4-BE49-F238E27FC236}">
                <a16:creationId xmlns:a16="http://schemas.microsoft.com/office/drawing/2014/main" id="{F7148BE4-2F7C-44D8-AABC-5CE90025D0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95914"/>
            <a:ext cx="3498462" cy="426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32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27491A6-8CD2-413B-BB4D-B347FC1C57ED}"/>
              </a:ext>
            </a:extLst>
          </p:cNvPr>
          <p:cNvSpPr>
            <a:spLocks noGrp="1"/>
          </p:cNvSpPr>
          <p:nvPr>
            <p:ph type="title"/>
          </p:nvPr>
        </p:nvSpPr>
        <p:spPr/>
        <p:txBody>
          <a:bodyPr>
            <a:normAutofit/>
          </a:bodyPr>
          <a:lstStyle/>
          <a:p>
            <a:r>
              <a:rPr lang="et-EE" dirty="0" err="1"/>
              <a:t>Dynatest</a:t>
            </a:r>
            <a:r>
              <a:rPr lang="et-EE" dirty="0"/>
              <a:t> LWD 3032 - uuendused</a:t>
            </a:r>
          </a:p>
        </p:txBody>
      </p:sp>
      <p:sp>
        <p:nvSpPr>
          <p:cNvPr id="3" name="Sisu kohatäide 2">
            <a:extLst>
              <a:ext uri="{FF2B5EF4-FFF2-40B4-BE49-F238E27FC236}">
                <a16:creationId xmlns:a16="http://schemas.microsoft.com/office/drawing/2014/main" id="{8FD7E8A3-2480-427D-82E2-ABFB472C5A20}"/>
              </a:ext>
            </a:extLst>
          </p:cNvPr>
          <p:cNvSpPr>
            <a:spLocks noGrp="1"/>
          </p:cNvSpPr>
          <p:nvPr>
            <p:ph idx="1"/>
          </p:nvPr>
        </p:nvSpPr>
        <p:spPr>
          <a:xfrm>
            <a:off x="226291" y="2309190"/>
            <a:ext cx="6442364" cy="3736010"/>
          </a:xfrm>
        </p:spPr>
        <p:txBody>
          <a:bodyPr>
            <a:normAutofit fontScale="70000" lnSpcReduction="20000"/>
          </a:bodyPr>
          <a:lstStyle/>
          <a:p>
            <a:r>
              <a:rPr lang="et-EE" dirty="0"/>
              <a:t>Patarei – 50 tundi, </a:t>
            </a:r>
            <a:r>
              <a:rPr lang="et-EE" dirty="0" err="1"/>
              <a:t>Micro</a:t>
            </a:r>
            <a:r>
              <a:rPr lang="et-EE" dirty="0"/>
              <a:t>-USB, töötab ka laadimise ajal</a:t>
            </a:r>
          </a:p>
          <a:p>
            <a:r>
              <a:rPr lang="et-EE" dirty="0"/>
              <a:t>Bluetooth võimsam – LWD Mobile </a:t>
            </a:r>
            <a:r>
              <a:rPr lang="et-EE" dirty="0" err="1"/>
              <a:t>app</a:t>
            </a:r>
            <a:endParaRPr lang="et-EE" dirty="0"/>
          </a:p>
          <a:p>
            <a:pPr lvl="1"/>
            <a:r>
              <a:rPr lang="et-EE" dirty="0"/>
              <a:t>ühildub </a:t>
            </a:r>
            <a:r>
              <a:rPr lang="et-EE" dirty="0" err="1"/>
              <a:t>Trimble</a:t>
            </a:r>
            <a:r>
              <a:rPr lang="et-EE" dirty="0"/>
              <a:t> TDC100</a:t>
            </a:r>
          </a:p>
          <a:p>
            <a:pPr lvl="1"/>
            <a:r>
              <a:rPr lang="et-EE" dirty="0"/>
              <a:t>Apple, Android, W10</a:t>
            </a:r>
            <a:r>
              <a:rPr lang="en-US" dirty="0"/>
              <a:t>/11</a:t>
            </a:r>
            <a:endParaRPr lang="et-EE" dirty="0"/>
          </a:p>
          <a:p>
            <a:r>
              <a:rPr lang="et-EE" dirty="0" err="1"/>
              <a:t>Dynatest</a:t>
            </a:r>
            <a:r>
              <a:rPr lang="et-EE" dirty="0"/>
              <a:t> LWD 3032 Mobile </a:t>
            </a:r>
            <a:r>
              <a:rPr lang="et-EE" dirty="0" err="1"/>
              <a:t>Lite</a:t>
            </a:r>
            <a:r>
              <a:rPr lang="et-EE" dirty="0"/>
              <a:t> = </a:t>
            </a:r>
            <a:r>
              <a:rPr lang="et-EE" dirty="0" err="1"/>
              <a:t>free</a:t>
            </a:r>
            <a:endParaRPr lang="et-EE" dirty="0"/>
          </a:p>
          <a:p>
            <a:pPr lvl="1"/>
            <a:r>
              <a:rPr lang="et-EE" dirty="0"/>
              <a:t>Pro – 1000€ + 500€/a – sisaldab tihenduskvaliteedikontrolli ja statistika mooduli, GIS liidese</a:t>
            </a:r>
          </a:p>
          <a:p>
            <a:r>
              <a:rPr lang="et-EE" dirty="0" err="1"/>
              <a:t>Dynatest</a:t>
            </a:r>
            <a:r>
              <a:rPr lang="et-EE" dirty="0"/>
              <a:t> </a:t>
            </a:r>
            <a:r>
              <a:rPr lang="et-EE" dirty="0" err="1"/>
              <a:t>LWDMod</a:t>
            </a:r>
            <a:r>
              <a:rPr lang="et-EE" dirty="0"/>
              <a:t> </a:t>
            </a:r>
            <a:r>
              <a:rPr lang="et-EE" dirty="0" err="1"/>
              <a:t>Lite</a:t>
            </a:r>
            <a:r>
              <a:rPr lang="et-EE" dirty="0"/>
              <a:t> = </a:t>
            </a:r>
            <a:r>
              <a:rPr lang="et-EE" dirty="0" err="1"/>
              <a:t>free</a:t>
            </a:r>
            <a:endParaRPr lang="et-EE" dirty="0"/>
          </a:p>
          <a:p>
            <a:pPr lvl="1"/>
            <a:r>
              <a:rPr lang="et-EE" dirty="0"/>
              <a:t>Pro – 750€/a</a:t>
            </a:r>
          </a:p>
          <a:p>
            <a:pPr lvl="1"/>
            <a:r>
              <a:rPr lang="et-EE" dirty="0"/>
              <a:t>Visualiseerimine, analüüs (kihi mooduli tagasiarvutus, aluspinnase mittelineaarsus, tihendustegur etc)</a:t>
            </a:r>
          </a:p>
          <a:p>
            <a:endParaRPr lang="et-EE" dirty="0"/>
          </a:p>
          <a:p>
            <a:endParaRPr lang="et-EE" dirty="0"/>
          </a:p>
        </p:txBody>
      </p:sp>
      <p:pic>
        <p:nvPicPr>
          <p:cNvPr id="4" name="Pilt 3">
            <a:extLst>
              <a:ext uri="{FF2B5EF4-FFF2-40B4-BE49-F238E27FC236}">
                <a16:creationId xmlns:a16="http://schemas.microsoft.com/office/drawing/2014/main" id="{CD67896C-AD84-4CB0-A57B-BBA9A0289B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36643" y="3121990"/>
            <a:ext cx="5038530" cy="3736010"/>
          </a:xfrm>
          <a:prstGeom prst="rect">
            <a:avLst/>
          </a:prstGeom>
        </p:spPr>
      </p:pic>
      <p:pic>
        <p:nvPicPr>
          <p:cNvPr id="6" name="Picture 5">
            <a:extLst>
              <a:ext uri="{FF2B5EF4-FFF2-40B4-BE49-F238E27FC236}">
                <a16:creationId xmlns:a16="http://schemas.microsoft.com/office/drawing/2014/main" id="{2459BFBF-969E-B8A3-6741-442BA2628A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7744" y="161635"/>
            <a:ext cx="3477966" cy="2803137"/>
          </a:xfrm>
          <a:prstGeom prst="rect">
            <a:avLst/>
          </a:prstGeom>
        </p:spPr>
      </p:pic>
      <p:sp>
        <p:nvSpPr>
          <p:cNvPr id="5" name="Slide Number Placeholder 4">
            <a:extLst>
              <a:ext uri="{FF2B5EF4-FFF2-40B4-BE49-F238E27FC236}">
                <a16:creationId xmlns:a16="http://schemas.microsoft.com/office/drawing/2014/main" id="{6A860F13-C9B2-64AD-EDBB-66D75565CBD2}"/>
              </a:ext>
            </a:extLst>
          </p:cNvPr>
          <p:cNvSpPr>
            <a:spLocks noGrp="1"/>
          </p:cNvSpPr>
          <p:nvPr>
            <p:ph type="sldNum" sz="quarter" idx="12"/>
          </p:nvPr>
        </p:nvSpPr>
        <p:spPr/>
        <p:txBody>
          <a:bodyPr/>
          <a:lstStyle/>
          <a:p>
            <a:fld id="{293FD8E8-F8C2-465E-AF77-6AD9B13EB0E0}" type="slidenum">
              <a:rPr lang="en-US" smtClean="0"/>
              <a:t>52</a:t>
            </a:fld>
            <a:endParaRPr lang="en-US"/>
          </a:p>
        </p:txBody>
      </p:sp>
    </p:spTree>
    <p:extLst>
      <p:ext uri="{BB962C8B-B14F-4D97-AF65-F5344CB8AC3E}">
        <p14:creationId xmlns:p14="http://schemas.microsoft.com/office/powerpoint/2010/main" val="2416117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0D08F-7C52-471D-8EC5-4DA9303D98D0}"/>
              </a:ext>
            </a:extLst>
          </p:cNvPr>
          <p:cNvPicPr>
            <a:picLocks noChangeAspect="1"/>
          </p:cNvPicPr>
          <p:nvPr/>
        </p:nvPicPr>
        <p:blipFill>
          <a:blip r:embed="rId2"/>
          <a:stretch>
            <a:fillRect/>
          </a:stretch>
        </p:blipFill>
        <p:spPr>
          <a:xfrm>
            <a:off x="219344" y="267758"/>
            <a:ext cx="7164436" cy="6520710"/>
          </a:xfrm>
          <a:prstGeom prst="rect">
            <a:avLst/>
          </a:prstGeom>
        </p:spPr>
      </p:pic>
      <p:sp>
        <p:nvSpPr>
          <p:cNvPr id="3" name="Content Placeholder 2">
            <a:extLst>
              <a:ext uri="{FF2B5EF4-FFF2-40B4-BE49-F238E27FC236}">
                <a16:creationId xmlns:a16="http://schemas.microsoft.com/office/drawing/2014/main" id="{674A0AE5-0272-4C71-8915-B8B3C21E7917}"/>
              </a:ext>
            </a:extLst>
          </p:cNvPr>
          <p:cNvSpPr>
            <a:spLocks noGrp="1"/>
          </p:cNvSpPr>
          <p:nvPr>
            <p:ph idx="1"/>
          </p:nvPr>
        </p:nvSpPr>
        <p:spPr>
          <a:xfrm>
            <a:off x="4693920" y="503872"/>
            <a:ext cx="7420025" cy="2414588"/>
          </a:xfrm>
        </p:spPr>
        <p:txBody>
          <a:bodyPr>
            <a:normAutofit fontScale="70000" lnSpcReduction="20000"/>
          </a:bodyPr>
          <a:lstStyle/>
          <a:p>
            <a:r>
              <a:rPr lang="et-EE" dirty="0"/>
              <a:t>Käesolev juhis käsitleb Taani koolkonna seadmete kasutust (</a:t>
            </a:r>
            <a:r>
              <a:rPr lang="et-EE" dirty="0" err="1"/>
              <a:t>Keros</a:t>
            </a:r>
            <a:r>
              <a:rPr lang="et-EE" dirty="0"/>
              <a:t>, </a:t>
            </a:r>
            <a:r>
              <a:rPr lang="et-EE" dirty="0" err="1"/>
              <a:t>Dynatest</a:t>
            </a:r>
            <a:r>
              <a:rPr lang="et-EE" dirty="0"/>
              <a:t> LWD, </a:t>
            </a:r>
            <a:r>
              <a:rPr lang="et-EE" dirty="0" err="1"/>
              <a:t>Prima</a:t>
            </a:r>
            <a:r>
              <a:rPr lang="et-EE" dirty="0"/>
              <a:t> 100</a:t>
            </a:r>
            <a:r>
              <a:rPr lang="en-US" dirty="0"/>
              <a:t>, </a:t>
            </a:r>
            <a:r>
              <a:rPr lang="en-US" dirty="0" err="1"/>
              <a:t>Terratest</a:t>
            </a:r>
            <a:r>
              <a:rPr lang="en-US" dirty="0"/>
              <a:t> 9000</a:t>
            </a:r>
            <a:r>
              <a:rPr lang="et-EE" dirty="0"/>
              <a:t>) kandevõime mõõtmiseks. </a:t>
            </a:r>
            <a:endParaRPr lang="en-US" dirty="0"/>
          </a:p>
          <a:p>
            <a:r>
              <a:rPr lang="et-EE" dirty="0"/>
              <a:t>Võimalik on kasutada ka Saksa koolkonna seadmeid (</a:t>
            </a:r>
            <a:r>
              <a:rPr lang="et-EE" dirty="0" err="1"/>
              <a:t>Zorn</a:t>
            </a:r>
            <a:r>
              <a:rPr lang="et-EE" dirty="0"/>
              <a:t>, HMP, </a:t>
            </a:r>
            <a:r>
              <a:rPr lang="et-EE" dirty="0" err="1"/>
              <a:t>Terratest</a:t>
            </a:r>
            <a:r>
              <a:rPr lang="et-EE" dirty="0"/>
              <a:t>) kuid nende puhul ei ole pingerežiim vabalt varieeritav (fikseeritud 100 </a:t>
            </a:r>
            <a:r>
              <a:rPr lang="et-EE" dirty="0" err="1"/>
              <a:t>kPa</a:t>
            </a:r>
            <a:r>
              <a:rPr lang="et-EE" dirty="0"/>
              <a:t>). </a:t>
            </a:r>
            <a:endParaRPr lang="en-US" dirty="0"/>
          </a:p>
          <a:p>
            <a:r>
              <a:rPr lang="et-EE" dirty="0"/>
              <a:t>Soome koolkonna seadmed (</a:t>
            </a:r>
            <a:r>
              <a:rPr lang="et-EE" dirty="0" err="1"/>
              <a:t>Loadman</a:t>
            </a:r>
            <a:r>
              <a:rPr lang="et-EE" dirty="0"/>
              <a:t>, </a:t>
            </a:r>
            <a:r>
              <a:rPr lang="et-EE" dirty="0" err="1"/>
              <a:t>Inspector</a:t>
            </a:r>
            <a:r>
              <a:rPr lang="et-EE" dirty="0"/>
              <a:t>) on mõeldud tihendamise kvaliteedi hindamiseks ja nendega ei saa kandevõimet mõõta pingerežiimi mittevastavuse tõttu.</a:t>
            </a:r>
          </a:p>
        </p:txBody>
      </p:sp>
      <p:sp>
        <p:nvSpPr>
          <p:cNvPr id="6" name="TextBox 5">
            <a:extLst>
              <a:ext uri="{FF2B5EF4-FFF2-40B4-BE49-F238E27FC236}">
                <a16:creationId xmlns:a16="http://schemas.microsoft.com/office/drawing/2014/main" id="{BE2E9EE4-B033-4A1F-AE24-F33853902848}"/>
              </a:ext>
            </a:extLst>
          </p:cNvPr>
          <p:cNvSpPr txBox="1"/>
          <p:nvPr/>
        </p:nvSpPr>
        <p:spPr>
          <a:xfrm>
            <a:off x="7810500" y="4259580"/>
            <a:ext cx="3161443" cy="923330"/>
          </a:xfrm>
          <a:prstGeom prst="rect">
            <a:avLst/>
          </a:prstGeom>
          <a:noFill/>
        </p:spPr>
        <p:txBody>
          <a:bodyPr wrap="none" rtlCol="0">
            <a:spAutoFit/>
          </a:bodyPr>
          <a:lstStyle/>
          <a:p>
            <a:r>
              <a:rPr lang="et-EE" dirty="0" err="1"/>
              <a:t>Dynatest</a:t>
            </a:r>
            <a:r>
              <a:rPr lang="et-EE" dirty="0"/>
              <a:t> LWD 3031 ja 3032</a:t>
            </a:r>
          </a:p>
          <a:p>
            <a:r>
              <a:rPr lang="et-EE" dirty="0" err="1"/>
              <a:t>Sweco</a:t>
            </a:r>
            <a:r>
              <a:rPr lang="et-EE" dirty="0"/>
              <a:t> </a:t>
            </a:r>
            <a:r>
              <a:rPr lang="et-EE" dirty="0" err="1"/>
              <a:t>Prima</a:t>
            </a:r>
            <a:r>
              <a:rPr lang="et-EE" dirty="0"/>
              <a:t> 100</a:t>
            </a:r>
          </a:p>
          <a:p>
            <a:r>
              <a:rPr lang="et-EE" dirty="0" err="1"/>
              <a:t>Terratest</a:t>
            </a:r>
            <a:r>
              <a:rPr lang="et-EE" dirty="0"/>
              <a:t> 9000</a:t>
            </a:r>
          </a:p>
        </p:txBody>
      </p:sp>
      <p:pic>
        <p:nvPicPr>
          <p:cNvPr id="7" name="Picture 6" descr="A picture containing text, tableware, dishware, plate&#10;&#10;Description automatically generated">
            <a:extLst>
              <a:ext uri="{FF2B5EF4-FFF2-40B4-BE49-F238E27FC236}">
                <a16:creationId xmlns:a16="http://schemas.microsoft.com/office/drawing/2014/main" id="{B133722B-0E37-4EA4-BDFF-01F6166A6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10628" y="95761"/>
            <a:ext cx="1362074" cy="367084"/>
          </a:xfrm>
          <a:prstGeom prst="rect">
            <a:avLst/>
          </a:prstGeom>
        </p:spPr>
      </p:pic>
      <p:sp>
        <p:nvSpPr>
          <p:cNvPr id="2" name="Slide Number Placeholder 1">
            <a:extLst>
              <a:ext uri="{FF2B5EF4-FFF2-40B4-BE49-F238E27FC236}">
                <a16:creationId xmlns:a16="http://schemas.microsoft.com/office/drawing/2014/main" id="{5DDFBDC4-C751-71BC-9360-749297921E06}"/>
              </a:ext>
            </a:extLst>
          </p:cNvPr>
          <p:cNvSpPr>
            <a:spLocks noGrp="1"/>
          </p:cNvSpPr>
          <p:nvPr>
            <p:ph type="sldNum" sz="quarter" idx="12"/>
          </p:nvPr>
        </p:nvSpPr>
        <p:spPr/>
        <p:txBody>
          <a:bodyPr/>
          <a:lstStyle/>
          <a:p>
            <a:fld id="{293FD8E8-F8C2-465E-AF77-6AD9B13EB0E0}" type="slidenum">
              <a:rPr lang="en-US" smtClean="0"/>
              <a:t>53</a:t>
            </a:fld>
            <a:endParaRPr lang="en-US"/>
          </a:p>
        </p:txBody>
      </p:sp>
    </p:spTree>
    <p:extLst>
      <p:ext uri="{BB962C8B-B14F-4D97-AF65-F5344CB8AC3E}">
        <p14:creationId xmlns:p14="http://schemas.microsoft.com/office/powerpoint/2010/main" val="4214063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EC54A-E65C-45F8-BD83-6AF2E04AB9E4}"/>
              </a:ext>
            </a:extLst>
          </p:cNvPr>
          <p:cNvSpPr>
            <a:spLocks noGrp="1"/>
          </p:cNvSpPr>
          <p:nvPr>
            <p:ph idx="1"/>
          </p:nvPr>
        </p:nvSpPr>
        <p:spPr>
          <a:xfrm>
            <a:off x="205740" y="83820"/>
            <a:ext cx="11887200" cy="6720840"/>
          </a:xfrm>
          <a:solidFill>
            <a:srgbClr val="FFFF00"/>
          </a:solidFill>
        </p:spPr>
        <p:txBody>
          <a:bodyPr>
            <a:normAutofit fontScale="62500" lnSpcReduction="20000"/>
          </a:bodyPr>
          <a:lstStyle/>
          <a:p>
            <a:r>
              <a:rPr lang="et-EE" b="1" dirty="0"/>
              <a:t>Millist seadistust valida. </a:t>
            </a:r>
            <a:r>
              <a:rPr lang="et-EE" dirty="0"/>
              <a:t>Selleks, et tulemusi otseselt arvutuslikega võrrelda, tuleks pingerežiim valida vastavalt mõõdetava kihi asukohale konstruktsioonis: • Alusel: 200 – 300 </a:t>
            </a:r>
            <a:r>
              <a:rPr lang="et-EE" dirty="0" err="1"/>
              <a:t>kPa</a:t>
            </a:r>
            <a:r>
              <a:rPr lang="et-EE" dirty="0"/>
              <a:t> • Aluse all: 100 – 200 </a:t>
            </a:r>
            <a:r>
              <a:rPr lang="et-EE" dirty="0" err="1"/>
              <a:t>kPa</a:t>
            </a:r>
            <a:r>
              <a:rPr lang="et-EE" dirty="0"/>
              <a:t> • Tugeval aluspinnasel 50 – 100 </a:t>
            </a:r>
            <a:r>
              <a:rPr lang="et-EE" dirty="0" err="1"/>
              <a:t>kPa</a:t>
            </a:r>
            <a:r>
              <a:rPr lang="et-EE" dirty="0"/>
              <a:t> • Nõrgal aluspinnasel 10 – 60 </a:t>
            </a:r>
            <a:r>
              <a:rPr lang="et-EE" dirty="0" err="1"/>
              <a:t>kPa</a:t>
            </a:r>
            <a:r>
              <a:rPr lang="et-EE" dirty="0"/>
              <a:t> </a:t>
            </a:r>
          </a:p>
          <a:p>
            <a:r>
              <a:rPr lang="et-EE" dirty="0"/>
              <a:t>Kuna </a:t>
            </a:r>
            <a:r>
              <a:rPr lang="et-EE" dirty="0" err="1"/>
              <a:t>Dynatesti</a:t>
            </a:r>
            <a:r>
              <a:rPr lang="et-EE" dirty="0"/>
              <a:t> sensor on tundlik ja mõistlik on kasutada maksimaalset talla suurust (eesmärk on kandevõime mõõtmine, mitte konkreetse materjali elastsusmooduli või tihendusteguri), siis kokkuleppeliselt kasutame 100 </a:t>
            </a:r>
            <a:r>
              <a:rPr lang="et-EE" dirty="0" err="1"/>
              <a:t>kPa</a:t>
            </a:r>
            <a:r>
              <a:rPr lang="et-EE" dirty="0"/>
              <a:t> või sellele lähedast režiimi, see tagab tulemuste parema ühildumise Saksa LWD (</a:t>
            </a:r>
            <a:r>
              <a:rPr lang="et-EE" dirty="0" err="1"/>
              <a:t>Zorn</a:t>
            </a:r>
            <a:r>
              <a:rPr lang="et-EE" dirty="0"/>
              <a:t> etc) kaudu leitud seostega plaatkoormuskatsega. Vajaliku pinge saavutamiseks tuleb esmalt </a:t>
            </a:r>
            <a:r>
              <a:rPr lang="en-US" dirty="0" err="1"/>
              <a:t>suure</a:t>
            </a:r>
            <a:r>
              <a:rPr lang="en-US" dirty="0"/>
              <a:t> </a:t>
            </a:r>
            <a:r>
              <a:rPr lang="en-US" dirty="0" err="1"/>
              <a:t>plaadiga</a:t>
            </a:r>
            <a:r>
              <a:rPr lang="en-US" dirty="0"/>
              <a:t> </a:t>
            </a:r>
            <a:r>
              <a:rPr lang="et-EE" dirty="0"/>
              <a:t>tõsta koormust (kuni 20 kg-ni) ja alles siis, kui sellest ei piisa, minna üle väiksemale tallale. Kandevõime mõõtmistäpsuse ja tulemuse korratavuse tagamiseks peab mõõdetav deformatsioon (</a:t>
            </a:r>
            <a:r>
              <a:rPr lang="et-EE" dirty="0" err="1"/>
              <a:t>deflection</a:t>
            </a:r>
            <a:r>
              <a:rPr lang="et-EE" dirty="0"/>
              <a:t>) olema vähemalt 35 mikronit (0,035 mm). </a:t>
            </a:r>
          </a:p>
          <a:p>
            <a:r>
              <a:rPr lang="et-EE" b="1" dirty="0"/>
              <a:t>Katsekoha ettevalmistamine </a:t>
            </a:r>
            <a:r>
              <a:rPr lang="et-EE" dirty="0"/>
              <a:t>Mõõtmiseks kasutatavast tallast tulenevalt valmistatakse ette piisavalt suur ala (katsekoht) kuhu koormustald paigutatakse. Selleks eemaldatakse lahtine materjal ja silutakse katsetatava kihi/materjali pealispind, et tagada selle ühtlane kokkupuude koormustallaga. Liivpinnastel tuleks pealispinnalt eemaldada läbikuivanud ja lahtine materjal, savikatel materjalidel kuivanud kõva kiht. Kui ühtlast pinda silumisega ei saavutata võib kasutada seadmele komplekti kummist tasandusketast või õhukest tasandavat liivakihti, mis tagab pinge ühtlase jagunemise talla all. </a:t>
            </a:r>
          </a:p>
          <a:p>
            <a:r>
              <a:rPr lang="et-EE" b="1" dirty="0"/>
              <a:t>Seadme paigaldamine katsekohale </a:t>
            </a:r>
            <a:r>
              <a:rPr lang="et-EE" dirty="0"/>
              <a:t>Seade paigaldatakse katsekohale võimalikult vertikaalses asendis (</a:t>
            </a:r>
            <a:r>
              <a:rPr lang="et-EE" dirty="0" err="1"/>
              <a:t>max</a:t>
            </a:r>
            <a:r>
              <a:rPr lang="et-EE" dirty="0"/>
              <a:t> 5% kalle) ja parema kontakti saamiseks materjaliga võib seadet pöörata edasi tagasi katsekohal. Kui planeeritakse katsetamist erinevate pingerežiimidega siis tuleb esmalt sooritada katsed madalal pingerežiimil (</a:t>
            </a:r>
            <a:r>
              <a:rPr lang="et-EE" dirty="0" err="1"/>
              <a:t>Dynatest</a:t>
            </a:r>
            <a:r>
              <a:rPr lang="et-EE" dirty="0"/>
              <a:t> - </a:t>
            </a:r>
            <a:r>
              <a:rPr lang="et-EE" dirty="0" err="1"/>
              <a:t>Dual</a:t>
            </a:r>
            <a:r>
              <a:rPr lang="et-EE" dirty="0"/>
              <a:t> </a:t>
            </a:r>
            <a:r>
              <a:rPr lang="et-EE" dirty="0" err="1"/>
              <a:t>Plate</a:t>
            </a:r>
            <a:r>
              <a:rPr lang="et-EE" dirty="0"/>
              <a:t> System).</a:t>
            </a:r>
          </a:p>
          <a:p>
            <a:r>
              <a:rPr lang="et-EE" b="1" dirty="0"/>
              <a:t>Katse teostamine </a:t>
            </a:r>
            <a:r>
              <a:rPr lang="et-EE" dirty="0"/>
              <a:t>Esmalt kontrollida kas Bluetooth ühendus on olemas seadmega kuhu andmed saadetakse. Veenduda et kasutatakse õigeid puhvreid. Seejärel astuda ühe jalaga seadme talla serva peale, et seade oleks edasiste toimingute ajal stabiilses asendis. Raskus tõstetakse üles ja lukustatakse käepideme külge. Seadme küljel asuvat väikest hooba alla vajutades tsentreeritakse talla keskel olev andur - </a:t>
            </a:r>
            <a:r>
              <a:rPr lang="et-EE" dirty="0" err="1"/>
              <a:t>geofoon</a:t>
            </a:r>
            <a:r>
              <a:rPr lang="et-EE" dirty="0"/>
              <a:t> (tsentreerimist korrata iga kord kui seade nihkub). Haarata käepidemest ja olles veendunud, et raskuse langemise trajektoor on vaba, võib raskuse käepidemest lahti päästa. Käepidemest tuleb tugevalt kinni hoida niikaua kuni raskus on põrkamise lõpetanud. Tulemused peaksid kohe ühendatud seadmes kajastuma. Protsessi kiirendamiseks tohib raskuse ka kinni püüda enne korduvpõrget. Tavaliselt sooritatakse ühel katsekohal vähemalt 6 korduskatset, millest esimesed 3 tehakse sängituse eesmärgiga ja viimase kolme katse järgi saadakse tulemus (keskväärtus). Sängituslöökide arv võib muutuda olenevalt olukorrast, kuid kehtib reegel, et kui deformatsioonid ei tõuse eelneva mõõtmisega võrreldes üle 10% ei ole täiendavate sängituslöökide tegemine vajalik. Enamasti viitab rohkem kui kolme sängituslöögi vajadus kas materjali vähesele tihedusele või on plaadi kontakt pinnasega kehv.</a:t>
            </a:r>
          </a:p>
        </p:txBody>
      </p:sp>
      <p:sp>
        <p:nvSpPr>
          <p:cNvPr id="2" name="Slide Number Placeholder 1">
            <a:extLst>
              <a:ext uri="{FF2B5EF4-FFF2-40B4-BE49-F238E27FC236}">
                <a16:creationId xmlns:a16="http://schemas.microsoft.com/office/drawing/2014/main" id="{6D17E719-BC99-D828-B9A0-B535AB2312E7}"/>
              </a:ext>
            </a:extLst>
          </p:cNvPr>
          <p:cNvSpPr>
            <a:spLocks noGrp="1"/>
          </p:cNvSpPr>
          <p:nvPr>
            <p:ph type="sldNum" sz="quarter" idx="12"/>
          </p:nvPr>
        </p:nvSpPr>
        <p:spPr/>
        <p:txBody>
          <a:bodyPr/>
          <a:lstStyle/>
          <a:p>
            <a:fld id="{293FD8E8-F8C2-465E-AF77-6AD9B13EB0E0}" type="slidenum">
              <a:rPr lang="en-US" smtClean="0"/>
              <a:t>54</a:t>
            </a:fld>
            <a:endParaRPr lang="en-US"/>
          </a:p>
        </p:txBody>
      </p:sp>
    </p:spTree>
    <p:extLst>
      <p:ext uri="{BB962C8B-B14F-4D97-AF65-F5344CB8AC3E}">
        <p14:creationId xmlns:p14="http://schemas.microsoft.com/office/powerpoint/2010/main" val="3927478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804E4C-2B32-ADF3-78BF-3EEE2E78211B}"/>
              </a:ext>
            </a:extLst>
          </p:cNvPr>
          <p:cNvPicPr>
            <a:picLocks noChangeAspect="1"/>
          </p:cNvPicPr>
          <p:nvPr/>
        </p:nvPicPr>
        <p:blipFill>
          <a:blip r:embed="rId2"/>
          <a:stretch>
            <a:fillRect/>
          </a:stretch>
        </p:blipFill>
        <p:spPr>
          <a:xfrm>
            <a:off x="1156598" y="1733313"/>
            <a:ext cx="9878804" cy="3391373"/>
          </a:xfrm>
          <a:prstGeom prst="rect">
            <a:avLst/>
          </a:prstGeom>
        </p:spPr>
      </p:pic>
      <p:sp>
        <p:nvSpPr>
          <p:cNvPr id="4" name="Title 3">
            <a:extLst>
              <a:ext uri="{FF2B5EF4-FFF2-40B4-BE49-F238E27FC236}">
                <a16:creationId xmlns:a16="http://schemas.microsoft.com/office/drawing/2014/main" id="{FE78F4C6-3FF8-9E73-61DD-E7899673C78C}"/>
              </a:ext>
            </a:extLst>
          </p:cNvPr>
          <p:cNvSpPr>
            <a:spLocks noGrp="1"/>
          </p:cNvSpPr>
          <p:nvPr>
            <p:ph type="title"/>
          </p:nvPr>
        </p:nvSpPr>
        <p:spPr/>
        <p:txBody>
          <a:bodyPr/>
          <a:lstStyle/>
          <a:p>
            <a:r>
              <a:rPr lang="en-US" dirty="0" err="1"/>
              <a:t>TalTech</a:t>
            </a:r>
            <a:r>
              <a:rPr lang="en-US" dirty="0"/>
              <a:t> 2024 </a:t>
            </a:r>
            <a:r>
              <a:rPr lang="en-US" dirty="0" err="1"/>
              <a:t>võrreldud</a:t>
            </a:r>
            <a:r>
              <a:rPr lang="en-US" dirty="0"/>
              <a:t> </a:t>
            </a:r>
            <a:r>
              <a:rPr lang="en-US" dirty="0" err="1"/>
              <a:t>seadmed</a:t>
            </a:r>
            <a:endParaRPr lang="en-US" dirty="0"/>
          </a:p>
        </p:txBody>
      </p:sp>
      <p:sp>
        <p:nvSpPr>
          <p:cNvPr id="5" name="Content Placeholder 4">
            <a:extLst>
              <a:ext uri="{FF2B5EF4-FFF2-40B4-BE49-F238E27FC236}">
                <a16:creationId xmlns:a16="http://schemas.microsoft.com/office/drawing/2014/main" id="{98E50FDE-B59F-81EE-BED8-E842F1FF5B21}"/>
              </a:ext>
            </a:extLst>
          </p:cNvPr>
          <p:cNvSpPr>
            <a:spLocks noGrp="1"/>
          </p:cNvSpPr>
          <p:nvPr>
            <p:ph idx="1"/>
          </p:nvPr>
        </p:nvSpPr>
        <p:spPr>
          <a:xfrm>
            <a:off x="0" y="5287817"/>
            <a:ext cx="12191999" cy="1251528"/>
          </a:xfrm>
        </p:spPr>
        <p:txBody>
          <a:bodyPr>
            <a:normAutofit fontScale="70000" lnSpcReduction="20000"/>
          </a:bodyPr>
          <a:lstStyle/>
          <a:p>
            <a:r>
              <a:rPr lang="en-US" dirty="0" err="1"/>
              <a:t>Tabelis</a:t>
            </a:r>
            <a:r>
              <a:rPr lang="en-US" dirty="0"/>
              <a:t> </a:t>
            </a:r>
            <a:r>
              <a:rPr lang="en-US" dirty="0" err="1"/>
              <a:t>ainult</a:t>
            </a:r>
            <a:r>
              <a:rPr lang="en-US" dirty="0"/>
              <a:t> </a:t>
            </a:r>
            <a:r>
              <a:rPr lang="en-US" dirty="0" err="1"/>
              <a:t>konkreetselt</a:t>
            </a:r>
            <a:r>
              <a:rPr lang="en-US" dirty="0"/>
              <a:t> </a:t>
            </a:r>
            <a:r>
              <a:rPr lang="en-US" dirty="0" err="1"/>
              <a:t>võrreldud</a:t>
            </a:r>
            <a:r>
              <a:rPr lang="en-US" dirty="0"/>
              <a:t> </a:t>
            </a:r>
            <a:r>
              <a:rPr lang="en-US" dirty="0" err="1"/>
              <a:t>režiimid</a:t>
            </a:r>
            <a:endParaRPr lang="en-US" dirty="0"/>
          </a:p>
          <a:p>
            <a:r>
              <a:rPr lang="en-US" dirty="0"/>
              <a:t>Võrreldud </a:t>
            </a:r>
            <a:r>
              <a:rPr lang="en-US" dirty="0" err="1"/>
              <a:t>ei</a:t>
            </a:r>
            <a:r>
              <a:rPr lang="en-US" dirty="0"/>
              <a:t> ole Inspector 5 </a:t>
            </a:r>
            <a:r>
              <a:rPr lang="en-US" dirty="0" err="1"/>
              <a:t>seadet</a:t>
            </a:r>
            <a:r>
              <a:rPr lang="en-US" dirty="0"/>
              <a:t> </a:t>
            </a:r>
            <a:r>
              <a:rPr lang="en-US" dirty="0" err="1"/>
              <a:t>ega</a:t>
            </a:r>
            <a:r>
              <a:rPr lang="en-US" dirty="0"/>
              <a:t> </a:t>
            </a:r>
            <a:r>
              <a:rPr lang="en-US" dirty="0" err="1"/>
              <a:t>varasemaid</a:t>
            </a:r>
            <a:r>
              <a:rPr lang="en-US" dirty="0"/>
              <a:t> </a:t>
            </a:r>
            <a:r>
              <a:rPr lang="en-US" dirty="0" err="1"/>
              <a:t>eraldi</a:t>
            </a:r>
            <a:r>
              <a:rPr lang="en-US" dirty="0"/>
              <a:t> 300 mm </a:t>
            </a:r>
            <a:r>
              <a:rPr lang="en-US" dirty="0" err="1"/>
              <a:t>tallaga</a:t>
            </a:r>
            <a:r>
              <a:rPr lang="en-US" dirty="0"/>
              <a:t> </a:t>
            </a:r>
            <a:r>
              <a:rPr lang="en-US" dirty="0" err="1"/>
              <a:t>seadmeid</a:t>
            </a:r>
            <a:endParaRPr lang="en-US" dirty="0"/>
          </a:p>
          <a:p>
            <a:r>
              <a:rPr lang="en-US" dirty="0" err="1"/>
              <a:t>Võrdluses</a:t>
            </a:r>
            <a:r>
              <a:rPr lang="en-US" dirty="0"/>
              <a:t> </a:t>
            </a:r>
            <a:r>
              <a:rPr lang="en-US" dirty="0" err="1"/>
              <a:t>ei</a:t>
            </a:r>
            <a:r>
              <a:rPr lang="en-US" dirty="0"/>
              <a:t> ole </a:t>
            </a:r>
            <a:r>
              <a:rPr lang="en-US" dirty="0" err="1"/>
              <a:t>arvestatud</a:t>
            </a:r>
            <a:r>
              <a:rPr lang="en-US" dirty="0"/>
              <a:t> </a:t>
            </a:r>
            <a:r>
              <a:rPr lang="en-US" dirty="0" err="1"/>
              <a:t>Dynatesti</a:t>
            </a:r>
            <a:r>
              <a:rPr lang="en-US" dirty="0"/>
              <a:t> </a:t>
            </a:r>
            <a:r>
              <a:rPr lang="en-US" dirty="0" err="1"/>
              <a:t>suuremaid</a:t>
            </a:r>
            <a:r>
              <a:rPr lang="en-US" dirty="0"/>
              <a:t> </a:t>
            </a:r>
            <a:r>
              <a:rPr lang="en-US" dirty="0" err="1"/>
              <a:t>koormusi</a:t>
            </a:r>
            <a:r>
              <a:rPr lang="en-US" dirty="0"/>
              <a:t> </a:t>
            </a:r>
            <a:r>
              <a:rPr lang="en-US" sz="2300" dirty="0"/>
              <a:t>(</a:t>
            </a:r>
            <a:r>
              <a:rPr lang="en-US" sz="2300" dirty="0" err="1"/>
              <a:t>kuni</a:t>
            </a:r>
            <a:r>
              <a:rPr lang="en-US" sz="2300" dirty="0"/>
              <a:t> 20 kg)</a:t>
            </a:r>
            <a:r>
              <a:rPr lang="en-US" sz="2600" dirty="0"/>
              <a:t> </a:t>
            </a:r>
            <a:r>
              <a:rPr lang="en-US" dirty="0" err="1"/>
              <a:t>ega</a:t>
            </a:r>
            <a:r>
              <a:rPr lang="en-US" dirty="0"/>
              <a:t> </a:t>
            </a:r>
            <a:r>
              <a:rPr lang="en-US" dirty="0" err="1"/>
              <a:t>väiksemaid</a:t>
            </a:r>
            <a:r>
              <a:rPr lang="en-US" dirty="0"/>
              <a:t> </a:t>
            </a:r>
            <a:r>
              <a:rPr lang="en-US" dirty="0" err="1"/>
              <a:t>plaate</a:t>
            </a:r>
            <a:r>
              <a:rPr lang="en-US" dirty="0"/>
              <a:t> </a:t>
            </a:r>
            <a:r>
              <a:rPr lang="en-US" sz="2300" dirty="0"/>
              <a:t>(100 mm, 200 mm)</a:t>
            </a:r>
            <a:endParaRPr lang="en-US" dirty="0"/>
          </a:p>
        </p:txBody>
      </p:sp>
      <p:sp>
        <p:nvSpPr>
          <p:cNvPr id="2" name="Slide Number Placeholder 1">
            <a:extLst>
              <a:ext uri="{FF2B5EF4-FFF2-40B4-BE49-F238E27FC236}">
                <a16:creationId xmlns:a16="http://schemas.microsoft.com/office/drawing/2014/main" id="{53FA43E5-0C26-C220-1DF0-A072396DAD7C}"/>
              </a:ext>
            </a:extLst>
          </p:cNvPr>
          <p:cNvSpPr>
            <a:spLocks noGrp="1"/>
          </p:cNvSpPr>
          <p:nvPr>
            <p:ph type="sldNum" sz="quarter" idx="12"/>
          </p:nvPr>
        </p:nvSpPr>
        <p:spPr/>
        <p:txBody>
          <a:bodyPr/>
          <a:lstStyle/>
          <a:p>
            <a:fld id="{293FD8E8-F8C2-465E-AF77-6AD9B13EB0E0}" type="slidenum">
              <a:rPr lang="en-US" smtClean="0"/>
              <a:t>55</a:t>
            </a:fld>
            <a:endParaRPr lang="en-US"/>
          </a:p>
        </p:txBody>
      </p:sp>
    </p:spTree>
    <p:extLst>
      <p:ext uri="{BB962C8B-B14F-4D97-AF65-F5344CB8AC3E}">
        <p14:creationId xmlns:p14="http://schemas.microsoft.com/office/powerpoint/2010/main" val="2316597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5E6F6655-EE6D-4962-BD14-E76E613C4A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11327" y="3719188"/>
            <a:ext cx="3949400" cy="2660544"/>
          </a:xfrm>
          <a:prstGeom prst="rect">
            <a:avLst/>
          </a:prstGeom>
        </p:spPr>
      </p:pic>
      <p:sp>
        <p:nvSpPr>
          <p:cNvPr id="7" name="Pealkiri 6">
            <a:extLst>
              <a:ext uri="{FF2B5EF4-FFF2-40B4-BE49-F238E27FC236}">
                <a16:creationId xmlns:a16="http://schemas.microsoft.com/office/drawing/2014/main" id="{BF7E464B-1528-4D42-8FA0-8A0EB1C16ACE}"/>
              </a:ext>
            </a:extLst>
          </p:cNvPr>
          <p:cNvSpPr>
            <a:spLocks noGrp="1"/>
          </p:cNvSpPr>
          <p:nvPr>
            <p:ph type="title"/>
          </p:nvPr>
        </p:nvSpPr>
        <p:spPr>
          <a:xfrm>
            <a:off x="1346479" y="663894"/>
            <a:ext cx="8082116" cy="626870"/>
          </a:xfrm>
        </p:spPr>
        <p:txBody>
          <a:bodyPr>
            <a:normAutofit fontScale="90000"/>
          </a:bodyPr>
          <a:lstStyle/>
          <a:p>
            <a:r>
              <a:rPr lang="et-EE" dirty="0"/>
              <a:t>TSD - </a:t>
            </a:r>
            <a:r>
              <a:rPr lang="et-EE" dirty="0" err="1"/>
              <a:t>Traffic</a:t>
            </a:r>
            <a:r>
              <a:rPr lang="et-EE" dirty="0"/>
              <a:t> </a:t>
            </a:r>
            <a:r>
              <a:rPr lang="et-EE" dirty="0" err="1"/>
              <a:t>Speed</a:t>
            </a:r>
            <a:r>
              <a:rPr lang="et-EE" dirty="0"/>
              <a:t> </a:t>
            </a:r>
            <a:r>
              <a:rPr lang="et-EE" dirty="0" err="1"/>
              <a:t>Deflectometer</a:t>
            </a:r>
            <a:endParaRPr lang="et-EE" dirty="0"/>
          </a:p>
        </p:txBody>
      </p:sp>
      <p:pic>
        <p:nvPicPr>
          <p:cNvPr id="8" name="Pilt 7">
            <a:extLst>
              <a:ext uri="{FF2B5EF4-FFF2-40B4-BE49-F238E27FC236}">
                <a16:creationId xmlns:a16="http://schemas.microsoft.com/office/drawing/2014/main" id="{7C934AB3-F5A1-4001-A79A-1FCF931C6F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490" y="2975319"/>
            <a:ext cx="6398750" cy="3457808"/>
          </a:xfrm>
          <a:prstGeom prst="rect">
            <a:avLst/>
          </a:prstGeom>
        </p:spPr>
      </p:pic>
      <p:sp>
        <p:nvSpPr>
          <p:cNvPr id="9" name="TextBox 8">
            <a:extLst>
              <a:ext uri="{FF2B5EF4-FFF2-40B4-BE49-F238E27FC236}">
                <a16:creationId xmlns:a16="http://schemas.microsoft.com/office/drawing/2014/main" id="{DCA1B431-34F6-4BAB-A137-C628D5CB1943}"/>
              </a:ext>
            </a:extLst>
          </p:cNvPr>
          <p:cNvSpPr txBox="1"/>
          <p:nvPr/>
        </p:nvSpPr>
        <p:spPr>
          <a:xfrm>
            <a:off x="482103" y="2174037"/>
            <a:ext cx="5613897" cy="646331"/>
          </a:xfrm>
          <a:prstGeom prst="rect">
            <a:avLst/>
          </a:prstGeom>
          <a:noFill/>
        </p:spPr>
        <p:txBody>
          <a:bodyPr wrap="square" rtlCol="0">
            <a:spAutoFit/>
          </a:bodyPr>
          <a:lstStyle/>
          <a:p>
            <a:r>
              <a:rPr lang="et-EE" dirty="0" err="1"/>
              <a:t>Doppler</a:t>
            </a:r>
            <a:r>
              <a:rPr lang="et-EE" dirty="0"/>
              <a:t> sensor </a:t>
            </a:r>
            <a:r>
              <a:rPr lang="et-EE" dirty="0" err="1"/>
              <a:t>based</a:t>
            </a:r>
            <a:r>
              <a:rPr lang="et-EE" dirty="0"/>
              <a:t> </a:t>
            </a:r>
            <a:r>
              <a:rPr lang="et-EE" dirty="0" err="1"/>
              <a:t>measurement</a:t>
            </a:r>
            <a:r>
              <a:rPr lang="et-EE" dirty="0"/>
              <a:t> at </a:t>
            </a:r>
            <a:r>
              <a:rPr lang="et-EE" dirty="0" err="1"/>
              <a:t>traffic</a:t>
            </a:r>
            <a:r>
              <a:rPr lang="et-EE" dirty="0"/>
              <a:t> </a:t>
            </a:r>
            <a:r>
              <a:rPr lang="et-EE" dirty="0" err="1"/>
              <a:t>speed</a:t>
            </a:r>
            <a:endParaRPr lang="et-EE" dirty="0"/>
          </a:p>
          <a:p>
            <a:r>
              <a:rPr lang="et-EE" dirty="0"/>
              <a:t>Greenwood – </a:t>
            </a:r>
            <a:r>
              <a:rPr lang="en-US" dirty="0"/>
              <a:t>20+</a:t>
            </a:r>
            <a:r>
              <a:rPr lang="et-EE" dirty="0"/>
              <a:t> units produced</a:t>
            </a:r>
          </a:p>
        </p:txBody>
      </p:sp>
      <p:pic>
        <p:nvPicPr>
          <p:cNvPr id="10" name="Pilt 9">
            <a:extLst>
              <a:ext uri="{FF2B5EF4-FFF2-40B4-BE49-F238E27FC236}">
                <a16:creationId xmlns:a16="http://schemas.microsoft.com/office/drawing/2014/main" id="{BA1687D9-DA00-4B2E-BBED-C88D635D8A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11327" y="1474249"/>
            <a:ext cx="3995582" cy="2244940"/>
          </a:xfrm>
          <a:prstGeom prst="rect">
            <a:avLst/>
          </a:prstGeom>
        </p:spPr>
      </p:pic>
      <p:sp>
        <p:nvSpPr>
          <p:cNvPr id="2" name="Slide Number Placeholder 1">
            <a:extLst>
              <a:ext uri="{FF2B5EF4-FFF2-40B4-BE49-F238E27FC236}">
                <a16:creationId xmlns:a16="http://schemas.microsoft.com/office/drawing/2014/main" id="{9A28E8CA-D2C5-8857-3A88-32EAF686B1F5}"/>
              </a:ext>
            </a:extLst>
          </p:cNvPr>
          <p:cNvSpPr>
            <a:spLocks noGrp="1"/>
          </p:cNvSpPr>
          <p:nvPr>
            <p:ph type="sldNum" sz="quarter" idx="12"/>
          </p:nvPr>
        </p:nvSpPr>
        <p:spPr/>
        <p:txBody>
          <a:bodyPr/>
          <a:lstStyle/>
          <a:p>
            <a:fld id="{293FD8E8-F8C2-465E-AF77-6AD9B13EB0E0}" type="slidenum">
              <a:rPr lang="en-US" smtClean="0"/>
              <a:t>56</a:t>
            </a:fld>
            <a:endParaRPr lang="en-US"/>
          </a:p>
        </p:txBody>
      </p:sp>
    </p:spTree>
    <p:extLst>
      <p:ext uri="{BB962C8B-B14F-4D97-AF65-F5344CB8AC3E}">
        <p14:creationId xmlns:p14="http://schemas.microsoft.com/office/powerpoint/2010/main" val="1356191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6521BB8-AFCE-4F94-B0A9-E1E9A411748E}"/>
              </a:ext>
            </a:extLst>
          </p:cNvPr>
          <p:cNvSpPr>
            <a:spLocks noGrp="1"/>
          </p:cNvSpPr>
          <p:nvPr>
            <p:ph type="title"/>
          </p:nvPr>
        </p:nvSpPr>
        <p:spPr/>
        <p:txBody>
          <a:bodyPr/>
          <a:lstStyle/>
          <a:p>
            <a:r>
              <a:rPr lang="en-US" dirty="0"/>
              <a:t>Ramboll</a:t>
            </a:r>
            <a:r>
              <a:rPr lang="et-EE" dirty="0"/>
              <a:t> Raptor</a:t>
            </a:r>
            <a:r>
              <a:rPr lang="en-US" dirty="0"/>
              <a:t> (</a:t>
            </a:r>
            <a:r>
              <a:rPr lang="en-US" dirty="0" err="1"/>
              <a:t>Dynatest</a:t>
            </a:r>
            <a:r>
              <a:rPr lang="en-US" dirty="0"/>
              <a:t>)</a:t>
            </a:r>
            <a:endParaRPr lang="et-EE" dirty="0"/>
          </a:p>
        </p:txBody>
      </p:sp>
      <p:sp>
        <p:nvSpPr>
          <p:cNvPr id="3" name="Sisu kohatäide 2">
            <a:extLst>
              <a:ext uri="{FF2B5EF4-FFF2-40B4-BE49-F238E27FC236}">
                <a16:creationId xmlns:a16="http://schemas.microsoft.com/office/drawing/2014/main" id="{E46E57A6-5F95-4CC0-91DB-CB1F87152598}"/>
              </a:ext>
            </a:extLst>
          </p:cNvPr>
          <p:cNvSpPr>
            <a:spLocks noGrp="1"/>
          </p:cNvSpPr>
          <p:nvPr>
            <p:ph idx="1"/>
          </p:nvPr>
        </p:nvSpPr>
        <p:spPr>
          <a:xfrm>
            <a:off x="157018" y="2178258"/>
            <a:ext cx="6086763" cy="3622178"/>
          </a:xfrm>
        </p:spPr>
        <p:txBody>
          <a:bodyPr>
            <a:normAutofit lnSpcReduction="10000"/>
          </a:bodyPr>
          <a:lstStyle/>
          <a:p>
            <a:r>
              <a:rPr lang="et-EE" dirty="0"/>
              <a:t>Maanteekiirus</a:t>
            </a:r>
            <a:r>
              <a:rPr lang="en-US" dirty="0"/>
              <a:t> (2…80)</a:t>
            </a:r>
            <a:endParaRPr lang="et-EE" dirty="0"/>
          </a:p>
          <a:p>
            <a:r>
              <a:rPr lang="et-EE" dirty="0"/>
              <a:t>5 GB sekundis andmeid</a:t>
            </a:r>
          </a:p>
          <a:p>
            <a:r>
              <a:rPr lang="et-EE" dirty="0"/>
              <a:t>15 cm laseri riba, videokaamera jälgib peegeldust</a:t>
            </a:r>
          </a:p>
          <a:p>
            <a:r>
              <a:rPr lang="en-US" dirty="0"/>
              <a:t>150…4</a:t>
            </a:r>
            <a:r>
              <a:rPr lang="et-EE" dirty="0"/>
              <a:t>00 km päevas, ca 10 meetri kohta tulemus</a:t>
            </a:r>
          </a:p>
          <a:p>
            <a:r>
              <a:rPr lang="et-EE" dirty="0"/>
              <a:t>Täisfunktsionaalne FWD-võrdlus sisaldab ka indeksid</a:t>
            </a:r>
          </a:p>
        </p:txBody>
      </p:sp>
      <p:pic>
        <p:nvPicPr>
          <p:cNvPr id="4" name="Pilt 3">
            <a:extLst>
              <a:ext uri="{FF2B5EF4-FFF2-40B4-BE49-F238E27FC236}">
                <a16:creationId xmlns:a16="http://schemas.microsoft.com/office/drawing/2014/main" id="{DC12F875-C975-4783-A02E-DA4A443F3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1022" y="3078379"/>
            <a:ext cx="5593233" cy="3728822"/>
          </a:xfrm>
          <a:prstGeom prst="rect">
            <a:avLst/>
          </a:prstGeom>
        </p:spPr>
      </p:pic>
      <p:pic>
        <p:nvPicPr>
          <p:cNvPr id="6" name="Picture 5">
            <a:extLst>
              <a:ext uri="{FF2B5EF4-FFF2-40B4-BE49-F238E27FC236}">
                <a16:creationId xmlns:a16="http://schemas.microsoft.com/office/drawing/2014/main" id="{A2F76A5A-E24E-77E6-D6DC-40D2D7018B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4464" y="-255617"/>
            <a:ext cx="4140517" cy="3333996"/>
          </a:xfrm>
          <a:prstGeom prst="rect">
            <a:avLst/>
          </a:prstGeom>
        </p:spPr>
      </p:pic>
      <p:sp>
        <p:nvSpPr>
          <p:cNvPr id="5" name="Slide Number Placeholder 4">
            <a:extLst>
              <a:ext uri="{FF2B5EF4-FFF2-40B4-BE49-F238E27FC236}">
                <a16:creationId xmlns:a16="http://schemas.microsoft.com/office/drawing/2014/main" id="{66294A9F-2944-019C-BBA1-D753581F09FE}"/>
              </a:ext>
            </a:extLst>
          </p:cNvPr>
          <p:cNvSpPr>
            <a:spLocks noGrp="1"/>
          </p:cNvSpPr>
          <p:nvPr>
            <p:ph type="sldNum" sz="quarter" idx="12"/>
          </p:nvPr>
        </p:nvSpPr>
        <p:spPr/>
        <p:txBody>
          <a:bodyPr/>
          <a:lstStyle/>
          <a:p>
            <a:fld id="{293FD8E8-F8C2-465E-AF77-6AD9B13EB0E0}" type="slidenum">
              <a:rPr lang="en-US" smtClean="0"/>
              <a:t>57</a:t>
            </a:fld>
            <a:endParaRPr lang="en-US"/>
          </a:p>
        </p:txBody>
      </p:sp>
    </p:spTree>
    <p:extLst>
      <p:ext uri="{BB962C8B-B14F-4D97-AF65-F5344CB8AC3E}">
        <p14:creationId xmlns:p14="http://schemas.microsoft.com/office/powerpoint/2010/main" val="572300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FBA9CB6E-B45C-42E2-BF80-9C5D1D3D86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873" y="2051780"/>
            <a:ext cx="5087449" cy="4596272"/>
          </a:xfrm>
          <a:prstGeom prst="rect">
            <a:avLst/>
          </a:prstGeom>
        </p:spPr>
      </p:pic>
      <p:pic>
        <p:nvPicPr>
          <p:cNvPr id="5" name="Pilt 4">
            <a:extLst>
              <a:ext uri="{FF2B5EF4-FFF2-40B4-BE49-F238E27FC236}">
                <a16:creationId xmlns:a16="http://schemas.microsoft.com/office/drawing/2014/main" id="{264783D7-2E6C-4B57-A251-5238CA3E95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7325" y="2054590"/>
            <a:ext cx="6869257" cy="4579504"/>
          </a:xfrm>
          <a:prstGeom prst="rect">
            <a:avLst/>
          </a:prstGeom>
        </p:spPr>
      </p:pic>
      <p:sp>
        <p:nvSpPr>
          <p:cNvPr id="2" name="Slide Number Placeholder 1">
            <a:extLst>
              <a:ext uri="{FF2B5EF4-FFF2-40B4-BE49-F238E27FC236}">
                <a16:creationId xmlns:a16="http://schemas.microsoft.com/office/drawing/2014/main" id="{11503DE6-730C-9BFA-08BE-FC6B55425C48}"/>
              </a:ext>
            </a:extLst>
          </p:cNvPr>
          <p:cNvSpPr>
            <a:spLocks noGrp="1"/>
          </p:cNvSpPr>
          <p:nvPr>
            <p:ph type="sldNum" sz="quarter" idx="12"/>
          </p:nvPr>
        </p:nvSpPr>
        <p:spPr/>
        <p:txBody>
          <a:bodyPr/>
          <a:lstStyle/>
          <a:p>
            <a:fld id="{293FD8E8-F8C2-465E-AF77-6AD9B13EB0E0}" type="slidenum">
              <a:rPr lang="en-US" smtClean="0"/>
              <a:t>58</a:t>
            </a:fld>
            <a:endParaRPr lang="en-US"/>
          </a:p>
        </p:txBody>
      </p:sp>
    </p:spTree>
    <p:extLst>
      <p:ext uri="{BB962C8B-B14F-4D97-AF65-F5344CB8AC3E}">
        <p14:creationId xmlns:p14="http://schemas.microsoft.com/office/powerpoint/2010/main" val="1367495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FF47-92E6-C055-434F-5E090FB00691}"/>
              </a:ext>
            </a:extLst>
          </p:cNvPr>
          <p:cNvSpPr>
            <a:spLocks noGrp="1"/>
          </p:cNvSpPr>
          <p:nvPr>
            <p:ph type="title"/>
          </p:nvPr>
        </p:nvSpPr>
        <p:spPr>
          <a:xfrm>
            <a:off x="838199" y="365125"/>
            <a:ext cx="11138647" cy="1325563"/>
          </a:xfrm>
        </p:spPr>
        <p:txBody>
          <a:bodyPr/>
          <a:lstStyle/>
          <a:p>
            <a:r>
              <a:rPr lang="en-US" dirty="0" err="1"/>
              <a:t>Korrelatsioon</a:t>
            </a:r>
            <a:r>
              <a:rPr lang="en-US" dirty="0"/>
              <a:t> </a:t>
            </a:r>
            <a:r>
              <a:rPr lang="en-US" dirty="0" err="1"/>
              <a:t>kahe</a:t>
            </a:r>
            <a:r>
              <a:rPr lang="en-US" dirty="0"/>
              <a:t> </a:t>
            </a:r>
            <a:r>
              <a:rPr lang="en-US" dirty="0" err="1"/>
              <a:t>seadme</a:t>
            </a:r>
            <a:r>
              <a:rPr lang="en-US" dirty="0"/>
              <a:t> </a:t>
            </a:r>
            <a:r>
              <a:rPr lang="en-US" dirty="0" err="1"/>
              <a:t>tulemuste</a:t>
            </a:r>
            <a:r>
              <a:rPr lang="en-US" dirty="0"/>
              <a:t> </a:t>
            </a:r>
            <a:r>
              <a:rPr lang="en-US" dirty="0" err="1"/>
              <a:t>vahel</a:t>
            </a:r>
            <a:r>
              <a:rPr lang="en-US" dirty="0"/>
              <a:t> – R</a:t>
            </a:r>
            <a:r>
              <a:rPr lang="en-US" baseline="30000" dirty="0"/>
              <a:t>2</a:t>
            </a:r>
          </a:p>
        </p:txBody>
      </p:sp>
      <p:pic>
        <p:nvPicPr>
          <p:cNvPr id="4" name="Picture 3">
            <a:hlinkClick r:id="rId3"/>
            <a:extLst>
              <a:ext uri="{FF2B5EF4-FFF2-40B4-BE49-F238E27FC236}">
                <a16:creationId xmlns:a16="http://schemas.microsoft.com/office/drawing/2014/main" id="{401E6B36-8258-B8AD-D116-0C99D69FCC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664" y="2067501"/>
            <a:ext cx="11064703" cy="4213225"/>
          </a:xfrm>
          <a:prstGeom prst="rect">
            <a:avLst/>
          </a:prstGeom>
        </p:spPr>
      </p:pic>
      <p:sp>
        <p:nvSpPr>
          <p:cNvPr id="3" name="Slide Number Placeholder 2">
            <a:extLst>
              <a:ext uri="{FF2B5EF4-FFF2-40B4-BE49-F238E27FC236}">
                <a16:creationId xmlns:a16="http://schemas.microsoft.com/office/drawing/2014/main" id="{EAA8878A-1556-0394-9FC8-5FC443CFD0DB}"/>
              </a:ext>
            </a:extLst>
          </p:cNvPr>
          <p:cNvSpPr>
            <a:spLocks noGrp="1"/>
          </p:cNvSpPr>
          <p:nvPr>
            <p:ph type="sldNum" sz="quarter" idx="12"/>
          </p:nvPr>
        </p:nvSpPr>
        <p:spPr/>
        <p:txBody>
          <a:bodyPr/>
          <a:lstStyle/>
          <a:p>
            <a:fld id="{293FD8E8-F8C2-465E-AF77-6AD9B13EB0E0}" type="slidenum">
              <a:rPr lang="en-US" smtClean="0"/>
              <a:t>59</a:t>
            </a:fld>
            <a:endParaRPr lang="en-US"/>
          </a:p>
        </p:txBody>
      </p:sp>
    </p:spTree>
    <p:extLst>
      <p:ext uri="{BB962C8B-B14F-4D97-AF65-F5344CB8AC3E}">
        <p14:creationId xmlns:p14="http://schemas.microsoft.com/office/powerpoint/2010/main" val="347098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472EB-04F7-1F9D-D4A3-EE17962066BB}"/>
              </a:ext>
            </a:extLst>
          </p:cNvPr>
          <p:cNvSpPr>
            <a:spLocks noGrp="1"/>
          </p:cNvSpPr>
          <p:nvPr>
            <p:ph type="title"/>
          </p:nvPr>
        </p:nvSpPr>
        <p:spPr/>
        <p:txBody>
          <a:bodyPr/>
          <a:lstStyle/>
          <a:p>
            <a:r>
              <a:rPr lang="en-US" dirty="0" err="1"/>
              <a:t>Kutsed</a:t>
            </a:r>
            <a:r>
              <a:rPr lang="en-US" dirty="0"/>
              <a:t> </a:t>
            </a:r>
            <a:r>
              <a:rPr lang="en-US" dirty="0" err="1"/>
              <a:t>teedeehituses</a:t>
            </a:r>
            <a:r>
              <a:rPr lang="en-US" dirty="0"/>
              <a:t> </a:t>
            </a:r>
            <a:r>
              <a:rPr lang="en-US" sz="3200" dirty="0"/>
              <a:t>(</a:t>
            </a:r>
            <a:r>
              <a:rPr lang="en-US" sz="3200" dirty="0" err="1"/>
              <a:t>uus</a:t>
            </a:r>
            <a:r>
              <a:rPr lang="en-US" sz="3200" dirty="0"/>
              <a:t> </a:t>
            </a:r>
            <a:r>
              <a:rPr lang="en-US" sz="3200" dirty="0" err="1"/>
              <a:t>kutse</a:t>
            </a:r>
            <a:r>
              <a:rPr lang="en-US" sz="3200" dirty="0"/>
              <a:t> </a:t>
            </a:r>
            <a:r>
              <a:rPr lang="en-US" sz="3200" dirty="0" err="1"/>
              <a:t>kord</a:t>
            </a:r>
            <a:r>
              <a:rPr lang="en-US" sz="3200" dirty="0"/>
              <a:t> </a:t>
            </a:r>
            <a:r>
              <a:rPr lang="en-US" sz="3200" dirty="0" err="1"/>
              <a:t>juulist</a:t>
            </a:r>
            <a:r>
              <a:rPr lang="en-US" sz="3200" dirty="0"/>
              <a:t> 2025)</a:t>
            </a:r>
            <a:endParaRPr lang="en-US" dirty="0"/>
          </a:p>
        </p:txBody>
      </p:sp>
      <p:graphicFrame>
        <p:nvGraphicFramePr>
          <p:cNvPr id="4" name="Content Placeholder 3">
            <a:extLst>
              <a:ext uri="{FF2B5EF4-FFF2-40B4-BE49-F238E27FC236}">
                <a16:creationId xmlns:a16="http://schemas.microsoft.com/office/drawing/2014/main" id="{5EF3AE04-4FED-3FE8-2DAA-40E88F96C8EB}"/>
              </a:ext>
            </a:extLst>
          </p:cNvPr>
          <p:cNvGraphicFramePr>
            <a:graphicFrameLocks noGrp="1"/>
          </p:cNvGraphicFramePr>
          <p:nvPr>
            <p:ph idx="1"/>
            <p:extLst>
              <p:ext uri="{D42A27DB-BD31-4B8C-83A1-F6EECF244321}">
                <p14:modId xmlns:p14="http://schemas.microsoft.com/office/powerpoint/2010/main" val="2642944733"/>
              </p:ext>
            </p:extLst>
          </p:nvPr>
        </p:nvGraphicFramePr>
        <p:xfrm>
          <a:off x="430305" y="1391525"/>
          <a:ext cx="5405062" cy="5227320"/>
        </p:xfrm>
        <a:graphic>
          <a:graphicData uri="http://schemas.openxmlformats.org/drawingml/2006/table">
            <a:tbl>
              <a:tblPr firstRow="1" bandRow="1">
                <a:tableStyleId>{5C22544A-7EE6-4342-B048-85BDC9FD1C3A}</a:tableStyleId>
              </a:tblPr>
              <a:tblGrid>
                <a:gridCol w="4270693">
                  <a:extLst>
                    <a:ext uri="{9D8B030D-6E8A-4147-A177-3AD203B41FA5}">
                      <a16:colId xmlns:a16="http://schemas.microsoft.com/office/drawing/2014/main" val="3010618838"/>
                    </a:ext>
                  </a:extLst>
                </a:gridCol>
                <a:gridCol w="378123">
                  <a:extLst>
                    <a:ext uri="{9D8B030D-6E8A-4147-A177-3AD203B41FA5}">
                      <a16:colId xmlns:a16="http://schemas.microsoft.com/office/drawing/2014/main" val="3925788871"/>
                    </a:ext>
                  </a:extLst>
                </a:gridCol>
                <a:gridCol w="378123">
                  <a:extLst>
                    <a:ext uri="{9D8B030D-6E8A-4147-A177-3AD203B41FA5}">
                      <a16:colId xmlns:a16="http://schemas.microsoft.com/office/drawing/2014/main" val="2264696529"/>
                    </a:ext>
                  </a:extLst>
                </a:gridCol>
                <a:gridCol w="378123">
                  <a:extLst>
                    <a:ext uri="{9D8B030D-6E8A-4147-A177-3AD203B41FA5}">
                      <a16:colId xmlns:a16="http://schemas.microsoft.com/office/drawing/2014/main" val="2906055398"/>
                    </a:ext>
                  </a:extLst>
                </a:gridCol>
              </a:tblGrid>
              <a:tr h="341976">
                <a:tc>
                  <a:txBody>
                    <a:bodyPr/>
                    <a:lstStyle/>
                    <a:p>
                      <a:endParaRPr lang="en-US" sz="2000" dirty="0"/>
                    </a:p>
                  </a:txBody>
                  <a:tcPr marL="68580" marR="68580" marT="34290" marB="34290"/>
                </a:tc>
                <a:tc>
                  <a:txBody>
                    <a:bodyPr/>
                    <a:lstStyle/>
                    <a:p>
                      <a:r>
                        <a:rPr lang="en-US" sz="2000" dirty="0"/>
                        <a:t>6</a:t>
                      </a:r>
                    </a:p>
                  </a:txBody>
                  <a:tcPr marL="68580" marR="68580" marT="34290" marB="34290"/>
                </a:tc>
                <a:tc>
                  <a:txBody>
                    <a:bodyPr/>
                    <a:lstStyle/>
                    <a:p>
                      <a:r>
                        <a:rPr lang="en-US" sz="2000" dirty="0"/>
                        <a:t>7</a:t>
                      </a:r>
                    </a:p>
                  </a:txBody>
                  <a:tcPr marL="68580" marR="68580" marT="34290" marB="34290"/>
                </a:tc>
                <a:tc>
                  <a:txBody>
                    <a:bodyPr/>
                    <a:lstStyle/>
                    <a:p>
                      <a:r>
                        <a:rPr lang="en-US" sz="2000" dirty="0"/>
                        <a:t>8</a:t>
                      </a:r>
                    </a:p>
                  </a:txBody>
                  <a:tcPr marL="68580" marR="68580" marT="34290" marB="34290"/>
                </a:tc>
                <a:extLst>
                  <a:ext uri="{0D108BD9-81ED-4DB2-BD59-A6C34878D82A}">
                    <a16:rowId xmlns:a16="http://schemas.microsoft.com/office/drawing/2014/main" val="3056632499"/>
                  </a:ext>
                </a:extLst>
              </a:tr>
              <a:tr h="341976">
                <a:tc>
                  <a:txBody>
                    <a:bodyPr/>
                    <a:lstStyle/>
                    <a:p>
                      <a:r>
                        <a:rPr lang="en-US" sz="2000" dirty="0"/>
                        <a:t>Tee </a:t>
                      </a:r>
                      <a:r>
                        <a:rPr lang="en-US" sz="2000" dirty="0" err="1"/>
                        <a:t>ehitusprojekti</a:t>
                      </a:r>
                      <a:r>
                        <a:rPr lang="en-US" sz="2000" dirty="0"/>
                        <a:t> </a:t>
                      </a:r>
                      <a:r>
                        <a:rPr lang="en-US" sz="2000" dirty="0" err="1"/>
                        <a:t>koostamine</a:t>
                      </a:r>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tc rowSpan="2">
                  <a:txBody>
                    <a:bodyPr/>
                    <a:lstStyle/>
                    <a:p>
                      <a:r>
                        <a:rPr lang="en-US" sz="2000" dirty="0"/>
                        <a:t>X</a:t>
                      </a:r>
                    </a:p>
                  </a:txBody>
                  <a:tcPr marL="68580" marR="68580" marT="34290" marB="34290"/>
                </a:tc>
                <a:extLst>
                  <a:ext uri="{0D108BD9-81ED-4DB2-BD59-A6C34878D82A}">
                    <a16:rowId xmlns:a16="http://schemas.microsoft.com/office/drawing/2014/main" val="2663762227"/>
                  </a:ext>
                </a:extLst>
              </a:tr>
              <a:tr h="371832">
                <a:tc>
                  <a:txBody>
                    <a:bodyPr/>
                    <a:lstStyle/>
                    <a:p>
                      <a:r>
                        <a:rPr lang="en-US" sz="2000" dirty="0" err="1"/>
                        <a:t>Liikluskorralduse</a:t>
                      </a:r>
                      <a:r>
                        <a:rPr lang="en-US" sz="2000" dirty="0"/>
                        <a:t> </a:t>
                      </a:r>
                      <a:r>
                        <a:rPr lang="en-US" sz="2000" dirty="0" err="1"/>
                        <a:t>projekti</a:t>
                      </a:r>
                      <a:r>
                        <a:rPr lang="en-US" sz="2000" dirty="0"/>
                        <a:t> </a:t>
                      </a:r>
                      <a:r>
                        <a:rPr lang="en-US" sz="2000" dirty="0" err="1"/>
                        <a:t>koostamine</a:t>
                      </a:r>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tc vMerge="1">
                  <a:txBody>
                    <a:bodyPr/>
                    <a:lstStyle/>
                    <a:p>
                      <a:endParaRPr lang="en-US" dirty="0"/>
                    </a:p>
                  </a:txBody>
                  <a:tcPr/>
                </a:tc>
                <a:extLst>
                  <a:ext uri="{0D108BD9-81ED-4DB2-BD59-A6C34878D82A}">
                    <a16:rowId xmlns:a16="http://schemas.microsoft.com/office/drawing/2014/main" val="1874294294"/>
                  </a:ext>
                </a:extLst>
              </a:tr>
              <a:tr h="341976">
                <a:tc>
                  <a:txBody>
                    <a:bodyPr/>
                    <a:lstStyle/>
                    <a:p>
                      <a:r>
                        <a:rPr lang="en-US" sz="2000" dirty="0" err="1"/>
                        <a:t>Projekti</a:t>
                      </a:r>
                      <a:r>
                        <a:rPr lang="en-US" sz="2000" dirty="0"/>
                        <a:t> </a:t>
                      </a:r>
                      <a:r>
                        <a:rPr lang="en-US" sz="2000" dirty="0" err="1"/>
                        <a:t>ekspertiisi</a:t>
                      </a:r>
                      <a:r>
                        <a:rPr lang="en-US" sz="2000" dirty="0"/>
                        <a:t> </a:t>
                      </a:r>
                      <a:r>
                        <a:rPr lang="en-US" sz="2000" dirty="0" err="1"/>
                        <a:t>tegemine</a:t>
                      </a:r>
                      <a:endParaRPr lang="en-US" sz="2000" dirty="0"/>
                    </a:p>
                  </a:txBody>
                  <a:tcPr marL="68580" marR="68580" marT="34290" marB="34290"/>
                </a:tc>
                <a:tc>
                  <a:txBody>
                    <a:bodyPr/>
                    <a:lstStyle/>
                    <a:p>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extLst>
                  <a:ext uri="{0D108BD9-81ED-4DB2-BD59-A6C34878D82A}">
                    <a16:rowId xmlns:a16="http://schemas.microsoft.com/office/drawing/2014/main" val="1412258223"/>
                  </a:ext>
                </a:extLst>
              </a:tr>
              <a:tr h="341976">
                <a:tc>
                  <a:txBody>
                    <a:bodyPr/>
                    <a:lstStyle/>
                    <a:p>
                      <a:r>
                        <a:rPr lang="en-US" sz="2000" dirty="0" err="1">
                          <a:highlight>
                            <a:srgbClr val="FFFF00"/>
                          </a:highlight>
                        </a:rPr>
                        <a:t>Projekteerimise</a:t>
                      </a:r>
                      <a:r>
                        <a:rPr lang="en-US" sz="2000" dirty="0">
                          <a:highlight>
                            <a:srgbClr val="FFFF00"/>
                          </a:highlight>
                        </a:rPr>
                        <a:t> </a:t>
                      </a:r>
                      <a:r>
                        <a:rPr lang="en-US" sz="2000" dirty="0" err="1">
                          <a:highlight>
                            <a:srgbClr val="FFFF00"/>
                          </a:highlight>
                        </a:rPr>
                        <a:t>juhtimine</a:t>
                      </a:r>
                      <a:endParaRPr lang="en-US" sz="2000" dirty="0">
                        <a:highlight>
                          <a:srgbClr val="FFFF00"/>
                        </a:highlight>
                      </a:endParaRPr>
                    </a:p>
                  </a:txBody>
                  <a:tcPr marL="68580" marR="68580" marT="34290" marB="34290">
                    <a:solidFill>
                      <a:srgbClr val="FFFF00"/>
                    </a:solidFill>
                  </a:tcPr>
                </a:tc>
                <a:tc>
                  <a:txBody>
                    <a:bodyPr/>
                    <a:lstStyle/>
                    <a:p>
                      <a:endParaRPr lang="en-US" sz="2000" dirty="0">
                        <a:highlight>
                          <a:srgbClr val="FFFF00"/>
                        </a:highlight>
                      </a:endParaRPr>
                    </a:p>
                  </a:txBody>
                  <a:tcPr marL="68580" marR="68580" marT="34290" marB="34290">
                    <a:solidFill>
                      <a:srgbClr val="FFFF00"/>
                    </a:solidFill>
                  </a:tcPr>
                </a:tc>
                <a:tc>
                  <a:txBody>
                    <a:bodyPr/>
                    <a:lstStyle/>
                    <a:p>
                      <a:r>
                        <a:rPr lang="en-US" sz="2000" dirty="0">
                          <a:highlight>
                            <a:srgbClr val="FFFF00"/>
                          </a:highlight>
                        </a:rPr>
                        <a:t>X</a:t>
                      </a:r>
                    </a:p>
                  </a:txBody>
                  <a:tcPr marL="68580" marR="68580" marT="34290" marB="34290">
                    <a:solidFill>
                      <a:srgbClr val="FFFF00"/>
                    </a:solidFill>
                  </a:tcPr>
                </a:tc>
                <a:tc>
                  <a:txBody>
                    <a:bodyPr/>
                    <a:lstStyle/>
                    <a:p>
                      <a:r>
                        <a:rPr lang="en-US" sz="2000" dirty="0">
                          <a:highlight>
                            <a:srgbClr val="FFFF00"/>
                          </a:highlight>
                        </a:rPr>
                        <a:t>X</a:t>
                      </a:r>
                    </a:p>
                  </a:txBody>
                  <a:tcPr marL="68580" marR="68580" marT="34290" marB="34290">
                    <a:solidFill>
                      <a:srgbClr val="FFFF00"/>
                    </a:solidFill>
                  </a:tcPr>
                </a:tc>
                <a:extLst>
                  <a:ext uri="{0D108BD9-81ED-4DB2-BD59-A6C34878D82A}">
                    <a16:rowId xmlns:a16="http://schemas.microsoft.com/office/drawing/2014/main" val="2038642220"/>
                  </a:ext>
                </a:extLst>
              </a:tr>
              <a:tr h="341976">
                <a:tc>
                  <a:txBody>
                    <a:bodyPr/>
                    <a:lstStyle/>
                    <a:p>
                      <a:r>
                        <a:rPr lang="en-US" sz="2000" dirty="0"/>
                        <a:t>Silla </a:t>
                      </a:r>
                      <a:r>
                        <a:rPr lang="en-US" sz="2000" dirty="0" err="1"/>
                        <a:t>ehitusprojekti</a:t>
                      </a:r>
                      <a:r>
                        <a:rPr lang="en-US" sz="2000" dirty="0"/>
                        <a:t> </a:t>
                      </a:r>
                      <a:r>
                        <a:rPr lang="en-US" sz="2000" dirty="0" err="1"/>
                        <a:t>koostamine</a:t>
                      </a:r>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extLst>
                  <a:ext uri="{0D108BD9-81ED-4DB2-BD59-A6C34878D82A}">
                    <a16:rowId xmlns:a16="http://schemas.microsoft.com/office/drawing/2014/main" val="4049721777"/>
                  </a:ext>
                </a:extLst>
              </a:tr>
              <a:tr h="341976">
                <a:tc>
                  <a:txBody>
                    <a:bodyPr/>
                    <a:lstStyle/>
                    <a:p>
                      <a:r>
                        <a:rPr lang="en-US" sz="2000" dirty="0"/>
                        <a:t>Tee </a:t>
                      </a:r>
                      <a:r>
                        <a:rPr lang="en-US" sz="2000" dirty="0" err="1"/>
                        <a:t>auditi</a:t>
                      </a:r>
                      <a:r>
                        <a:rPr lang="en-US" sz="2000" dirty="0"/>
                        <a:t> </a:t>
                      </a:r>
                      <a:r>
                        <a:rPr lang="en-US" sz="2000" dirty="0" err="1"/>
                        <a:t>tegemine</a:t>
                      </a:r>
                      <a:endParaRPr lang="en-US" sz="2000" dirty="0"/>
                    </a:p>
                  </a:txBody>
                  <a:tcPr marL="68580" marR="68580" marT="34290" marB="34290"/>
                </a:tc>
                <a:tc>
                  <a:txBody>
                    <a:bodyPr/>
                    <a:lstStyle/>
                    <a:p>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extLst>
                  <a:ext uri="{0D108BD9-81ED-4DB2-BD59-A6C34878D82A}">
                    <a16:rowId xmlns:a16="http://schemas.microsoft.com/office/drawing/2014/main" val="1859180237"/>
                  </a:ext>
                </a:extLst>
              </a:tr>
              <a:tr h="341976">
                <a:tc>
                  <a:txBody>
                    <a:bodyPr/>
                    <a:lstStyle/>
                    <a:p>
                      <a:r>
                        <a:rPr lang="en-US" sz="2000" dirty="0"/>
                        <a:t>Silla </a:t>
                      </a:r>
                      <a:r>
                        <a:rPr lang="en-US" sz="2000" dirty="0" err="1"/>
                        <a:t>auditi</a:t>
                      </a:r>
                      <a:r>
                        <a:rPr lang="en-US" sz="2000" dirty="0"/>
                        <a:t> </a:t>
                      </a:r>
                      <a:r>
                        <a:rPr lang="en-US" sz="2000" dirty="0" err="1"/>
                        <a:t>tegemine</a:t>
                      </a:r>
                      <a:endParaRPr lang="en-US" sz="2000" dirty="0"/>
                    </a:p>
                  </a:txBody>
                  <a:tcPr marL="68580" marR="68580" marT="34290" marB="34290"/>
                </a:tc>
                <a:tc>
                  <a:txBody>
                    <a:bodyPr/>
                    <a:lstStyle/>
                    <a:p>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extLst>
                  <a:ext uri="{0D108BD9-81ED-4DB2-BD59-A6C34878D82A}">
                    <a16:rowId xmlns:a16="http://schemas.microsoft.com/office/drawing/2014/main" val="886446129"/>
                  </a:ext>
                </a:extLst>
              </a:tr>
              <a:tr h="341976">
                <a:tc>
                  <a:txBody>
                    <a:bodyPr/>
                    <a:lstStyle/>
                    <a:p>
                      <a:r>
                        <a:rPr lang="en-US" sz="2000" dirty="0" err="1"/>
                        <a:t>Ehitusjuhtimine</a:t>
                      </a:r>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extLst>
                  <a:ext uri="{0D108BD9-81ED-4DB2-BD59-A6C34878D82A}">
                    <a16:rowId xmlns:a16="http://schemas.microsoft.com/office/drawing/2014/main" val="292110369"/>
                  </a:ext>
                </a:extLst>
              </a:tr>
              <a:tr h="341976">
                <a:tc>
                  <a:txBody>
                    <a:bodyPr/>
                    <a:lstStyle/>
                    <a:p>
                      <a:r>
                        <a:rPr lang="en-US" sz="2000" dirty="0" err="1"/>
                        <a:t>Ehitustegevuse</a:t>
                      </a:r>
                      <a:r>
                        <a:rPr lang="en-US" sz="2000" dirty="0"/>
                        <a:t> </a:t>
                      </a:r>
                      <a:r>
                        <a:rPr lang="en-US" sz="2000" dirty="0" err="1"/>
                        <a:t>juhtimine</a:t>
                      </a:r>
                      <a:endParaRPr lang="en-US" sz="2000" dirty="0"/>
                    </a:p>
                  </a:txBody>
                  <a:tcPr marL="68580" marR="68580" marT="34290" marB="34290">
                    <a:solidFill>
                      <a:srgbClr val="FFFF00"/>
                    </a:solidFill>
                  </a:tcPr>
                </a:tc>
                <a:tc>
                  <a:txBody>
                    <a:bodyPr/>
                    <a:lstStyle/>
                    <a:p>
                      <a:r>
                        <a:rPr lang="en-US" sz="2000" dirty="0"/>
                        <a:t>X</a:t>
                      </a:r>
                    </a:p>
                  </a:txBody>
                  <a:tcPr marL="68580" marR="68580" marT="34290" marB="34290">
                    <a:solidFill>
                      <a:srgbClr val="FFFF00"/>
                    </a:solidFill>
                  </a:tcPr>
                </a:tc>
                <a:tc>
                  <a:txBody>
                    <a:bodyPr/>
                    <a:lstStyle/>
                    <a:p>
                      <a:r>
                        <a:rPr lang="en-US" sz="2000" dirty="0"/>
                        <a:t>X</a:t>
                      </a:r>
                    </a:p>
                  </a:txBody>
                  <a:tcPr marL="68580" marR="68580" marT="34290" marB="34290">
                    <a:solidFill>
                      <a:srgbClr val="FFFF00"/>
                    </a:solidFill>
                  </a:tcPr>
                </a:tc>
                <a:tc>
                  <a:txBody>
                    <a:bodyPr/>
                    <a:lstStyle/>
                    <a:p>
                      <a:r>
                        <a:rPr lang="en-US" sz="2000" dirty="0"/>
                        <a:t>X</a:t>
                      </a:r>
                    </a:p>
                  </a:txBody>
                  <a:tcPr marL="68580" marR="68580" marT="34290" marB="34290">
                    <a:solidFill>
                      <a:srgbClr val="FFFF00"/>
                    </a:solidFill>
                  </a:tcPr>
                </a:tc>
                <a:extLst>
                  <a:ext uri="{0D108BD9-81ED-4DB2-BD59-A6C34878D82A}">
                    <a16:rowId xmlns:a16="http://schemas.microsoft.com/office/drawing/2014/main" val="1711906771"/>
                  </a:ext>
                </a:extLst>
              </a:tr>
              <a:tr h="341976">
                <a:tc>
                  <a:txBody>
                    <a:bodyPr/>
                    <a:lstStyle/>
                    <a:p>
                      <a:r>
                        <a:rPr lang="en-US" sz="2000" dirty="0" err="1"/>
                        <a:t>Omanikujärelevalve</a:t>
                      </a:r>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extLst>
                  <a:ext uri="{0D108BD9-81ED-4DB2-BD59-A6C34878D82A}">
                    <a16:rowId xmlns:a16="http://schemas.microsoft.com/office/drawing/2014/main" val="4149271641"/>
                  </a:ext>
                </a:extLst>
              </a:tr>
              <a:tr h="341976">
                <a:tc>
                  <a:txBody>
                    <a:bodyPr/>
                    <a:lstStyle/>
                    <a:p>
                      <a:r>
                        <a:rPr lang="en-US" sz="2000" dirty="0"/>
                        <a:t>Tee </a:t>
                      </a:r>
                      <a:r>
                        <a:rPr lang="en-US" sz="2000" dirty="0" err="1"/>
                        <a:t>korrashoid</a:t>
                      </a:r>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tc>
                  <a:txBody>
                    <a:bodyPr/>
                    <a:lstStyle/>
                    <a:p>
                      <a:endParaRPr lang="en-US" sz="2000" dirty="0"/>
                    </a:p>
                  </a:txBody>
                  <a:tcPr marL="68580" marR="68580" marT="34290" marB="34290"/>
                </a:tc>
                <a:extLst>
                  <a:ext uri="{0D108BD9-81ED-4DB2-BD59-A6C34878D82A}">
                    <a16:rowId xmlns:a16="http://schemas.microsoft.com/office/drawing/2014/main" val="3957108240"/>
                  </a:ext>
                </a:extLst>
              </a:tr>
              <a:tr h="341976">
                <a:tc>
                  <a:txBody>
                    <a:bodyPr/>
                    <a:lstStyle/>
                    <a:p>
                      <a:r>
                        <a:rPr lang="en-US" sz="2000" dirty="0"/>
                        <a:t>Silla </a:t>
                      </a:r>
                      <a:r>
                        <a:rPr lang="en-US" sz="2000" dirty="0" err="1"/>
                        <a:t>korrashoid</a:t>
                      </a:r>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tc>
                  <a:txBody>
                    <a:bodyPr/>
                    <a:lstStyle/>
                    <a:p>
                      <a:endParaRPr lang="en-US" sz="2000" dirty="0"/>
                    </a:p>
                  </a:txBody>
                  <a:tcPr marL="68580" marR="68580" marT="34290" marB="34290"/>
                </a:tc>
                <a:extLst>
                  <a:ext uri="{0D108BD9-81ED-4DB2-BD59-A6C34878D82A}">
                    <a16:rowId xmlns:a16="http://schemas.microsoft.com/office/drawing/2014/main" val="1978303824"/>
                  </a:ext>
                </a:extLst>
              </a:tr>
              <a:tr h="341976">
                <a:tc>
                  <a:txBody>
                    <a:bodyPr/>
                    <a:lstStyle/>
                    <a:p>
                      <a:r>
                        <a:rPr lang="en-US" sz="2000" dirty="0" err="1"/>
                        <a:t>Liiklusohutuse</a:t>
                      </a:r>
                      <a:r>
                        <a:rPr lang="en-US" sz="2000" dirty="0"/>
                        <a:t> </a:t>
                      </a:r>
                      <a:r>
                        <a:rPr lang="en-US" sz="2000" dirty="0" err="1"/>
                        <a:t>auditi</a:t>
                      </a:r>
                      <a:r>
                        <a:rPr lang="en-US" sz="2000" dirty="0"/>
                        <a:t> </a:t>
                      </a:r>
                      <a:r>
                        <a:rPr lang="en-US" sz="2000" dirty="0" err="1"/>
                        <a:t>tegemine</a:t>
                      </a:r>
                      <a:endParaRPr lang="en-US" sz="2000" dirty="0"/>
                    </a:p>
                  </a:txBody>
                  <a:tcPr marL="68580" marR="68580" marT="34290" marB="34290"/>
                </a:tc>
                <a:tc>
                  <a:txBody>
                    <a:bodyPr/>
                    <a:lstStyle/>
                    <a:p>
                      <a:endParaRPr lang="en-US" sz="2000" dirty="0"/>
                    </a:p>
                  </a:txBody>
                  <a:tcPr marL="68580" marR="68580" marT="34290" marB="34290"/>
                </a:tc>
                <a:tc>
                  <a:txBody>
                    <a:bodyPr/>
                    <a:lstStyle/>
                    <a:p>
                      <a:r>
                        <a:rPr lang="en-US" sz="2000" dirty="0"/>
                        <a:t>X</a:t>
                      </a:r>
                    </a:p>
                  </a:txBody>
                  <a:tcPr marL="68580" marR="68580" marT="34290" marB="34290"/>
                </a:tc>
                <a:tc>
                  <a:txBody>
                    <a:bodyPr/>
                    <a:lstStyle/>
                    <a:p>
                      <a:r>
                        <a:rPr lang="en-US" sz="2000" dirty="0"/>
                        <a:t>X</a:t>
                      </a:r>
                    </a:p>
                  </a:txBody>
                  <a:tcPr marL="68580" marR="68580" marT="34290" marB="34290"/>
                </a:tc>
                <a:extLst>
                  <a:ext uri="{0D108BD9-81ED-4DB2-BD59-A6C34878D82A}">
                    <a16:rowId xmlns:a16="http://schemas.microsoft.com/office/drawing/2014/main" val="2445880346"/>
                  </a:ext>
                </a:extLst>
              </a:tr>
            </a:tbl>
          </a:graphicData>
        </a:graphic>
      </p:graphicFrame>
      <p:sp>
        <p:nvSpPr>
          <p:cNvPr id="5" name="TextBox 4">
            <a:extLst>
              <a:ext uri="{FF2B5EF4-FFF2-40B4-BE49-F238E27FC236}">
                <a16:creationId xmlns:a16="http://schemas.microsoft.com/office/drawing/2014/main" id="{85BB1DBE-6BF8-CDDB-22A1-ADDCCF9C124F}"/>
              </a:ext>
            </a:extLst>
          </p:cNvPr>
          <p:cNvSpPr txBox="1"/>
          <p:nvPr/>
        </p:nvSpPr>
        <p:spPr>
          <a:xfrm>
            <a:off x="6131859" y="1391525"/>
            <a:ext cx="5629836" cy="3662541"/>
          </a:xfrm>
          <a:prstGeom prst="rect">
            <a:avLst/>
          </a:prstGeom>
          <a:noFill/>
        </p:spPr>
        <p:txBody>
          <a:bodyPr wrap="square" rtlCol="0">
            <a:spAutoFit/>
          </a:bodyPr>
          <a:lstStyle/>
          <a:p>
            <a:r>
              <a:rPr lang="en-US" dirty="0"/>
              <a:t>6 = </a:t>
            </a:r>
            <a:r>
              <a:rPr lang="en-US" dirty="0" err="1"/>
              <a:t>insener</a:t>
            </a:r>
            <a:r>
              <a:rPr lang="en-US" dirty="0"/>
              <a:t> (TKTK)</a:t>
            </a:r>
          </a:p>
          <a:p>
            <a:r>
              <a:rPr lang="en-US" dirty="0"/>
              <a:t>7 = </a:t>
            </a:r>
            <a:r>
              <a:rPr lang="en-US" dirty="0" err="1"/>
              <a:t>diplomeeritud</a:t>
            </a:r>
            <a:r>
              <a:rPr lang="en-US" dirty="0"/>
              <a:t> </a:t>
            </a:r>
            <a:r>
              <a:rPr lang="en-US" dirty="0" err="1"/>
              <a:t>insener</a:t>
            </a:r>
            <a:r>
              <a:rPr lang="en-US" dirty="0"/>
              <a:t> (TTÜ)</a:t>
            </a:r>
          </a:p>
          <a:p>
            <a:r>
              <a:rPr lang="en-US" dirty="0"/>
              <a:t>8 = </a:t>
            </a:r>
            <a:r>
              <a:rPr lang="en-US" dirty="0" err="1"/>
              <a:t>volitatud</a:t>
            </a:r>
            <a:r>
              <a:rPr lang="en-US" dirty="0"/>
              <a:t> </a:t>
            </a:r>
            <a:r>
              <a:rPr lang="en-US" dirty="0" err="1"/>
              <a:t>insener</a:t>
            </a:r>
            <a:r>
              <a:rPr lang="en-US" dirty="0"/>
              <a:t> (TTÜ + </a:t>
            </a:r>
            <a:r>
              <a:rPr lang="en-US" dirty="0" err="1"/>
              <a:t>kogemus</a:t>
            </a:r>
            <a:r>
              <a:rPr lang="en-US" dirty="0"/>
              <a:t>)</a:t>
            </a:r>
          </a:p>
          <a:p>
            <a:endParaRPr lang="en-US" dirty="0"/>
          </a:p>
          <a:p>
            <a:r>
              <a:rPr lang="en-US" sz="1600" dirty="0" err="1"/>
              <a:t>Veidi</a:t>
            </a:r>
            <a:r>
              <a:rPr lang="en-US" sz="1600" dirty="0"/>
              <a:t> </a:t>
            </a:r>
            <a:r>
              <a:rPr lang="en-US" sz="1600" dirty="0" err="1"/>
              <a:t>muutusid</a:t>
            </a:r>
            <a:r>
              <a:rPr lang="en-US" sz="1600" dirty="0"/>
              <a:t> </a:t>
            </a:r>
            <a:r>
              <a:rPr lang="en-US" sz="1600" dirty="0" err="1"/>
              <a:t>lävendid</a:t>
            </a:r>
            <a:r>
              <a:rPr lang="en-US" sz="1600" dirty="0"/>
              <a:t> </a:t>
            </a:r>
            <a:r>
              <a:rPr lang="en-US" sz="1600" dirty="0" err="1"/>
              <a:t>erinevate</a:t>
            </a:r>
            <a:r>
              <a:rPr lang="en-US" sz="1600" dirty="0"/>
              <a:t> </a:t>
            </a:r>
            <a:r>
              <a:rPr lang="en-US" sz="1600" dirty="0" err="1"/>
              <a:t>kutsetasemete</a:t>
            </a:r>
            <a:r>
              <a:rPr lang="en-US" sz="1600" dirty="0"/>
              <a:t> </a:t>
            </a:r>
            <a:r>
              <a:rPr lang="en-US" sz="1600" dirty="0" err="1"/>
              <a:t>vahel</a:t>
            </a:r>
            <a:endParaRPr lang="en-US" sz="1600" dirty="0"/>
          </a:p>
          <a:p>
            <a:r>
              <a:rPr lang="en-US" sz="1600" dirty="0"/>
              <a:t>6 </a:t>
            </a:r>
            <a:r>
              <a:rPr lang="en-US" sz="1600" dirty="0" err="1"/>
              <a:t>taseme</a:t>
            </a:r>
            <a:r>
              <a:rPr lang="en-US" sz="1600" dirty="0"/>
              <a:t> </a:t>
            </a:r>
            <a:r>
              <a:rPr lang="en-US" sz="1600" dirty="0" err="1"/>
              <a:t>insener</a:t>
            </a:r>
            <a:r>
              <a:rPr lang="en-US" sz="1600" dirty="0"/>
              <a:t> </a:t>
            </a:r>
            <a:r>
              <a:rPr lang="en-US" sz="1600" dirty="0" err="1"/>
              <a:t>võib</a:t>
            </a:r>
            <a:r>
              <a:rPr lang="en-US" sz="1600" dirty="0"/>
              <a:t> </a:t>
            </a:r>
            <a:r>
              <a:rPr lang="en-US" sz="1600" dirty="0" err="1"/>
              <a:t>toimetada</a:t>
            </a:r>
            <a:r>
              <a:rPr lang="en-US" sz="1600" dirty="0"/>
              <a:t> </a:t>
            </a:r>
            <a:r>
              <a:rPr lang="en-US" sz="1600" dirty="0" err="1"/>
              <a:t>madalama</a:t>
            </a:r>
            <a:r>
              <a:rPr lang="en-US" sz="1600" dirty="0"/>
              <a:t> </a:t>
            </a:r>
            <a:r>
              <a:rPr lang="en-US" sz="1600" dirty="0" err="1"/>
              <a:t>liiklusega</a:t>
            </a:r>
            <a:r>
              <a:rPr lang="en-US" sz="1600" dirty="0"/>
              <a:t> </a:t>
            </a:r>
            <a:r>
              <a:rPr lang="en-US" sz="1600" dirty="0" err="1"/>
              <a:t>teedel</a:t>
            </a:r>
            <a:endParaRPr lang="en-US" sz="1600" dirty="0"/>
          </a:p>
          <a:p>
            <a:r>
              <a:rPr lang="en-US" sz="1600" dirty="0"/>
              <a:t>8 </a:t>
            </a:r>
            <a:r>
              <a:rPr lang="en-US" sz="1600" dirty="0" err="1"/>
              <a:t>taset</a:t>
            </a:r>
            <a:r>
              <a:rPr lang="en-US" sz="1600" dirty="0"/>
              <a:t> on </a:t>
            </a:r>
            <a:r>
              <a:rPr lang="en-US" sz="1600" dirty="0" err="1"/>
              <a:t>vaja</a:t>
            </a:r>
            <a:r>
              <a:rPr lang="en-US" sz="1600" dirty="0"/>
              <a:t> </a:t>
            </a:r>
            <a:r>
              <a:rPr lang="en-US" sz="1600" dirty="0" err="1"/>
              <a:t>vaid</a:t>
            </a:r>
            <a:r>
              <a:rPr lang="en-US" sz="1600" dirty="0"/>
              <a:t> </a:t>
            </a:r>
            <a:r>
              <a:rPr lang="en-US" sz="1600" dirty="0" err="1"/>
              <a:t>äärmisel</a:t>
            </a:r>
            <a:r>
              <a:rPr lang="en-US" sz="1600" dirty="0"/>
              <a:t> </a:t>
            </a:r>
            <a:r>
              <a:rPr lang="en-US" sz="1600" dirty="0" err="1"/>
              <a:t>juhul</a:t>
            </a:r>
            <a:r>
              <a:rPr lang="en-US" sz="1600" dirty="0"/>
              <a:t>, </a:t>
            </a:r>
            <a:r>
              <a:rPr lang="en-US" sz="1600" dirty="0" err="1"/>
              <a:t>komplitseeritud</a:t>
            </a:r>
            <a:r>
              <a:rPr lang="en-US" sz="1600" dirty="0"/>
              <a:t> </a:t>
            </a:r>
            <a:r>
              <a:rPr lang="en-US" sz="1600" dirty="0" err="1"/>
              <a:t>olukordades</a:t>
            </a:r>
            <a:endParaRPr lang="en-US" sz="1600" dirty="0"/>
          </a:p>
          <a:p>
            <a:endParaRPr lang="en-US" sz="1600" dirty="0"/>
          </a:p>
          <a:p>
            <a:r>
              <a:rPr lang="en-US" sz="1600" dirty="0" err="1"/>
              <a:t>Geotehniku</a:t>
            </a:r>
            <a:r>
              <a:rPr lang="en-US" sz="1600" dirty="0"/>
              <a:t> </a:t>
            </a:r>
            <a:r>
              <a:rPr lang="en-US" sz="1600" dirty="0" err="1"/>
              <a:t>kutse</a:t>
            </a:r>
            <a:r>
              <a:rPr lang="en-US" sz="1600" dirty="0"/>
              <a:t> </a:t>
            </a:r>
            <a:r>
              <a:rPr lang="en-US" sz="1600" dirty="0" err="1"/>
              <a:t>kuulub</a:t>
            </a:r>
            <a:r>
              <a:rPr lang="en-US" sz="1600" dirty="0"/>
              <a:t> </a:t>
            </a:r>
            <a:r>
              <a:rPr lang="en-US" sz="1600" dirty="0" err="1"/>
              <a:t>üldehituse</a:t>
            </a:r>
            <a:r>
              <a:rPr lang="en-US" sz="1600" dirty="0"/>
              <a:t> </a:t>
            </a:r>
            <a:r>
              <a:rPr lang="en-US" sz="1600" dirty="0" err="1"/>
              <a:t>inseneeria</a:t>
            </a:r>
            <a:r>
              <a:rPr lang="en-US" sz="1600" dirty="0"/>
              <a:t> </a:t>
            </a:r>
            <a:r>
              <a:rPr lang="en-US" sz="1600" dirty="0" err="1"/>
              <a:t>alla</a:t>
            </a:r>
            <a:endParaRPr lang="en-US" sz="1600" dirty="0"/>
          </a:p>
          <a:p>
            <a:endParaRPr lang="en-US" sz="1600" dirty="0"/>
          </a:p>
          <a:p>
            <a:r>
              <a:rPr lang="en-US" sz="1600" dirty="0"/>
              <a:t>“</a:t>
            </a:r>
            <a:r>
              <a:rPr lang="en-US" sz="1600" dirty="0" err="1"/>
              <a:t>kollasega</a:t>
            </a:r>
            <a:r>
              <a:rPr lang="en-US" sz="1600" dirty="0"/>
              <a:t>” </a:t>
            </a:r>
            <a:r>
              <a:rPr lang="en-US" sz="1600" dirty="0" err="1"/>
              <a:t>näidatud</a:t>
            </a:r>
            <a:r>
              <a:rPr lang="en-US" sz="1600" dirty="0"/>
              <a:t> </a:t>
            </a:r>
            <a:r>
              <a:rPr lang="en-US" sz="1600" dirty="0" err="1"/>
              <a:t>kutsetele</a:t>
            </a:r>
            <a:r>
              <a:rPr lang="en-US" sz="1600" dirty="0"/>
              <a:t> </a:t>
            </a:r>
            <a:r>
              <a:rPr lang="en-US" sz="1600" dirty="0" err="1"/>
              <a:t>kvalifitseeruvad</a:t>
            </a:r>
            <a:r>
              <a:rPr lang="en-US" sz="1600" dirty="0"/>
              <a:t> ka </a:t>
            </a:r>
            <a:r>
              <a:rPr lang="en-US" sz="1600" dirty="0" err="1"/>
              <a:t>tellijad</a:t>
            </a:r>
            <a:r>
              <a:rPr lang="en-US" sz="1600" dirty="0"/>
              <a:t> </a:t>
            </a:r>
            <a:r>
              <a:rPr lang="en-US" sz="1600" dirty="0" err="1"/>
              <a:t>või</a:t>
            </a:r>
            <a:r>
              <a:rPr lang="en-US" sz="1600" dirty="0"/>
              <a:t> </a:t>
            </a:r>
            <a:r>
              <a:rPr lang="en-US" sz="1600" dirty="0" err="1"/>
              <a:t>tippjuhid</a:t>
            </a:r>
            <a:r>
              <a:rPr lang="en-US" sz="1600" dirty="0"/>
              <a:t>  (</a:t>
            </a:r>
            <a:r>
              <a:rPr lang="en-US" sz="1600" dirty="0" err="1"/>
              <a:t>kui</a:t>
            </a:r>
            <a:r>
              <a:rPr lang="en-US" sz="1600" dirty="0"/>
              <a:t> </a:t>
            </a:r>
            <a:r>
              <a:rPr lang="en-US" sz="1600" dirty="0" err="1"/>
              <a:t>hariduse</a:t>
            </a:r>
            <a:r>
              <a:rPr lang="en-US" sz="1600" dirty="0"/>
              <a:t>, </a:t>
            </a:r>
            <a:r>
              <a:rPr lang="en-US" sz="1600" dirty="0" err="1"/>
              <a:t>täiendkoolituse</a:t>
            </a:r>
            <a:r>
              <a:rPr lang="en-US" sz="1600" dirty="0"/>
              <a:t> ja </a:t>
            </a:r>
            <a:r>
              <a:rPr lang="en-US" sz="1600" dirty="0" err="1"/>
              <a:t>töökogemuse</a:t>
            </a:r>
            <a:r>
              <a:rPr lang="en-US" sz="1600" dirty="0"/>
              <a:t> </a:t>
            </a:r>
            <a:r>
              <a:rPr lang="en-US" sz="1600" dirty="0" err="1"/>
              <a:t>kriteeriumid</a:t>
            </a:r>
            <a:r>
              <a:rPr lang="en-US" sz="1600" dirty="0"/>
              <a:t> </a:t>
            </a:r>
            <a:r>
              <a:rPr lang="en-US" sz="1600" dirty="0" err="1"/>
              <a:t>täidetud</a:t>
            </a:r>
            <a:r>
              <a:rPr lang="en-US" sz="1600" dirty="0"/>
              <a:t>)</a:t>
            </a:r>
          </a:p>
        </p:txBody>
      </p:sp>
      <p:sp>
        <p:nvSpPr>
          <p:cNvPr id="3" name="Slide Number Placeholder 2">
            <a:extLst>
              <a:ext uri="{FF2B5EF4-FFF2-40B4-BE49-F238E27FC236}">
                <a16:creationId xmlns:a16="http://schemas.microsoft.com/office/drawing/2014/main" id="{B24C1509-FF4B-2C8D-5F25-7FDD1D9613FA}"/>
              </a:ext>
            </a:extLst>
          </p:cNvPr>
          <p:cNvSpPr>
            <a:spLocks noGrp="1"/>
          </p:cNvSpPr>
          <p:nvPr>
            <p:ph type="sldNum" sz="quarter" idx="12"/>
          </p:nvPr>
        </p:nvSpPr>
        <p:spPr/>
        <p:txBody>
          <a:bodyPr/>
          <a:lstStyle/>
          <a:p>
            <a:fld id="{293FD8E8-F8C2-465E-AF77-6AD9B13EB0E0}" type="slidenum">
              <a:rPr lang="en-US" smtClean="0"/>
              <a:t>6</a:t>
            </a:fld>
            <a:endParaRPr lang="en-US"/>
          </a:p>
        </p:txBody>
      </p:sp>
    </p:spTree>
    <p:extLst>
      <p:ext uri="{BB962C8B-B14F-4D97-AF65-F5344CB8AC3E}">
        <p14:creationId xmlns:p14="http://schemas.microsoft.com/office/powerpoint/2010/main" val="1498082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D0FD-FB7A-78F8-CB05-AF014AD5216D}"/>
              </a:ext>
            </a:extLst>
          </p:cNvPr>
          <p:cNvSpPr>
            <a:spLocks noGrp="1"/>
          </p:cNvSpPr>
          <p:nvPr>
            <p:ph type="title"/>
          </p:nvPr>
        </p:nvSpPr>
        <p:spPr/>
        <p:txBody>
          <a:bodyPr>
            <a:normAutofit/>
          </a:bodyPr>
          <a:lstStyle/>
          <a:p>
            <a:pPr algn="ctr"/>
            <a:r>
              <a:rPr lang="en-US" dirty="0" err="1"/>
              <a:t>Inglismaal</a:t>
            </a:r>
            <a:r>
              <a:rPr lang="en-US" dirty="0"/>
              <a:t> </a:t>
            </a:r>
            <a:r>
              <a:rPr lang="en-US" dirty="0" err="1"/>
              <a:t>korrelatsiooni</a:t>
            </a:r>
            <a:r>
              <a:rPr lang="en-US" dirty="0"/>
              <a:t> </a:t>
            </a:r>
            <a:r>
              <a:rPr lang="en-US" dirty="0" err="1"/>
              <a:t>katsed</a:t>
            </a:r>
            <a:r>
              <a:rPr lang="en-US" dirty="0"/>
              <a:t> – BS 1924-2</a:t>
            </a:r>
            <a:br>
              <a:rPr lang="en-US" dirty="0"/>
            </a:br>
            <a:r>
              <a:rPr lang="en-US" sz="2800" dirty="0">
                <a:solidFill>
                  <a:srgbClr val="00B0F0"/>
                </a:solidFill>
                <a:hlinkClick r:id="rId2"/>
              </a:rPr>
              <a:t>https://www.lwdcorrelationtrial.co.uk/</a:t>
            </a:r>
            <a:r>
              <a:rPr lang="en-US" sz="2800" dirty="0">
                <a:solidFill>
                  <a:srgbClr val="00B0F0"/>
                </a:solidFill>
              </a:rPr>
              <a:t> - WSP &amp; AECOM</a:t>
            </a:r>
            <a:endParaRPr lang="en-US" dirty="0">
              <a:solidFill>
                <a:srgbClr val="00B0F0"/>
              </a:solidFill>
            </a:endParaRPr>
          </a:p>
        </p:txBody>
      </p:sp>
      <p:sp>
        <p:nvSpPr>
          <p:cNvPr id="3" name="Content Placeholder 2">
            <a:extLst>
              <a:ext uri="{FF2B5EF4-FFF2-40B4-BE49-F238E27FC236}">
                <a16:creationId xmlns:a16="http://schemas.microsoft.com/office/drawing/2014/main" id="{7BFBC6DE-7B69-095E-DE25-6B5512971534}"/>
              </a:ext>
            </a:extLst>
          </p:cNvPr>
          <p:cNvSpPr>
            <a:spLocks noGrp="1"/>
          </p:cNvSpPr>
          <p:nvPr>
            <p:ph idx="1"/>
          </p:nvPr>
        </p:nvSpPr>
        <p:spPr/>
        <p:txBody>
          <a:bodyPr>
            <a:normAutofit/>
          </a:bodyPr>
          <a:lstStyle/>
          <a:p>
            <a:r>
              <a:rPr lang="en-US" dirty="0" err="1"/>
              <a:t>Võrreldakse</a:t>
            </a:r>
            <a:r>
              <a:rPr lang="en-US" dirty="0"/>
              <a:t> LWD </a:t>
            </a:r>
            <a:r>
              <a:rPr lang="en-US" dirty="0" err="1"/>
              <a:t>seadme</a:t>
            </a:r>
            <a:r>
              <a:rPr lang="en-US" dirty="0"/>
              <a:t> </a:t>
            </a:r>
            <a:r>
              <a:rPr lang="en-US" dirty="0" err="1"/>
              <a:t>tulemust</a:t>
            </a:r>
            <a:r>
              <a:rPr lang="en-US" dirty="0"/>
              <a:t> FWD </a:t>
            </a:r>
            <a:r>
              <a:rPr lang="en-US" dirty="0" err="1"/>
              <a:t>tulemusega</a:t>
            </a:r>
            <a:r>
              <a:rPr lang="en-US" dirty="0"/>
              <a:t> </a:t>
            </a:r>
            <a:r>
              <a:rPr lang="en-US" dirty="0" err="1"/>
              <a:t>samas</a:t>
            </a:r>
            <a:r>
              <a:rPr lang="en-US" dirty="0"/>
              <a:t> </a:t>
            </a:r>
            <a:r>
              <a:rPr lang="en-US" dirty="0" err="1"/>
              <a:t>režiimis</a:t>
            </a:r>
            <a:r>
              <a:rPr lang="en-US" dirty="0"/>
              <a:t> </a:t>
            </a:r>
            <a:r>
              <a:rPr lang="en-US" sz="2000" dirty="0"/>
              <a:t>(100 kPa) </a:t>
            </a:r>
            <a:r>
              <a:rPr lang="en-US" dirty="0" err="1"/>
              <a:t>erinevates</a:t>
            </a:r>
            <a:r>
              <a:rPr lang="en-US" dirty="0"/>
              <a:t> </a:t>
            </a:r>
            <a:r>
              <a:rPr lang="en-US" dirty="0" err="1"/>
              <a:t>kandevõime</a:t>
            </a:r>
            <a:r>
              <a:rPr lang="en-US" dirty="0"/>
              <a:t> </a:t>
            </a:r>
            <a:r>
              <a:rPr lang="en-US" dirty="0" err="1"/>
              <a:t>ehk</a:t>
            </a:r>
            <a:r>
              <a:rPr lang="en-US" dirty="0"/>
              <a:t> </a:t>
            </a:r>
            <a:r>
              <a:rPr lang="en-US" dirty="0" err="1"/>
              <a:t>konstruktsiooni</a:t>
            </a:r>
            <a:r>
              <a:rPr lang="en-US" dirty="0"/>
              <a:t> </a:t>
            </a:r>
            <a:r>
              <a:rPr lang="en-US" dirty="0" err="1"/>
              <a:t>kategooriates</a:t>
            </a:r>
            <a:r>
              <a:rPr lang="en-US" dirty="0"/>
              <a:t> </a:t>
            </a:r>
            <a:r>
              <a:rPr lang="en-US" sz="2000" dirty="0"/>
              <a:t>(25-100 </a:t>
            </a:r>
            <a:r>
              <a:rPr lang="en-US" sz="2000" dirty="0" err="1"/>
              <a:t>Mpa</a:t>
            </a:r>
            <a:r>
              <a:rPr lang="en-US" sz="2000" dirty="0"/>
              <a:t>; 100-200 </a:t>
            </a:r>
            <a:r>
              <a:rPr lang="en-US" sz="2000" dirty="0" err="1"/>
              <a:t>Mpa</a:t>
            </a:r>
            <a:r>
              <a:rPr lang="en-US" sz="2000" dirty="0"/>
              <a:t>, 200-300 </a:t>
            </a:r>
            <a:r>
              <a:rPr lang="en-US" sz="2000" dirty="0" err="1"/>
              <a:t>Mpa</a:t>
            </a:r>
            <a:r>
              <a:rPr lang="en-US" sz="2000" dirty="0"/>
              <a:t>)</a:t>
            </a:r>
            <a:endParaRPr lang="en-US" dirty="0"/>
          </a:p>
          <a:p>
            <a:pPr lvl="1"/>
            <a:r>
              <a:rPr lang="en-US" dirty="0"/>
              <a:t>2024: 153 </a:t>
            </a:r>
            <a:r>
              <a:rPr lang="en-US" dirty="0" err="1"/>
              <a:t>seadet</a:t>
            </a:r>
            <a:r>
              <a:rPr lang="en-US" dirty="0"/>
              <a:t> </a:t>
            </a:r>
            <a:r>
              <a:rPr lang="en-US" dirty="0" err="1"/>
              <a:t>testitud</a:t>
            </a:r>
            <a:r>
              <a:rPr lang="en-US" dirty="0"/>
              <a:t>, 92 </a:t>
            </a:r>
            <a:r>
              <a:rPr lang="en-US" dirty="0" err="1"/>
              <a:t>Dynatest</a:t>
            </a:r>
            <a:r>
              <a:rPr lang="en-US" dirty="0"/>
              <a:t>; 44 </a:t>
            </a:r>
            <a:r>
              <a:rPr lang="en-US" dirty="0" err="1"/>
              <a:t>Sweco</a:t>
            </a:r>
            <a:r>
              <a:rPr lang="en-US" dirty="0"/>
              <a:t>; 16 </a:t>
            </a:r>
            <a:r>
              <a:rPr lang="en-US" dirty="0" err="1"/>
              <a:t>Rincent</a:t>
            </a:r>
            <a:r>
              <a:rPr lang="en-US" dirty="0"/>
              <a:t>; 1 </a:t>
            </a:r>
            <a:r>
              <a:rPr lang="en-US" dirty="0" err="1"/>
              <a:t>Terratest</a:t>
            </a:r>
            <a:endParaRPr lang="en-US" dirty="0"/>
          </a:p>
          <a:p>
            <a:pPr lvl="1"/>
            <a:r>
              <a:rPr lang="en-US" dirty="0" err="1"/>
              <a:t>Lähiajal</a:t>
            </a:r>
            <a:r>
              <a:rPr lang="en-US" dirty="0"/>
              <a:t> peaks </a:t>
            </a:r>
            <a:r>
              <a:rPr lang="en-US" dirty="0" err="1"/>
              <a:t>lisanduma</a:t>
            </a:r>
            <a:r>
              <a:rPr lang="en-US" dirty="0"/>
              <a:t> ka Saksa </a:t>
            </a:r>
            <a:r>
              <a:rPr lang="en-US" dirty="0" err="1"/>
              <a:t>koolkonna</a:t>
            </a:r>
            <a:r>
              <a:rPr lang="en-US" dirty="0"/>
              <a:t> </a:t>
            </a:r>
            <a:r>
              <a:rPr lang="en-US" dirty="0" err="1"/>
              <a:t>seadmete</a:t>
            </a:r>
            <a:r>
              <a:rPr lang="en-US" dirty="0"/>
              <a:t> </a:t>
            </a:r>
            <a:r>
              <a:rPr lang="en-US" dirty="0" err="1"/>
              <a:t>testimine</a:t>
            </a:r>
            <a:endParaRPr lang="en-US" dirty="0"/>
          </a:p>
          <a:p>
            <a:pPr lvl="1"/>
            <a:r>
              <a:rPr lang="en-US" dirty="0" err="1"/>
              <a:t>Reaalne</a:t>
            </a:r>
            <a:r>
              <a:rPr lang="en-US" dirty="0"/>
              <a:t> </a:t>
            </a:r>
            <a:r>
              <a:rPr lang="en-US" dirty="0" err="1"/>
              <a:t>täpsus</a:t>
            </a:r>
            <a:r>
              <a:rPr lang="en-US" dirty="0"/>
              <a:t> – R</a:t>
            </a:r>
            <a:r>
              <a:rPr lang="en-US" baseline="30000" dirty="0"/>
              <a:t>2</a:t>
            </a:r>
            <a:r>
              <a:rPr lang="en-US" dirty="0"/>
              <a:t> </a:t>
            </a:r>
            <a:r>
              <a:rPr lang="en-US" dirty="0" err="1"/>
              <a:t>vähemalt</a:t>
            </a:r>
            <a:r>
              <a:rPr lang="en-US" dirty="0"/>
              <a:t> 0,85 ja </a:t>
            </a:r>
            <a:r>
              <a:rPr lang="en-US" dirty="0" err="1"/>
              <a:t>valdav</a:t>
            </a:r>
            <a:r>
              <a:rPr lang="en-US" dirty="0"/>
              <a:t> </a:t>
            </a:r>
            <a:r>
              <a:rPr lang="en-US" dirty="0" err="1"/>
              <a:t>üle</a:t>
            </a:r>
            <a:r>
              <a:rPr lang="en-US" dirty="0"/>
              <a:t> 0,95</a:t>
            </a:r>
          </a:p>
          <a:p>
            <a:r>
              <a:rPr lang="en-US" dirty="0" err="1"/>
              <a:t>Võrdluskatse</a:t>
            </a:r>
            <a:r>
              <a:rPr lang="en-US" dirty="0"/>
              <a:t> </a:t>
            </a:r>
            <a:r>
              <a:rPr lang="en-US" dirty="0" err="1"/>
              <a:t>paber</a:t>
            </a:r>
            <a:r>
              <a:rPr lang="en-US" dirty="0"/>
              <a:t> </a:t>
            </a:r>
            <a:r>
              <a:rPr lang="en-US" dirty="0" err="1"/>
              <a:t>kehtib</a:t>
            </a:r>
            <a:r>
              <a:rPr lang="en-US" dirty="0"/>
              <a:t> </a:t>
            </a:r>
            <a:r>
              <a:rPr lang="en-US" dirty="0" err="1"/>
              <a:t>aasta</a:t>
            </a:r>
            <a:endParaRPr lang="en-US" dirty="0"/>
          </a:p>
          <a:p>
            <a:r>
              <a:rPr lang="en-US" dirty="0"/>
              <a:t>Kui </a:t>
            </a:r>
            <a:r>
              <a:rPr lang="en-US" dirty="0" err="1"/>
              <a:t>seda</a:t>
            </a:r>
            <a:r>
              <a:rPr lang="en-US" dirty="0"/>
              <a:t> </a:t>
            </a:r>
            <a:r>
              <a:rPr lang="en-US" dirty="0" err="1"/>
              <a:t>paberit</a:t>
            </a:r>
            <a:r>
              <a:rPr lang="en-US" dirty="0"/>
              <a:t> </a:t>
            </a:r>
            <a:r>
              <a:rPr lang="en-US" dirty="0" err="1"/>
              <a:t>ei</a:t>
            </a:r>
            <a:r>
              <a:rPr lang="en-US" dirty="0"/>
              <a:t> ole, </a:t>
            </a:r>
            <a:r>
              <a:rPr lang="en-US" dirty="0" err="1"/>
              <a:t>peab</a:t>
            </a:r>
            <a:r>
              <a:rPr lang="en-US" dirty="0"/>
              <a:t> </a:t>
            </a:r>
            <a:r>
              <a:rPr lang="en-US" dirty="0" err="1"/>
              <a:t>igal</a:t>
            </a:r>
            <a:r>
              <a:rPr lang="en-US" dirty="0"/>
              <a:t> </a:t>
            </a:r>
            <a:r>
              <a:rPr lang="en-US" dirty="0" err="1"/>
              <a:t>objektil</a:t>
            </a:r>
            <a:r>
              <a:rPr lang="en-US" dirty="0"/>
              <a:t> </a:t>
            </a:r>
            <a:r>
              <a:rPr lang="en-US" dirty="0" err="1"/>
              <a:t>tegema</a:t>
            </a:r>
            <a:r>
              <a:rPr lang="en-US" dirty="0"/>
              <a:t> </a:t>
            </a:r>
            <a:r>
              <a:rPr lang="en-US" dirty="0" err="1"/>
              <a:t>võrdluskatse</a:t>
            </a:r>
            <a:r>
              <a:rPr lang="en-US" dirty="0"/>
              <a:t> kas </a:t>
            </a:r>
            <a:r>
              <a:rPr lang="en-US" dirty="0" err="1"/>
              <a:t>plaatkoormuse</a:t>
            </a:r>
            <a:r>
              <a:rPr lang="en-US" dirty="0"/>
              <a:t> </a:t>
            </a:r>
            <a:r>
              <a:rPr lang="en-US" dirty="0" err="1"/>
              <a:t>või</a:t>
            </a:r>
            <a:r>
              <a:rPr lang="en-US" dirty="0"/>
              <a:t> FWD </a:t>
            </a:r>
            <a:r>
              <a:rPr lang="en-US" dirty="0" err="1"/>
              <a:t>seadmega</a:t>
            </a:r>
            <a:endParaRPr lang="en-US" dirty="0"/>
          </a:p>
          <a:p>
            <a:pPr lvl="1"/>
            <a:r>
              <a:rPr lang="en-US" dirty="0" err="1"/>
              <a:t>vähemalt</a:t>
            </a:r>
            <a:r>
              <a:rPr lang="en-US" dirty="0"/>
              <a:t> 30 </a:t>
            </a:r>
            <a:r>
              <a:rPr lang="en-US" dirty="0" err="1"/>
              <a:t>punkti</a:t>
            </a:r>
            <a:r>
              <a:rPr lang="en-US" dirty="0"/>
              <a:t> </a:t>
            </a:r>
            <a:r>
              <a:rPr lang="en-US" dirty="0" err="1"/>
              <a:t>mõlema</a:t>
            </a:r>
            <a:r>
              <a:rPr lang="en-US" dirty="0"/>
              <a:t> </a:t>
            </a:r>
            <a:r>
              <a:rPr lang="en-US" dirty="0" err="1"/>
              <a:t>seadmega</a:t>
            </a:r>
            <a:r>
              <a:rPr lang="en-US" dirty="0"/>
              <a:t>, </a:t>
            </a:r>
            <a:r>
              <a:rPr lang="en-US" dirty="0" err="1"/>
              <a:t>nõutav</a:t>
            </a:r>
            <a:r>
              <a:rPr lang="en-US" dirty="0"/>
              <a:t> R</a:t>
            </a:r>
            <a:r>
              <a:rPr lang="en-US" baseline="30000" dirty="0"/>
              <a:t>2</a:t>
            </a:r>
            <a:r>
              <a:rPr lang="en-US" dirty="0"/>
              <a:t> </a:t>
            </a:r>
            <a:r>
              <a:rPr lang="en-US" dirty="0" err="1"/>
              <a:t>vähemalt</a:t>
            </a:r>
            <a:r>
              <a:rPr lang="en-US" dirty="0"/>
              <a:t> 0,45</a:t>
            </a:r>
          </a:p>
          <a:p>
            <a:endParaRPr lang="en-US" dirty="0"/>
          </a:p>
        </p:txBody>
      </p:sp>
      <p:sp>
        <p:nvSpPr>
          <p:cNvPr id="4" name="Slide Number Placeholder 3">
            <a:extLst>
              <a:ext uri="{FF2B5EF4-FFF2-40B4-BE49-F238E27FC236}">
                <a16:creationId xmlns:a16="http://schemas.microsoft.com/office/drawing/2014/main" id="{D24BDB33-DAB0-C55A-CBED-826D814403D1}"/>
              </a:ext>
            </a:extLst>
          </p:cNvPr>
          <p:cNvSpPr>
            <a:spLocks noGrp="1"/>
          </p:cNvSpPr>
          <p:nvPr>
            <p:ph type="sldNum" sz="quarter" idx="12"/>
          </p:nvPr>
        </p:nvSpPr>
        <p:spPr/>
        <p:txBody>
          <a:bodyPr/>
          <a:lstStyle/>
          <a:p>
            <a:fld id="{293FD8E8-F8C2-465E-AF77-6AD9B13EB0E0}" type="slidenum">
              <a:rPr lang="en-US" smtClean="0"/>
              <a:t>60</a:t>
            </a:fld>
            <a:endParaRPr lang="en-US"/>
          </a:p>
        </p:txBody>
      </p:sp>
    </p:spTree>
    <p:extLst>
      <p:ext uri="{BB962C8B-B14F-4D97-AF65-F5344CB8AC3E}">
        <p14:creationId xmlns:p14="http://schemas.microsoft.com/office/powerpoint/2010/main" val="956624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9C14-3D81-4212-4F77-13331DBF5FEB}"/>
              </a:ext>
            </a:extLst>
          </p:cNvPr>
          <p:cNvSpPr>
            <a:spLocks noGrp="1"/>
          </p:cNvSpPr>
          <p:nvPr>
            <p:ph type="title"/>
          </p:nvPr>
        </p:nvSpPr>
        <p:spPr/>
        <p:txBody>
          <a:bodyPr/>
          <a:lstStyle/>
          <a:p>
            <a:r>
              <a:rPr lang="en-US" dirty="0"/>
              <a:t>LWD, </a:t>
            </a:r>
            <a:r>
              <a:rPr lang="en-US" dirty="0" err="1"/>
              <a:t>korrelatsioon</a:t>
            </a:r>
            <a:r>
              <a:rPr lang="en-US" dirty="0"/>
              <a:t> baas-</a:t>
            </a:r>
            <a:r>
              <a:rPr lang="en-US" dirty="0" err="1"/>
              <a:t>seadmetega</a:t>
            </a:r>
            <a:r>
              <a:rPr lang="en-US" dirty="0"/>
              <a:t> - </a:t>
            </a:r>
            <a:r>
              <a:rPr lang="en-US" dirty="0" err="1"/>
              <a:t>liivad</a:t>
            </a:r>
            <a:endParaRPr lang="en-US" dirty="0"/>
          </a:p>
        </p:txBody>
      </p:sp>
      <p:pic>
        <p:nvPicPr>
          <p:cNvPr id="7" name="Picture 6">
            <a:extLst>
              <a:ext uri="{FF2B5EF4-FFF2-40B4-BE49-F238E27FC236}">
                <a16:creationId xmlns:a16="http://schemas.microsoft.com/office/drawing/2014/main" id="{CD0359E3-1A2C-22F6-D831-BFF102A19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423" y="1691766"/>
            <a:ext cx="5940577" cy="1576071"/>
          </a:xfrm>
          <a:prstGeom prst="rect">
            <a:avLst/>
          </a:prstGeom>
        </p:spPr>
      </p:pic>
      <p:pic>
        <p:nvPicPr>
          <p:cNvPr id="9" name="Picture 8">
            <a:extLst>
              <a:ext uri="{FF2B5EF4-FFF2-40B4-BE49-F238E27FC236}">
                <a16:creationId xmlns:a16="http://schemas.microsoft.com/office/drawing/2014/main" id="{2FA7A0DD-89B8-AE17-9B0E-8BBE526782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2177" y="1684525"/>
            <a:ext cx="5681432" cy="1590554"/>
          </a:xfrm>
          <a:prstGeom prst="rect">
            <a:avLst/>
          </a:prstGeom>
        </p:spPr>
      </p:pic>
      <p:pic>
        <p:nvPicPr>
          <p:cNvPr id="11" name="Picture 10">
            <a:extLst>
              <a:ext uri="{FF2B5EF4-FFF2-40B4-BE49-F238E27FC236}">
                <a16:creationId xmlns:a16="http://schemas.microsoft.com/office/drawing/2014/main" id="{892329E7-0BFD-42E7-CF1C-CC55C27391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042" y="3663961"/>
            <a:ext cx="5779816" cy="591315"/>
          </a:xfrm>
          <a:prstGeom prst="rect">
            <a:avLst/>
          </a:prstGeom>
        </p:spPr>
      </p:pic>
      <p:pic>
        <p:nvPicPr>
          <p:cNvPr id="13" name="Picture 12">
            <a:extLst>
              <a:ext uri="{FF2B5EF4-FFF2-40B4-BE49-F238E27FC236}">
                <a16:creationId xmlns:a16="http://schemas.microsoft.com/office/drawing/2014/main" id="{CAF3DEE4-6CA7-C94C-D6BE-2721F3CFD2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5804" y="4243871"/>
            <a:ext cx="5940578" cy="679799"/>
          </a:xfrm>
          <a:prstGeom prst="rect">
            <a:avLst/>
          </a:prstGeom>
        </p:spPr>
      </p:pic>
      <p:pic>
        <p:nvPicPr>
          <p:cNvPr id="15" name="Picture 14">
            <a:extLst>
              <a:ext uri="{FF2B5EF4-FFF2-40B4-BE49-F238E27FC236}">
                <a16:creationId xmlns:a16="http://schemas.microsoft.com/office/drawing/2014/main" id="{C9298F35-FBF5-4586-9053-67990A51E0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938" y="5374341"/>
            <a:ext cx="3121012" cy="1405489"/>
          </a:xfrm>
          <a:prstGeom prst="rect">
            <a:avLst/>
          </a:prstGeom>
        </p:spPr>
      </p:pic>
      <p:pic>
        <p:nvPicPr>
          <p:cNvPr id="17" name="Picture 16">
            <a:extLst>
              <a:ext uri="{FF2B5EF4-FFF2-40B4-BE49-F238E27FC236}">
                <a16:creationId xmlns:a16="http://schemas.microsoft.com/office/drawing/2014/main" id="{52E1E365-B84D-FF41-85EC-7A0EBB1275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12756" y="5323593"/>
            <a:ext cx="3642306" cy="1460511"/>
          </a:xfrm>
          <a:prstGeom prst="rect">
            <a:avLst/>
          </a:prstGeom>
        </p:spPr>
      </p:pic>
      <p:pic>
        <p:nvPicPr>
          <p:cNvPr id="19" name="Picture 18">
            <a:extLst>
              <a:ext uri="{FF2B5EF4-FFF2-40B4-BE49-F238E27FC236}">
                <a16:creationId xmlns:a16="http://schemas.microsoft.com/office/drawing/2014/main" id="{BA3AA48F-5A0D-3C5A-E2B3-5CE64693AF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06093" y="5540188"/>
            <a:ext cx="2562482" cy="1239642"/>
          </a:xfrm>
          <a:prstGeom prst="rect">
            <a:avLst/>
          </a:prstGeom>
        </p:spPr>
      </p:pic>
      <p:pic>
        <p:nvPicPr>
          <p:cNvPr id="21" name="Picture 20">
            <a:extLst>
              <a:ext uri="{FF2B5EF4-FFF2-40B4-BE49-F238E27FC236}">
                <a16:creationId xmlns:a16="http://schemas.microsoft.com/office/drawing/2014/main" id="{6AA4807A-0707-9C7F-A08C-27BBFB21C89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80697" y="5535148"/>
            <a:ext cx="2719937" cy="1239642"/>
          </a:xfrm>
          <a:prstGeom prst="rect">
            <a:avLst/>
          </a:prstGeom>
        </p:spPr>
      </p:pic>
      <p:pic>
        <p:nvPicPr>
          <p:cNvPr id="23" name="Picture 22">
            <a:extLst>
              <a:ext uri="{FF2B5EF4-FFF2-40B4-BE49-F238E27FC236}">
                <a16:creationId xmlns:a16="http://schemas.microsoft.com/office/drawing/2014/main" id="{60FAFBC8-BE1A-42BE-B162-B8CFE50EB78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47647" y="3637601"/>
            <a:ext cx="5061013" cy="1239641"/>
          </a:xfrm>
          <a:prstGeom prst="rect">
            <a:avLst/>
          </a:prstGeom>
        </p:spPr>
      </p:pic>
      <p:sp>
        <p:nvSpPr>
          <p:cNvPr id="3" name="Slide Number Placeholder 2">
            <a:extLst>
              <a:ext uri="{FF2B5EF4-FFF2-40B4-BE49-F238E27FC236}">
                <a16:creationId xmlns:a16="http://schemas.microsoft.com/office/drawing/2014/main" id="{CF74852A-73A8-6DAE-348E-DD52A1C4FD06}"/>
              </a:ext>
            </a:extLst>
          </p:cNvPr>
          <p:cNvSpPr>
            <a:spLocks noGrp="1"/>
          </p:cNvSpPr>
          <p:nvPr>
            <p:ph type="sldNum" sz="quarter" idx="12"/>
          </p:nvPr>
        </p:nvSpPr>
        <p:spPr/>
        <p:txBody>
          <a:bodyPr/>
          <a:lstStyle/>
          <a:p>
            <a:fld id="{293FD8E8-F8C2-465E-AF77-6AD9B13EB0E0}" type="slidenum">
              <a:rPr lang="en-US" smtClean="0"/>
              <a:t>61</a:t>
            </a:fld>
            <a:endParaRPr lang="en-US"/>
          </a:p>
        </p:txBody>
      </p:sp>
    </p:spTree>
    <p:extLst>
      <p:ext uri="{BB962C8B-B14F-4D97-AF65-F5344CB8AC3E}">
        <p14:creationId xmlns:p14="http://schemas.microsoft.com/office/powerpoint/2010/main" val="677792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192AF-2AEE-F79A-D8CB-B0EB9452AC16}"/>
              </a:ext>
            </a:extLst>
          </p:cNvPr>
          <p:cNvSpPr>
            <a:spLocks noGrp="1"/>
          </p:cNvSpPr>
          <p:nvPr>
            <p:ph type="title"/>
          </p:nvPr>
        </p:nvSpPr>
        <p:spPr/>
        <p:txBody>
          <a:bodyPr/>
          <a:lstStyle/>
          <a:p>
            <a:r>
              <a:rPr lang="en-US" dirty="0" err="1"/>
              <a:t>Tihendustegur</a:t>
            </a:r>
            <a:r>
              <a:rPr lang="en-US" dirty="0"/>
              <a:t> ja </a:t>
            </a:r>
            <a:r>
              <a:rPr lang="en-US" dirty="0" err="1"/>
              <a:t>elastsusmooduli</a:t>
            </a:r>
            <a:r>
              <a:rPr lang="en-US" dirty="0"/>
              <a:t> </a:t>
            </a:r>
            <a:r>
              <a:rPr lang="en-US" dirty="0" err="1"/>
              <a:t>näit</a:t>
            </a:r>
            <a:r>
              <a:rPr lang="en-US" dirty="0"/>
              <a:t> </a:t>
            </a:r>
            <a:r>
              <a:rPr lang="en-US" dirty="0" err="1"/>
              <a:t>liivadel</a:t>
            </a:r>
            <a:endParaRPr lang="en-US" dirty="0"/>
          </a:p>
        </p:txBody>
      </p:sp>
      <p:pic>
        <p:nvPicPr>
          <p:cNvPr id="7" name="Picture 6">
            <a:extLst>
              <a:ext uri="{FF2B5EF4-FFF2-40B4-BE49-F238E27FC236}">
                <a16:creationId xmlns:a16="http://schemas.microsoft.com/office/drawing/2014/main" id="{2FB7705A-CDE9-563D-0D2F-B7CE54158F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9165" y="1778000"/>
            <a:ext cx="5910064" cy="4957554"/>
          </a:xfrm>
          <a:prstGeom prst="rect">
            <a:avLst/>
          </a:prstGeom>
        </p:spPr>
      </p:pic>
      <p:pic>
        <p:nvPicPr>
          <p:cNvPr id="9" name="Picture 8">
            <a:extLst>
              <a:ext uri="{FF2B5EF4-FFF2-40B4-BE49-F238E27FC236}">
                <a16:creationId xmlns:a16="http://schemas.microsoft.com/office/drawing/2014/main" id="{B8DFD406-3B02-359B-FA4A-02D487551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599" y="1742735"/>
            <a:ext cx="4900432" cy="5028084"/>
          </a:xfrm>
          <a:prstGeom prst="rect">
            <a:avLst/>
          </a:prstGeom>
        </p:spPr>
      </p:pic>
      <p:sp>
        <p:nvSpPr>
          <p:cNvPr id="3" name="Slide Number Placeholder 2">
            <a:extLst>
              <a:ext uri="{FF2B5EF4-FFF2-40B4-BE49-F238E27FC236}">
                <a16:creationId xmlns:a16="http://schemas.microsoft.com/office/drawing/2014/main" id="{06235CD0-765A-D992-CA71-42D519C5B375}"/>
              </a:ext>
            </a:extLst>
          </p:cNvPr>
          <p:cNvSpPr>
            <a:spLocks noGrp="1"/>
          </p:cNvSpPr>
          <p:nvPr>
            <p:ph type="sldNum" sz="quarter" idx="12"/>
          </p:nvPr>
        </p:nvSpPr>
        <p:spPr/>
        <p:txBody>
          <a:bodyPr/>
          <a:lstStyle/>
          <a:p>
            <a:fld id="{293FD8E8-F8C2-465E-AF77-6AD9B13EB0E0}" type="slidenum">
              <a:rPr lang="en-US" smtClean="0"/>
              <a:t>62</a:t>
            </a:fld>
            <a:endParaRPr lang="en-US"/>
          </a:p>
        </p:txBody>
      </p:sp>
    </p:spTree>
    <p:extLst>
      <p:ext uri="{BB962C8B-B14F-4D97-AF65-F5344CB8AC3E}">
        <p14:creationId xmlns:p14="http://schemas.microsoft.com/office/powerpoint/2010/main" val="600257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F3CB-A3FF-AB24-F1B5-B18E6232D696}"/>
              </a:ext>
            </a:extLst>
          </p:cNvPr>
          <p:cNvSpPr>
            <a:spLocks noGrp="1"/>
          </p:cNvSpPr>
          <p:nvPr>
            <p:ph type="title"/>
          </p:nvPr>
        </p:nvSpPr>
        <p:spPr>
          <a:xfrm>
            <a:off x="263236" y="365125"/>
            <a:ext cx="11785600" cy="1325563"/>
          </a:xfrm>
        </p:spPr>
        <p:txBody>
          <a:bodyPr/>
          <a:lstStyle/>
          <a:p>
            <a:r>
              <a:rPr lang="en-US" dirty="0" err="1"/>
              <a:t>Plaatkoormus</a:t>
            </a:r>
            <a:r>
              <a:rPr lang="en-US" dirty="0"/>
              <a:t> (Ev2) ja </a:t>
            </a:r>
            <a:r>
              <a:rPr lang="en-US" dirty="0" err="1"/>
              <a:t>kergseadmed</a:t>
            </a:r>
            <a:r>
              <a:rPr lang="en-US" dirty="0"/>
              <a:t> </a:t>
            </a:r>
            <a:r>
              <a:rPr lang="en-US" dirty="0" err="1"/>
              <a:t>killustikalusel</a:t>
            </a:r>
            <a:endParaRPr lang="en-US" dirty="0"/>
          </a:p>
        </p:txBody>
      </p:sp>
      <p:pic>
        <p:nvPicPr>
          <p:cNvPr id="5" name="Picture 4">
            <a:extLst>
              <a:ext uri="{FF2B5EF4-FFF2-40B4-BE49-F238E27FC236}">
                <a16:creationId xmlns:a16="http://schemas.microsoft.com/office/drawing/2014/main" id="{3B0271F6-32D7-993C-6446-8A66469EAF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09166" y="1765123"/>
            <a:ext cx="4578537" cy="2863274"/>
          </a:xfrm>
          <a:prstGeom prst="rect">
            <a:avLst/>
          </a:prstGeom>
        </p:spPr>
      </p:pic>
      <p:pic>
        <p:nvPicPr>
          <p:cNvPr id="7" name="Picture 6">
            <a:extLst>
              <a:ext uri="{FF2B5EF4-FFF2-40B4-BE49-F238E27FC236}">
                <a16:creationId xmlns:a16="http://schemas.microsoft.com/office/drawing/2014/main" id="{48DCF6AF-490A-325D-87E3-5AF42DB597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799" y="1736437"/>
            <a:ext cx="4531037" cy="2891960"/>
          </a:xfrm>
          <a:prstGeom prst="rect">
            <a:avLst/>
          </a:prstGeom>
        </p:spPr>
      </p:pic>
      <p:pic>
        <p:nvPicPr>
          <p:cNvPr id="9" name="Picture 8">
            <a:extLst>
              <a:ext uri="{FF2B5EF4-FFF2-40B4-BE49-F238E27FC236}">
                <a16:creationId xmlns:a16="http://schemas.microsoft.com/office/drawing/2014/main" id="{9FFFE3A7-8FE1-FFB0-5FB8-1653A35924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2340" y="4807010"/>
            <a:ext cx="4054097" cy="1943920"/>
          </a:xfrm>
          <a:prstGeom prst="rect">
            <a:avLst/>
          </a:prstGeom>
        </p:spPr>
      </p:pic>
      <p:pic>
        <p:nvPicPr>
          <p:cNvPr id="11" name="Picture 10">
            <a:extLst>
              <a:ext uri="{FF2B5EF4-FFF2-40B4-BE49-F238E27FC236}">
                <a16:creationId xmlns:a16="http://schemas.microsoft.com/office/drawing/2014/main" id="{B31D52F6-6187-687E-04B0-2B05378A27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1082" y="4807010"/>
            <a:ext cx="4257051" cy="1943920"/>
          </a:xfrm>
          <a:prstGeom prst="rect">
            <a:avLst/>
          </a:prstGeom>
        </p:spPr>
      </p:pic>
      <p:sp>
        <p:nvSpPr>
          <p:cNvPr id="3" name="Slide Number Placeholder 2">
            <a:extLst>
              <a:ext uri="{FF2B5EF4-FFF2-40B4-BE49-F238E27FC236}">
                <a16:creationId xmlns:a16="http://schemas.microsoft.com/office/drawing/2014/main" id="{FAC862BC-72F0-A5B5-DC06-9BE9C4B383BD}"/>
              </a:ext>
            </a:extLst>
          </p:cNvPr>
          <p:cNvSpPr>
            <a:spLocks noGrp="1"/>
          </p:cNvSpPr>
          <p:nvPr>
            <p:ph type="sldNum" sz="quarter" idx="12"/>
          </p:nvPr>
        </p:nvSpPr>
        <p:spPr/>
        <p:txBody>
          <a:bodyPr/>
          <a:lstStyle/>
          <a:p>
            <a:fld id="{293FD8E8-F8C2-465E-AF77-6AD9B13EB0E0}" type="slidenum">
              <a:rPr lang="en-US" smtClean="0"/>
              <a:t>63</a:t>
            </a:fld>
            <a:endParaRPr lang="en-US"/>
          </a:p>
        </p:txBody>
      </p:sp>
    </p:spTree>
    <p:extLst>
      <p:ext uri="{BB962C8B-B14F-4D97-AF65-F5344CB8AC3E}">
        <p14:creationId xmlns:p14="http://schemas.microsoft.com/office/powerpoint/2010/main" val="1782217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8669-D9B5-DA65-80D8-035981B1B467}"/>
              </a:ext>
            </a:extLst>
          </p:cNvPr>
          <p:cNvSpPr>
            <a:spLocks noGrp="1"/>
          </p:cNvSpPr>
          <p:nvPr>
            <p:ph type="title"/>
          </p:nvPr>
        </p:nvSpPr>
        <p:spPr/>
        <p:txBody>
          <a:bodyPr/>
          <a:lstStyle/>
          <a:p>
            <a:r>
              <a:rPr lang="en-US" dirty="0"/>
              <a:t>FWD (707 kPa) ja </a:t>
            </a:r>
            <a:r>
              <a:rPr lang="en-US" dirty="0" err="1"/>
              <a:t>kergseadmed</a:t>
            </a:r>
            <a:r>
              <a:rPr lang="en-US" dirty="0"/>
              <a:t> </a:t>
            </a:r>
            <a:r>
              <a:rPr lang="en-US" dirty="0" err="1"/>
              <a:t>killustikalusel</a:t>
            </a:r>
            <a:endParaRPr lang="en-US" dirty="0"/>
          </a:p>
        </p:txBody>
      </p:sp>
      <p:pic>
        <p:nvPicPr>
          <p:cNvPr id="5" name="Picture 4">
            <a:extLst>
              <a:ext uri="{FF2B5EF4-FFF2-40B4-BE49-F238E27FC236}">
                <a16:creationId xmlns:a16="http://schemas.microsoft.com/office/drawing/2014/main" id="{BAB81188-0481-0E2B-4866-86ED3D3242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98541"/>
            <a:ext cx="4812145" cy="2422342"/>
          </a:xfrm>
          <a:prstGeom prst="rect">
            <a:avLst/>
          </a:prstGeom>
        </p:spPr>
      </p:pic>
      <p:pic>
        <p:nvPicPr>
          <p:cNvPr id="7" name="Picture 6">
            <a:extLst>
              <a:ext uri="{FF2B5EF4-FFF2-40B4-BE49-F238E27FC236}">
                <a16:creationId xmlns:a16="http://schemas.microsoft.com/office/drawing/2014/main" id="{676FB767-9C62-D375-D61F-A5BC0FEEE5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9309" y="1353774"/>
            <a:ext cx="5635734" cy="2779500"/>
          </a:xfrm>
          <a:prstGeom prst="rect">
            <a:avLst/>
          </a:prstGeom>
        </p:spPr>
      </p:pic>
      <p:pic>
        <p:nvPicPr>
          <p:cNvPr id="9" name="Picture 8">
            <a:extLst>
              <a:ext uri="{FF2B5EF4-FFF2-40B4-BE49-F238E27FC236}">
                <a16:creationId xmlns:a16="http://schemas.microsoft.com/office/drawing/2014/main" id="{4047D7A6-3FD1-A2C5-FDD4-16C04B1750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546" y="1353774"/>
            <a:ext cx="5680364" cy="2801973"/>
          </a:xfrm>
          <a:prstGeom prst="rect">
            <a:avLst/>
          </a:prstGeom>
        </p:spPr>
      </p:pic>
      <p:pic>
        <p:nvPicPr>
          <p:cNvPr id="11" name="Picture 10">
            <a:extLst>
              <a:ext uri="{FF2B5EF4-FFF2-40B4-BE49-F238E27FC236}">
                <a16:creationId xmlns:a16="http://schemas.microsoft.com/office/drawing/2014/main" id="{20FDFDCD-D72B-37E8-6E1D-CA39A3DBEF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9802" y="4398541"/>
            <a:ext cx="6925241" cy="1781517"/>
          </a:xfrm>
          <a:prstGeom prst="rect">
            <a:avLst/>
          </a:prstGeom>
        </p:spPr>
      </p:pic>
      <p:sp>
        <p:nvSpPr>
          <p:cNvPr id="3" name="Slide Number Placeholder 2">
            <a:extLst>
              <a:ext uri="{FF2B5EF4-FFF2-40B4-BE49-F238E27FC236}">
                <a16:creationId xmlns:a16="http://schemas.microsoft.com/office/drawing/2014/main" id="{9E2610EA-2BB6-9BE3-2F32-7456641F61BB}"/>
              </a:ext>
            </a:extLst>
          </p:cNvPr>
          <p:cNvSpPr>
            <a:spLocks noGrp="1"/>
          </p:cNvSpPr>
          <p:nvPr>
            <p:ph type="sldNum" sz="quarter" idx="12"/>
          </p:nvPr>
        </p:nvSpPr>
        <p:spPr/>
        <p:txBody>
          <a:bodyPr/>
          <a:lstStyle/>
          <a:p>
            <a:fld id="{293FD8E8-F8C2-465E-AF77-6AD9B13EB0E0}" type="slidenum">
              <a:rPr lang="en-US" smtClean="0"/>
              <a:t>64</a:t>
            </a:fld>
            <a:endParaRPr lang="en-US"/>
          </a:p>
        </p:txBody>
      </p:sp>
    </p:spTree>
    <p:extLst>
      <p:ext uri="{BB962C8B-B14F-4D97-AF65-F5344CB8AC3E}">
        <p14:creationId xmlns:p14="http://schemas.microsoft.com/office/powerpoint/2010/main" val="1228022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99A37-2567-6104-443A-74B3D2C0BF7E}"/>
              </a:ext>
            </a:extLst>
          </p:cNvPr>
          <p:cNvSpPr>
            <a:spLocks noGrp="1"/>
          </p:cNvSpPr>
          <p:nvPr>
            <p:ph type="title"/>
          </p:nvPr>
        </p:nvSpPr>
        <p:spPr>
          <a:xfrm>
            <a:off x="838199" y="365125"/>
            <a:ext cx="10776527" cy="1325563"/>
          </a:xfrm>
        </p:spPr>
        <p:txBody>
          <a:bodyPr>
            <a:normAutofit fontScale="90000"/>
          </a:bodyPr>
          <a:lstStyle/>
          <a:p>
            <a:r>
              <a:rPr lang="en-US" sz="3600" dirty="0" err="1"/>
              <a:t>Itaalia</a:t>
            </a:r>
            <a:r>
              <a:rPr lang="en-US" sz="3600" dirty="0"/>
              <a:t> </a:t>
            </a:r>
            <a:r>
              <a:rPr lang="en-US" sz="3600" dirty="0" err="1"/>
              <a:t>soovitab</a:t>
            </a:r>
            <a:r>
              <a:rPr lang="en-US" sz="3600" dirty="0"/>
              <a:t> </a:t>
            </a:r>
            <a:r>
              <a:rPr lang="en-US" sz="3600" dirty="0" err="1"/>
              <a:t>sidumata</a:t>
            </a:r>
            <a:r>
              <a:rPr lang="en-US" sz="3600" dirty="0"/>
              <a:t> </a:t>
            </a:r>
            <a:r>
              <a:rPr lang="en-US" sz="3600" dirty="0" err="1"/>
              <a:t>kihte</a:t>
            </a:r>
            <a:r>
              <a:rPr lang="en-US" sz="3600" dirty="0"/>
              <a:t> </a:t>
            </a:r>
            <a:r>
              <a:rPr lang="en-US" sz="3600" dirty="0" err="1"/>
              <a:t>mõõta</a:t>
            </a:r>
            <a:r>
              <a:rPr lang="en-US" sz="3600" dirty="0"/>
              <a:t> 24 h </a:t>
            </a:r>
            <a:r>
              <a:rPr lang="en-US" sz="3600" dirty="0" err="1"/>
              <a:t>pärast</a:t>
            </a:r>
            <a:r>
              <a:rPr lang="en-US" sz="3600" dirty="0"/>
              <a:t> </a:t>
            </a:r>
            <a:r>
              <a:rPr lang="en-US" sz="3600" dirty="0" err="1"/>
              <a:t>tihendamist</a:t>
            </a:r>
            <a:br>
              <a:rPr lang="en-US" dirty="0"/>
            </a:br>
            <a:r>
              <a:rPr lang="en-US" sz="3100" dirty="0" err="1"/>
              <a:t>kindlasti</a:t>
            </a:r>
            <a:r>
              <a:rPr lang="en-US" sz="3100" dirty="0"/>
              <a:t> </a:t>
            </a:r>
            <a:r>
              <a:rPr lang="en-US" sz="3100" dirty="0" err="1"/>
              <a:t>tuleks</a:t>
            </a:r>
            <a:r>
              <a:rPr lang="en-US" sz="3100" dirty="0"/>
              <a:t> </a:t>
            </a:r>
            <a:r>
              <a:rPr lang="en-US" sz="3100" dirty="0" err="1"/>
              <a:t>kontrollida</a:t>
            </a:r>
            <a:r>
              <a:rPr lang="en-US" sz="3100" dirty="0"/>
              <a:t> </a:t>
            </a:r>
            <a:r>
              <a:rPr lang="en-US" sz="3100" dirty="0" err="1"/>
              <a:t>suurema</a:t>
            </a:r>
            <a:r>
              <a:rPr lang="en-US" sz="3100" dirty="0"/>
              <a:t> </a:t>
            </a:r>
            <a:r>
              <a:rPr lang="en-US" sz="3100" dirty="0" err="1"/>
              <a:t>katseseeriaga</a:t>
            </a:r>
            <a:r>
              <a:rPr lang="en-US" sz="3100" dirty="0"/>
              <a:t>, </a:t>
            </a:r>
            <a:r>
              <a:rPr lang="en-US" sz="3100" dirty="0" err="1"/>
              <a:t>materjalid</a:t>
            </a:r>
            <a:r>
              <a:rPr lang="en-US" sz="3100" dirty="0"/>
              <a:t> on </a:t>
            </a:r>
            <a:r>
              <a:rPr lang="en-US" sz="3100" dirty="0" err="1"/>
              <a:t>erinevad</a:t>
            </a:r>
            <a:endParaRPr lang="en-US" dirty="0"/>
          </a:p>
        </p:txBody>
      </p:sp>
      <p:pic>
        <p:nvPicPr>
          <p:cNvPr id="5" name="Content Placeholder 4">
            <a:extLst>
              <a:ext uri="{FF2B5EF4-FFF2-40B4-BE49-F238E27FC236}">
                <a16:creationId xmlns:a16="http://schemas.microsoft.com/office/drawing/2014/main" id="{33CD7E8F-5946-1BBF-FB9D-878869C598A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50110" y="1825624"/>
            <a:ext cx="9488378" cy="4964013"/>
          </a:xfrm>
          <a:prstGeom prst="rect">
            <a:avLst/>
          </a:prstGeom>
        </p:spPr>
      </p:pic>
      <p:sp>
        <p:nvSpPr>
          <p:cNvPr id="3" name="Slide Number Placeholder 2">
            <a:extLst>
              <a:ext uri="{FF2B5EF4-FFF2-40B4-BE49-F238E27FC236}">
                <a16:creationId xmlns:a16="http://schemas.microsoft.com/office/drawing/2014/main" id="{06E7930F-E6EC-B036-1B90-3358D893C197}"/>
              </a:ext>
            </a:extLst>
          </p:cNvPr>
          <p:cNvSpPr>
            <a:spLocks noGrp="1"/>
          </p:cNvSpPr>
          <p:nvPr>
            <p:ph type="sldNum" sz="quarter" idx="12"/>
          </p:nvPr>
        </p:nvSpPr>
        <p:spPr/>
        <p:txBody>
          <a:bodyPr/>
          <a:lstStyle/>
          <a:p>
            <a:fld id="{293FD8E8-F8C2-465E-AF77-6AD9B13EB0E0}" type="slidenum">
              <a:rPr lang="en-US" smtClean="0"/>
              <a:t>65</a:t>
            </a:fld>
            <a:endParaRPr lang="en-US"/>
          </a:p>
        </p:txBody>
      </p:sp>
    </p:spTree>
    <p:extLst>
      <p:ext uri="{BB962C8B-B14F-4D97-AF65-F5344CB8AC3E}">
        <p14:creationId xmlns:p14="http://schemas.microsoft.com/office/powerpoint/2010/main" val="1577399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5BF7-CF3E-75FF-CBBD-A2AC8143C514}"/>
              </a:ext>
            </a:extLst>
          </p:cNvPr>
          <p:cNvSpPr>
            <a:spLocks noGrp="1"/>
          </p:cNvSpPr>
          <p:nvPr>
            <p:ph type="title"/>
          </p:nvPr>
        </p:nvSpPr>
        <p:spPr>
          <a:xfrm>
            <a:off x="544945" y="365125"/>
            <a:ext cx="11462327" cy="1325563"/>
          </a:xfrm>
        </p:spPr>
        <p:txBody>
          <a:bodyPr/>
          <a:lstStyle/>
          <a:p>
            <a:r>
              <a:rPr lang="en-US" dirty="0" err="1"/>
              <a:t>Arvutatud</a:t>
            </a:r>
            <a:r>
              <a:rPr lang="en-US" dirty="0"/>
              <a:t> </a:t>
            </a:r>
            <a:r>
              <a:rPr lang="en-US" dirty="0" err="1"/>
              <a:t>või</a:t>
            </a:r>
            <a:r>
              <a:rPr lang="en-US" dirty="0"/>
              <a:t> </a:t>
            </a:r>
            <a:r>
              <a:rPr lang="en-US" dirty="0" err="1"/>
              <a:t>nõutud</a:t>
            </a:r>
            <a:r>
              <a:rPr lang="en-US" dirty="0"/>
              <a:t> Ev2 ja </a:t>
            </a:r>
            <a:r>
              <a:rPr lang="en-US" dirty="0" err="1"/>
              <a:t>kergseadme</a:t>
            </a:r>
            <a:r>
              <a:rPr lang="en-US" dirty="0"/>
              <a:t> </a:t>
            </a:r>
            <a:r>
              <a:rPr lang="en-US" dirty="0" err="1"/>
              <a:t>tulemus</a:t>
            </a:r>
            <a:endParaRPr lang="en-US" dirty="0"/>
          </a:p>
        </p:txBody>
      </p:sp>
      <p:sp>
        <p:nvSpPr>
          <p:cNvPr id="3" name="Content Placeholder 2">
            <a:extLst>
              <a:ext uri="{FF2B5EF4-FFF2-40B4-BE49-F238E27FC236}">
                <a16:creationId xmlns:a16="http://schemas.microsoft.com/office/drawing/2014/main" id="{62425E9E-AE9E-640A-7181-5E1F491DF18A}"/>
              </a:ext>
            </a:extLst>
          </p:cNvPr>
          <p:cNvSpPr>
            <a:spLocks noGrp="1"/>
          </p:cNvSpPr>
          <p:nvPr>
            <p:ph idx="1"/>
          </p:nvPr>
        </p:nvSpPr>
        <p:spPr>
          <a:xfrm>
            <a:off x="838199" y="1825625"/>
            <a:ext cx="10860741" cy="963757"/>
          </a:xfrm>
        </p:spPr>
        <p:txBody>
          <a:bodyPr>
            <a:normAutofit fontScale="92500"/>
          </a:bodyPr>
          <a:lstStyle/>
          <a:p>
            <a:r>
              <a:rPr lang="en-US" dirty="0"/>
              <a:t>NB! </a:t>
            </a:r>
            <a:r>
              <a:rPr lang="en-US" dirty="0" err="1"/>
              <a:t>Arvutus</a:t>
            </a:r>
            <a:r>
              <a:rPr lang="en-US" dirty="0"/>
              <a:t> </a:t>
            </a:r>
            <a:r>
              <a:rPr lang="en-US" dirty="0" err="1"/>
              <a:t>Odemarki</a:t>
            </a:r>
            <a:r>
              <a:rPr lang="en-US" dirty="0"/>
              <a:t> </a:t>
            </a:r>
            <a:r>
              <a:rPr lang="en-US" dirty="0" err="1"/>
              <a:t>valemiga</a:t>
            </a:r>
            <a:r>
              <a:rPr lang="en-US" dirty="0"/>
              <a:t> </a:t>
            </a:r>
            <a:r>
              <a:rPr lang="en-US" dirty="0" err="1"/>
              <a:t>ehk</a:t>
            </a:r>
            <a:r>
              <a:rPr lang="en-US" dirty="0"/>
              <a:t> </a:t>
            </a:r>
            <a:r>
              <a:rPr lang="en-US" dirty="0" err="1"/>
              <a:t>programmiga</a:t>
            </a:r>
            <a:r>
              <a:rPr lang="en-US" dirty="0"/>
              <a:t> KRP, </a:t>
            </a:r>
            <a:r>
              <a:rPr lang="en-US" dirty="0" err="1"/>
              <a:t>mitte</a:t>
            </a:r>
            <a:r>
              <a:rPr lang="en-US" dirty="0"/>
              <a:t> KAP</a:t>
            </a:r>
          </a:p>
          <a:p>
            <a:pPr lvl="1"/>
            <a:r>
              <a:rPr lang="en-US" sz="2200" dirty="0" err="1">
                <a:solidFill>
                  <a:srgbClr val="FF0000"/>
                </a:solidFill>
              </a:rPr>
              <a:t>KAPi</a:t>
            </a:r>
            <a:r>
              <a:rPr lang="en-US" sz="2200" dirty="0">
                <a:solidFill>
                  <a:srgbClr val="FF0000"/>
                </a:solidFill>
              </a:rPr>
              <a:t> </a:t>
            </a:r>
            <a:r>
              <a:rPr lang="en-US" sz="2200" dirty="0" err="1">
                <a:solidFill>
                  <a:srgbClr val="FF0000"/>
                </a:solidFill>
              </a:rPr>
              <a:t>numbrid</a:t>
            </a:r>
            <a:r>
              <a:rPr lang="en-US" sz="2200" dirty="0">
                <a:solidFill>
                  <a:srgbClr val="FF0000"/>
                </a:solidFill>
              </a:rPr>
              <a:t> </a:t>
            </a:r>
            <a:r>
              <a:rPr lang="en-US" sz="2200" dirty="0" err="1">
                <a:solidFill>
                  <a:srgbClr val="FF0000"/>
                </a:solidFill>
              </a:rPr>
              <a:t>ei</a:t>
            </a:r>
            <a:r>
              <a:rPr lang="en-US" sz="2200" dirty="0">
                <a:solidFill>
                  <a:srgbClr val="FF0000"/>
                </a:solidFill>
              </a:rPr>
              <a:t> ole </a:t>
            </a:r>
            <a:r>
              <a:rPr lang="en-US" sz="2200" dirty="0" err="1">
                <a:solidFill>
                  <a:srgbClr val="FF0000"/>
                </a:solidFill>
              </a:rPr>
              <a:t>mõõdetavad</a:t>
            </a:r>
            <a:r>
              <a:rPr lang="en-US" sz="2200" dirty="0">
                <a:solidFill>
                  <a:srgbClr val="FF0000"/>
                </a:solidFill>
              </a:rPr>
              <a:t> </a:t>
            </a:r>
            <a:r>
              <a:rPr lang="en-US" sz="2200" dirty="0" err="1">
                <a:solidFill>
                  <a:srgbClr val="FF0000"/>
                </a:solidFill>
              </a:rPr>
              <a:t>kui</a:t>
            </a:r>
            <a:r>
              <a:rPr lang="en-US" sz="2200" dirty="0">
                <a:solidFill>
                  <a:srgbClr val="FF0000"/>
                </a:solidFill>
              </a:rPr>
              <a:t> </a:t>
            </a:r>
            <a:r>
              <a:rPr lang="en-US" sz="2200" dirty="0" err="1">
                <a:solidFill>
                  <a:srgbClr val="FF0000"/>
                </a:solidFill>
              </a:rPr>
              <a:t>liivade</a:t>
            </a:r>
            <a:r>
              <a:rPr lang="en-US" sz="2200" dirty="0">
                <a:solidFill>
                  <a:srgbClr val="FF0000"/>
                </a:solidFill>
              </a:rPr>
              <a:t>/</a:t>
            </a:r>
            <a:r>
              <a:rPr lang="en-US" sz="2200" dirty="0" err="1">
                <a:solidFill>
                  <a:srgbClr val="FF0000"/>
                </a:solidFill>
              </a:rPr>
              <a:t>pinnaste</a:t>
            </a:r>
            <a:r>
              <a:rPr lang="en-US" sz="2200" dirty="0">
                <a:solidFill>
                  <a:srgbClr val="FF0000"/>
                </a:solidFill>
              </a:rPr>
              <a:t> E-</a:t>
            </a:r>
            <a:r>
              <a:rPr lang="en-US" sz="2200" dirty="0" err="1">
                <a:solidFill>
                  <a:srgbClr val="FF0000"/>
                </a:solidFill>
              </a:rPr>
              <a:t>moodulid</a:t>
            </a:r>
            <a:r>
              <a:rPr lang="en-US" sz="2200" dirty="0">
                <a:solidFill>
                  <a:srgbClr val="FF0000"/>
                </a:solidFill>
              </a:rPr>
              <a:t> </a:t>
            </a:r>
            <a:r>
              <a:rPr lang="en-US" sz="2200" dirty="0" err="1">
                <a:solidFill>
                  <a:srgbClr val="FF0000"/>
                </a:solidFill>
              </a:rPr>
              <a:t>ei</a:t>
            </a:r>
            <a:r>
              <a:rPr lang="en-US" sz="2200" dirty="0">
                <a:solidFill>
                  <a:srgbClr val="FF0000"/>
                </a:solidFill>
              </a:rPr>
              <a:t> </a:t>
            </a:r>
            <a:r>
              <a:rPr lang="en-US" sz="2200" dirty="0" err="1">
                <a:solidFill>
                  <a:srgbClr val="FF0000"/>
                </a:solidFill>
              </a:rPr>
              <a:t>tulene</a:t>
            </a:r>
            <a:r>
              <a:rPr lang="en-US" sz="2200" dirty="0">
                <a:solidFill>
                  <a:srgbClr val="FF0000"/>
                </a:solidFill>
              </a:rPr>
              <a:t> </a:t>
            </a:r>
            <a:r>
              <a:rPr lang="en-US" sz="2200" dirty="0" err="1">
                <a:solidFill>
                  <a:srgbClr val="FF0000"/>
                </a:solidFill>
              </a:rPr>
              <a:t>Soome</a:t>
            </a:r>
            <a:r>
              <a:rPr lang="en-US" sz="2200" dirty="0">
                <a:solidFill>
                  <a:srgbClr val="FF0000"/>
                </a:solidFill>
              </a:rPr>
              <a:t> </a:t>
            </a:r>
            <a:r>
              <a:rPr lang="en-US" sz="2200" dirty="0" err="1">
                <a:solidFill>
                  <a:srgbClr val="FF0000"/>
                </a:solidFill>
              </a:rPr>
              <a:t>juhisest</a:t>
            </a:r>
            <a:endParaRPr lang="en-US" dirty="0">
              <a:solidFill>
                <a:srgbClr val="FF0000"/>
              </a:solidFill>
            </a:endParaRPr>
          </a:p>
        </p:txBody>
      </p:sp>
      <p:pic>
        <p:nvPicPr>
          <p:cNvPr id="5" name="Picture 4">
            <a:extLst>
              <a:ext uri="{FF2B5EF4-FFF2-40B4-BE49-F238E27FC236}">
                <a16:creationId xmlns:a16="http://schemas.microsoft.com/office/drawing/2014/main" id="{1A46B19E-9A96-7D40-206A-9833C95B17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89382"/>
            <a:ext cx="5349629" cy="3931516"/>
          </a:xfrm>
          <a:prstGeom prst="rect">
            <a:avLst/>
          </a:prstGeom>
        </p:spPr>
      </p:pic>
      <p:pic>
        <p:nvPicPr>
          <p:cNvPr id="7" name="Picture 6">
            <a:extLst>
              <a:ext uri="{FF2B5EF4-FFF2-40B4-BE49-F238E27FC236}">
                <a16:creationId xmlns:a16="http://schemas.microsoft.com/office/drawing/2014/main" id="{ED453327-98EC-F953-072A-6F7D667A31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2861" y="3280699"/>
            <a:ext cx="6683684" cy="3440199"/>
          </a:xfrm>
          <a:prstGeom prst="rect">
            <a:avLst/>
          </a:prstGeom>
        </p:spPr>
      </p:pic>
      <p:sp>
        <p:nvSpPr>
          <p:cNvPr id="4" name="Slide Number Placeholder 3">
            <a:extLst>
              <a:ext uri="{FF2B5EF4-FFF2-40B4-BE49-F238E27FC236}">
                <a16:creationId xmlns:a16="http://schemas.microsoft.com/office/drawing/2014/main" id="{48546059-F065-49B8-B69C-151B00C60E88}"/>
              </a:ext>
            </a:extLst>
          </p:cNvPr>
          <p:cNvSpPr>
            <a:spLocks noGrp="1"/>
          </p:cNvSpPr>
          <p:nvPr>
            <p:ph type="sldNum" sz="quarter" idx="12"/>
          </p:nvPr>
        </p:nvSpPr>
        <p:spPr/>
        <p:txBody>
          <a:bodyPr/>
          <a:lstStyle/>
          <a:p>
            <a:fld id="{293FD8E8-F8C2-465E-AF77-6AD9B13EB0E0}" type="slidenum">
              <a:rPr lang="en-US" smtClean="0"/>
              <a:t>66</a:t>
            </a:fld>
            <a:endParaRPr lang="en-US"/>
          </a:p>
        </p:txBody>
      </p:sp>
    </p:spTree>
    <p:extLst>
      <p:ext uri="{BB962C8B-B14F-4D97-AF65-F5344CB8AC3E}">
        <p14:creationId xmlns:p14="http://schemas.microsoft.com/office/powerpoint/2010/main" val="3045075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CDC1-31CF-5E28-6AD6-3CCAE35FC338}"/>
              </a:ext>
            </a:extLst>
          </p:cNvPr>
          <p:cNvSpPr>
            <a:spLocks noGrp="1"/>
          </p:cNvSpPr>
          <p:nvPr>
            <p:ph type="title"/>
          </p:nvPr>
        </p:nvSpPr>
        <p:spPr>
          <a:xfrm>
            <a:off x="838200" y="365125"/>
            <a:ext cx="10515600" cy="782357"/>
          </a:xfrm>
        </p:spPr>
        <p:txBody>
          <a:bodyPr/>
          <a:lstStyle/>
          <a:p>
            <a:r>
              <a:rPr lang="en-US" dirty="0" err="1"/>
              <a:t>Seosed</a:t>
            </a:r>
            <a:r>
              <a:rPr lang="en-US" dirty="0"/>
              <a:t> </a:t>
            </a:r>
            <a:r>
              <a:rPr lang="en-US" dirty="0" err="1"/>
              <a:t>ei</a:t>
            </a:r>
            <a:r>
              <a:rPr lang="en-US" dirty="0"/>
              <a:t> ole </a:t>
            </a:r>
            <a:r>
              <a:rPr lang="en-US" dirty="0" err="1"/>
              <a:t>alati</a:t>
            </a:r>
            <a:r>
              <a:rPr lang="en-US" dirty="0"/>
              <a:t> </a:t>
            </a:r>
            <a:r>
              <a:rPr lang="en-US" dirty="0" err="1"/>
              <a:t>päris</a:t>
            </a:r>
            <a:r>
              <a:rPr lang="en-US" dirty="0"/>
              <a:t> </a:t>
            </a:r>
            <a:r>
              <a:rPr lang="en-US" dirty="0" err="1"/>
              <a:t>lineaarsed</a:t>
            </a:r>
            <a:endParaRPr lang="en-US" dirty="0"/>
          </a:p>
        </p:txBody>
      </p:sp>
      <p:pic>
        <p:nvPicPr>
          <p:cNvPr id="5" name="Picture 4">
            <a:extLst>
              <a:ext uri="{FF2B5EF4-FFF2-40B4-BE49-F238E27FC236}">
                <a16:creationId xmlns:a16="http://schemas.microsoft.com/office/drawing/2014/main" id="{713B98AC-5DBA-FC94-E073-E7BFF0B2F9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07428"/>
            <a:ext cx="12192000" cy="5650572"/>
          </a:xfrm>
          <a:prstGeom prst="rect">
            <a:avLst/>
          </a:prstGeom>
        </p:spPr>
      </p:pic>
      <p:sp>
        <p:nvSpPr>
          <p:cNvPr id="3" name="Slide Number Placeholder 2">
            <a:extLst>
              <a:ext uri="{FF2B5EF4-FFF2-40B4-BE49-F238E27FC236}">
                <a16:creationId xmlns:a16="http://schemas.microsoft.com/office/drawing/2014/main" id="{F39BAD64-5DD0-6132-3CF6-D342EFAE6376}"/>
              </a:ext>
            </a:extLst>
          </p:cNvPr>
          <p:cNvSpPr>
            <a:spLocks noGrp="1"/>
          </p:cNvSpPr>
          <p:nvPr>
            <p:ph type="sldNum" sz="quarter" idx="12"/>
          </p:nvPr>
        </p:nvSpPr>
        <p:spPr/>
        <p:txBody>
          <a:bodyPr/>
          <a:lstStyle/>
          <a:p>
            <a:fld id="{293FD8E8-F8C2-465E-AF77-6AD9B13EB0E0}" type="slidenum">
              <a:rPr lang="en-US" smtClean="0"/>
              <a:t>67</a:t>
            </a:fld>
            <a:endParaRPr lang="en-US"/>
          </a:p>
        </p:txBody>
      </p:sp>
    </p:spTree>
    <p:extLst>
      <p:ext uri="{BB962C8B-B14F-4D97-AF65-F5344CB8AC3E}">
        <p14:creationId xmlns:p14="http://schemas.microsoft.com/office/powerpoint/2010/main" val="1984806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D3BF-F19C-032B-4E7C-C7D28892BFDE}"/>
              </a:ext>
            </a:extLst>
          </p:cNvPr>
          <p:cNvSpPr>
            <a:spLocks noGrp="1"/>
          </p:cNvSpPr>
          <p:nvPr>
            <p:ph type="title"/>
          </p:nvPr>
        </p:nvSpPr>
        <p:spPr>
          <a:xfrm>
            <a:off x="425825" y="365125"/>
            <a:ext cx="11595846" cy="1325563"/>
          </a:xfrm>
        </p:spPr>
        <p:txBody>
          <a:bodyPr/>
          <a:lstStyle/>
          <a:p>
            <a:r>
              <a:rPr lang="en-US" dirty="0" err="1"/>
              <a:t>Tallinna</a:t>
            </a:r>
            <a:r>
              <a:rPr lang="en-US" dirty="0"/>
              <a:t> </a:t>
            </a:r>
            <a:r>
              <a:rPr lang="en-US" dirty="0" err="1"/>
              <a:t>juhend</a:t>
            </a:r>
            <a:r>
              <a:rPr lang="en-US" dirty="0"/>
              <a:t> ja </a:t>
            </a:r>
            <a:r>
              <a:rPr lang="en-US" dirty="0" err="1"/>
              <a:t>vajalikud</a:t>
            </a:r>
            <a:r>
              <a:rPr lang="en-US" dirty="0"/>
              <a:t> </a:t>
            </a:r>
            <a:r>
              <a:rPr lang="en-US" dirty="0" err="1"/>
              <a:t>kandevõime</a:t>
            </a:r>
            <a:r>
              <a:rPr lang="en-US" dirty="0"/>
              <a:t> </a:t>
            </a:r>
            <a:r>
              <a:rPr lang="en-US" dirty="0" err="1"/>
              <a:t>väärtused</a:t>
            </a:r>
            <a:endParaRPr lang="en-US" dirty="0"/>
          </a:p>
        </p:txBody>
      </p:sp>
      <p:sp>
        <p:nvSpPr>
          <p:cNvPr id="3" name="Content Placeholder 2">
            <a:extLst>
              <a:ext uri="{FF2B5EF4-FFF2-40B4-BE49-F238E27FC236}">
                <a16:creationId xmlns:a16="http://schemas.microsoft.com/office/drawing/2014/main" id="{FAE70A82-66B4-97D0-C4A6-6F85D1DB5D8C}"/>
              </a:ext>
            </a:extLst>
          </p:cNvPr>
          <p:cNvSpPr>
            <a:spLocks noGrp="1"/>
          </p:cNvSpPr>
          <p:nvPr>
            <p:ph idx="1"/>
          </p:nvPr>
        </p:nvSpPr>
        <p:spPr>
          <a:xfrm>
            <a:off x="618565" y="1825624"/>
            <a:ext cx="10945905" cy="2562599"/>
          </a:xfrm>
        </p:spPr>
        <p:txBody>
          <a:bodyPr>
            <a:normAutofit fontScale="85000" lnSpcReduction="10000"/>
          </a:bodyPr>
          <a:lstStyle/>
          <a:p>
            <a:r>
              <a:rPr lang="en-US" dirty="0" err="1"/>
              <a:t>Tallinna</a:t>
            </a:r>
            <a:r>
              <a:rPr lang="en-US" dirty="0"/>
              <a:t> </a:t>
            </a:r>
            <a:r>
              <a:rPr lang="en-US" dirty="0" err="1"/>
              <a:t>juhendites</a:t>
            </a:r>
            <a:r>
              <a:rPr lang="en-US" dirty="0"/>
              <a:t> (2019, 2025) on </a:t>
            </a:r>
            <a:r>
              <a:rPr lang="en-US" dirty="0" err="1"/>
              <a:t>arvestatud</a:t>
            </a:r>
            <a:r>
              <a:rPr lang="en-US" dirty="0"/>
              <a:t> </a:t>
            </a:r>
            <a:r>
              <a:rPr lang="en-US" dirty="0" err="1"/>
              <a:t>Inglise</a:t>
            </a:r>
            <a:r>
              <a:rPr lang="en-US" dirty="0"/>
              <a:t> </a:t>
            </a:r>
            <a:r>
              <a:rPr lang="en-US" dirty="0" err="1"/>
              <a:t>juhendites</a:t>
            </a:r>
            <a:r>
              <a:rPr lang="en-US" dirty="0"/>
              <a:t> </a:t>
            </a:r>
            <a:r>
              <a:rPr lang="en-US" dirty="0" err="1"/>
              <a:t>antud</a:t>
            </a:r>
            <a:r>
              <a:rPr lang="en-US" dirty="0"/>
              <a:t> </a:t>
            </a:r>
            <a:r>
              <a:rPr lang="en-US" dirty="0" err="1"/>
              <a:t>nõudega</a:t>
            </a:r>
            <a:r>
              <a:rPr lang="en-US" dirty="0"/>
              <a:t> – et </a:t>
            </a:r>
            <a:r>
              <a:rPr lang="en-US" dirty="0" err="1"/>
              <a:t>viie</a:t>
            </a:r>
            <a:r>
              <a:rPr lang="en-US" dirty="0"/>
              <a:t> </a:t>
            </a:r>
            <a:r>
              <a:rPr lang="en-US" dirty="0" err="1"/>
              <a:t>järjestikuse</a:t>
            </a:r>
            <a:r>
              <a:rPr lang="en-US" dirty="0"/>
              <a:t> </a:t>
            </a:r>
            <a:r>
              <a:rPr lang="en-US" dirty="0" err="1"/>
              <a:t>mõõtmise</a:t>
            </a:r>
            <a:r>
              <a:rPr lang="en-US" dirty="0"/>
              <a:t> </a:t>
            </a:r>
            <a:r>
              <a:rPr lang="en-US" dirty="0" err="1"/>
              <a:t>libisev</a:t>
            </a:r>
            <a:r>
              <a:rPr lang="en-US" dirty="0"/>
              <a:t> </a:t>
            </a:r>
            <a:r>
              <a:rPr lang="en-US" dirty="0" err="1"/>
              <a:t>keskmine</a:t>
            </a:r>
            <a:r>
              <a:rPr lang="en-US" dirty="0"/>
              <a:t> </a:t>
            </a:r>
            <a:r>
              <a:rPr lang="en-US" dirty="0" err="1"/>
              <a:t>ei</a:t>
            </a:r>
            <a:r>
              <a:rPr lang="en-US" dirty="0"/>
              <a:t> tohi olla </a:t>
            </a:r>
            <a:r>
              <a:rPr lang="en-US" dirty="0" err="1"/>
              <a:t>madalam</a:t>
            </a:r>
            <a:r>
              <a:rPr lang="en-US" dirty="0"/>
              <a:t> </a:t>
            </a:r>
            <a:r>
              <a:rPr lang="en-US" dirty="0" err="1"/>
              <a:t>kui</a:t>
            </a:r>
            <a:r>
              <a:rPr lang="en-US" dirty="0"/>
              <a:t> 80% </a:t>
            </a:r>
            <a:r>
              <a:rPr lang="en-US" dirty="0" err="1"/>
              <a:t>arvutuslikust</a:t>
            </a:r>
            <a:r>
              <a:rPr lang="en-US" dirty="0"/>
              <a:t> JA </a:t>
            </a:r>
            <a:r>
              <a:rPr lang="en-US" dirty="0" err="1"/>
              <a:t>ükski</a:t>
            </a:r>
            <a:r>
              <a:rPr lang="en-US" dirty="0"/>
              <a:t> </a:t>
            </a:r>
            <a:r>
              <a:rPr lang="en-US" dirty="0" err="1"/>
              <a:t>mõõtetulemus</a:t>
            </a:r>
            <a:r>
              <a:rPr lang="en-US" dirty="0"/>
              <a:t> </a:t>
            </a:r>
            <a:r>
              <a:rPr lang="en-US" dirty="0" err="1"/>
              <a:t>ei</a:t>
            </a:r>
            <a:r>
              <a:rPr lang="en-US" dirty="0"/>
              <a:t> tohi olla </a:t>
            </a:r>
            <a:r>
              <a:rPr lang="en-US" dirty="0" err="1"/>
              <a:t>madalam</a:t>
            </a:r>
            <a:r>
              <a:rPr lang="en-US" dirty="0"/>
              <a:t> </a:t>
            </a:r>
            <a:r>
              <a:rPr lang="en-US" dirty="0" err="1"/>
              <a:t>kui</a:t>
            </a:r>
            <a:r>
              <a:rPr lang="en-US" dirty="0"/>
              <a:t> 50% </a:t>
            </a:r>
            <a:r>
              <a:rPr lang="en-US" dirty="0" err="1"/>
              <a:t>arvutuslikust</a:t>
            </a:r>
            <a:endParaRPr lang="en-US" dirty="0"/>
          </a:p>
          <a:p>
            <a:pPr lvl="1"/>
            <a:r>
              <a:rPr lang="en-US" dirty="0" err="1"/>
              <a:t>Soome</a:t>
            </a:r>
            <a:r>
              <a:rPr lang="en-US" dirty="0"/>
              <a:t> </a:t>
            </a:r>
            <a:r>
              <a:rPr lang="en-US" dirty="0" err="1"/>
              <a:t>juhendi</a:t>
            </a:r>
            <a:r>
              <a:rPr lang="en-US" dirty="0"/>
              <a:t> </a:t>
            </a:r>
            <a:r>
              <a:rPr lang="en-US" dirty="0" err="1"/>
              <a:t>järgi</a:t>
            </a:r>
            <a:r>
              <a:rPr lang="en-US" dirty="0"/>
              <a:t> on </a:t>
            </a:r>
            <a:r>
              <a:rPr lang="en-US" dirty="0" err="1"/>
              <a:t>reaalselt</a:t>
            </a:r>
            <a:r>
              <a:rPr lang="en-US" dirty="0"/>
              <a:t> </a:t>
            </a:r>
            <a:r>
              <a:rPr lang="en-US" dirty="0" err="1"/>
              <a:t>kihil</a:t>
            </a:r>
            <a:r>
              <a:rPr lang="en-US" dirty="0"/>
              <a:t> </a:t>
            </a:r>
            <a:r>
              <a:rPr lang="en-US" dirty="0" err="1"/>
              <a:t>mõõtes</a:t>
            </a:r>
            <a:r>
              <a:rPr lang="en-US" dirty="0"/>
              <a:t> </a:t>
            </a:r>
            <a:r>
              <a:rPr lang="en-US" dirty="0" err="1"/>
              <a:t>saavutatav</a:t>
            </a:r>
            <a:r>
              <a:rPr lang="en-US" dirty="0"/>
              <a:t> 85-90% </a:t>
            </a:r>
            <a:r>
              <a:rPr lang="en-US" dirty="0" err="1"/>
              <a:t>arvutuslikust</a:t>
            </a:r>
            <a:r>
              <a:rPr lang="en-US" dirty="0"/>
              <a:t> </a:t>
            </a:r>
            <a:r>
              <a:rPr lang="en-US" dirty="0" err="1"/>
              <a:t>tasemest</a:t>
            </a:r>
            <a:endParaRPr lang="en-US" dirty="0"/>
          </a:p>
          <a:p>
            <a:pPr lvl="1"/>
            <a:r>
              <a:rPr lang="en-US" dirty="0"/>
              <a:t>300 kPa </a:t>
            </a:r>
            <a:r>
              <a:rPr lang="en-US" dirty="0" err="1"/>
              <a:t>režiimil</a:t>
            </a:r>
            <a:r>
              <a:rPr lang="en-US" dirty="0"/>
              <a:t> (</a:t>
            </a:r>
            <a:r>
              <a:rPr lang="en-US" dirty="0" err="1"/>
              <a:t>mõõtmised</a:t>
            </a:r>
            <a:r>
              <a:rPr lang="en-US" dirty="0"/>
              <a:t> </a:t>
            </a:r>
            <a:r>
              <a:rPr lang="en-US" dirty="0" err="1"/>
              <a:t>killustikul</a:t>
            </a:r>
            <a:r>
              <a:rPr lang="en-US" dirty="0"/>
              <a:t>) on LWD </a:t>
            </a:r>
            <a:r>
              <a:rPr lang="en-US" dirty="0" err="1"/>
              <a:t>mõõtetulemus</a:t>
            </a:r>
            <a:r>
              <a:rPr lang="en-US" dirty="0"/>
              <a:t> ca 18% </a:t>
            </a:r>
            <a:r>
              <a:rPr lang="en-US" dirty="0" err="1"/>
              <a:t>kõrgem</a:t>
            </a:r>
            <a:r>
              <a:rPr lang="en-US" dirty="0"/>
              <a:t> </a:t>
            </a:r>
            <a:r>
              <a:rPr lang="en-US" dirty="0" err="1"/>
              <a:t>kui</a:t>
            </a:r>
            <a:r>
              <a:rPr lang="en-US" dirty="0"/>
              <a:t> </a:t>
            </a:r>
            <a:r>
              <a:rPr lang="en-US" dirty="0" err="1"/>
              <a:t>tabelis</a:t>
            </a:r>
            <a:endParaRPr lang="en-US" dirty="0"/>
          </a:p>
          <a:p>
            <a:r>
              <a:rPr lang="en-US" dirty="0" err="1"/>
              <a:t>Põhjus</a:t>
            </a:r>
            <a:r>
              <a:rPr lang="en-US" dirty="0"/>
              <a:t> </a:t>
            </a:r>
            <a:r>
              <a:rPr lang="en-US" dirty="0" err="1"/>
              <a:t>miks</a:t>
            </a:r>
            <a:r>
              <a:rPr lang="en-US" dirty="0"/>
              <a:t> </a:t>
            </a:r>
            <a:r>
              <a:rPr lang="en-US" dirty="0" err="1"/>
              <a:t>mitte</a:t>
            </a:r>
            <a:r>
              <a:rPr lang="en-US" dirty="0"/>
              <a:t> 100% – </a:t>
            </a:r>
            <a:r>
              <a:rPr lang="en-US" dirty="0" err="1"/>
              <a:t>arvutuslik</a:t>
            </a:r>
            <a:r>
              <a:rPr lang="en-US" dirty="0"/>
              <a:t> </a:t>
            </a:r>
            <a:r>
              <a:rPr lang="en-US" dirty="0" err="1"/>
              <a:t>parameeter</a:t>
            </a:r>
            <a:r>
              <a:rPr lang="en-US" dirty="0"/>
              <a:t> </a:t>
            </a:r>
            <a:r>
              <a:rPr lang="en-US" dirty="0" err="1"/>
              <a:t>kehtib</a:t>
            </a:r>
            <a:r>
              <a:rPr lang="en-US" dirty="0"/>
              <a:t> </a:t>
            </a:r>
            <a:r>
              <a:rPr lang="en-US" dirty="0" err="1"/>
              <a:t>siis</a:t>
            </a:r>
            <a:r>
              <a:rPr lang="en-US" dirty="0"/>
              <a:t>, </a:t>
            </a:r>
            <a:r>
              <a:rPr lang="en-US" dirty="0" err="1"/>
              <a:t>kui</a:t>
            </a:r>
            <a:r>
              <a:rPr lang="en-US" dirty="0"/>
              <a:t> </a:t>
            </a:r>
            <a:r>
              <a:rPr lang="en-US" dirty="0" err="1"/>
              <a:t>kogu</a:t>
            </a:r>
            <a:r>
              <a:rPr lang="en-US" dirty="0"/>
              <a:t> </a:t>
            </a:r>
            <a:r>
              <a:rPr lang="en-US" dirty="0" err="1"/>
              <a:t>konstruktsioon</a:t>
            </a:r>
            <a:r>
              <a:rPr lang="en-US" dirty="0"/>
              <a:t> on </a:t>
            </a:r>
            <a:r>
              <a:rPr lang="en-US" dirty="0" err="1"/>
              <a:t>valmis</a:t>
            </a:r>
            <a:r>
              <a:rPr lang="en-US" dirty="0"/>
              <a:t> ja </a:t>
            </a:r>
            <a:r>
              <a:rPr lang="en-US" dirty="0" err="1"/>
              <a:t>liikluse</a:t>
            </a:r>
            <a:r>
              <a:rPr lang="en-US" dirty="0"/>
              <a:t> all </a:t>
            </a:r>
            <a:r>
              <a:rPr lang="en-US" dirty="0" err="1"/>
              <a:t>järeltihenenud</a:t>
            </a:r>
            <a:endParaRPr lang="en-US" dirty="0"/>
          </a:p>
        </p:txBody>
      </p:sp>
      <p:pic>
        <p:nvPicPr>
          <p:cNvPr id="4" name="Picture 3">
            <a:extLst>
              <a:ext uri="{FF2B5EF4-FFF2-40B4-BE49-F238E27FC236}">
                <a16:creationId xmlns:a16="http://schemas.microsoft.com/office/drawing/2014/main" id="{5C3FC596-FEE0-8B6C-FBD3-17932B9D41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68043" y="4486836"/>
            <a:ext cx="8520472" cy="2165424"/>
          </a:xfrm>
          <a:prstGeom prst="rect">
            <a:avLst/>
          </a:prstGeom>
        </p:spPr>
      </p:pic>
      <p:sp>
        <p:nvSpPr>
          <p:cNvPr id="5" name="Slide Number Placeholder 4">
            <a:extLst>
              <a:ext uri="{FF2B5EF4-FFF2-40B4-BE49-F238E27FC236}">
                <a16:creationId xmlns:a16="http://schemas.microsoft.com/office/drawing/2014/main" id="{A48B755D-8C6A-4B37-A270-CF9EFE3DBCCA}"/>
              </a:ext>
            </a:extLst>
          </p:cNvPr>
          <p:cNvSpPr>
            <a:spLocks noGrp="1"/>
          </p:cNvSpPr>
          <p:nvPr>
            <p:ph type="sldNum" sz="quarter" idx="12"/>
          </p:nvPr>
        </p:nvSpPr>
        <p:spPr/>
        <p:txBody>
          <a:bodyPr/>
          <a:lstStyle/>
          <a:p>
            <a:fld id="{293FD8E8-F8C2-465E-AF77-6AD9B13EB0E0}" type="slidenum">
              <a:rPr lang="en-US" smtClean="0"/>
              <a:t>68</a:t>
            </a:fld>
            <a:endParaRPr lang="en-US"/>
          </a:p>
        </p:txBody>
      </p:sp>
    </p:spTree>
    <p:extLst>
      <p:ext uri="{BB962C8B-B14F-4D97-AF65-F5344CB8AC3E}">
        <p14:creationId xmlns:p14="http://schemas.microsoft.com/office/powerpoint/2010/main" val="3699959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7557-945C-0F57-5A6D-B952EBE8B9EE}"/>
              </a:ext>
            </a:extLst>
          </p:cNvPr>
          <p:cNvSpPr>
            <a:spLocks noGrp="1"/>
          </p:cNvSpPr>
          <p:nvPr>
            <p:ph type="title"/>
          </p:nvPr>
        </p:nvSpPr>
        <p:spPr/>
        <p:txBody>
          <a:bodyPr/>
          <a:lstStyle/>
          <a:p>
            <a:r>
              <a:rPr lang="en-US" dirty="0" err="1"/>
              <a:t>Geosünteedid</a:t>
            </a:r>
            <a:r>
              <a:rPr lang="en-US" dirty="0"/>
              <a:t> </a:t>
            </a:r>
            <a:r>
              <a:rPr lang="en-US" dirty="0" err="1"/>
              <a:t>mõjutavad</a:t>
            </a:r>
            <a:r>
              <a:rPr lang="en-US" dirty="0"/>
              <a:t> </a:t>
            </a:r>
            <a:r>
              <a:rPr lang="en-US" dirty="0" err="1"/>
              <a:t>mõõtetulemust</a:t>
            </a:r>
            <a:endParaRPr lang="en-US" dirty="0"/>
          </a:p>
        </p:txBody>
      </p:sp>
      <p:pic>
        <p:nvPicPr>
          <p:cNvPr id="5" name="Picture 4">
            <a:extLst>
              <a:ext uri="{FF2B5EF4-FFF2-40B4-BE49-F238E27FC236}">
                <a16:creationId xmlns:a16="http://schemas.microsoft.com/office/drawing/2014/main" id="{CAD7C9BF-184E-AEC4-83FC-616B52036C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6482" y="2235326"/>
            <a:ext cx="10668000" cy="3060403"/>
          </a:xfrm>
          <a:prstGeom prst="rect">
            <a:avLst/>
          </a:prstGeom>
        </p:spPr>
      </p:pic>
      <p:sp>
        <p:nvSpPr>
          <p:cNvPr id="6" name="TextBox 5">
            <a:extLst>
              <a:ext uri="{FF2B5EF4-FFF2-40B4-BE49-F238E27FC236}">
                <a16:creationId xmlns:a16="http://schemas.microsoft.com/office/drawing/2014/main" id="{1DD2139B-56E3-7A48-03FC-37A24DF7D8B1}"/>
              </a:ext>
            </a:extLst>
          </p:cNvPr>
          <p:cNvSpPr txBox="1"/>
          <p:nvPr/>
        </p:nvSpPr>
        <p:spPr>
          <a:xfrm>
            <a:off x="914400" y="5939118"/>
            <a:ext cx="10732233" cy="923330"/>
          </a:xfrm>
          <a:prstGeom prst="rect">
            <a:avLst/>
          </a:prstGeom>
          <a:noFill/>
        </p:spPr>
        <p:txBody>
          <a:bodyPr wrap="none" rtlCol="0">
            <a:spAutoFit/>
          </a:bodyPr>
          <a:lstStyle/>
          <a:p>
            <a:r>
              <a:rPr lang="en-US" dirty="0" err="1"/>
              <a:t>Praktikast</a:t>
            </a:r>
            <a:r>
              <a:rPr lang="en-US" dirty="0"/>
              <a:t>: </a:t>
            </a:r>
            <a:r>
              <a:rPr lang="en-US" dirty="0" err="1"/>
              <a:t>kui</a:t>
            </a:r>
            <a:r>
              <a:rPr lang="en-US" dirty="0"/>
              <a:t> </a:t>
            </a:r>
            <a:r>
              <a:rPr lang="en-US" dirty="0" err="1"/>
              <a:t>võrgul</a:t>
            </a:r>
            <a:r>
              <a:rPr lang="en-US" dirty="0"/>
              <a:t> on </a:t>
            </a:r>
            <a:r>
              <a:rPr lang="en-US" dirty="0" err="1"/>
              <a:t>alla</a:t>
            </a:r>
            <a:r>
              <a:rPr lang="en-US" dirty="0"/>
              <a:t> 30 cm </a:t>
            </a:r>
            <a:r>
              <a:rPr lang="en-US" dirty="0" err="1"/>
              <a:t>killustikku</a:t>
            </a:r>
            <a:r>
              <a:rPr lang="en-US" dirty="0"/>
              <a:t>, </a:t>
            </a:r>
            <a:r>
              <a:rPr lang="en-US" dirty="0" err="1"/>
              <a:t>langeb</a:t>
            </a:r>
            <a:r>
              <a:rPr lang="en-US" dirty="0"/>
              <a:t> </a:t>
            </a:r>
            <a:r>
              <a:rPr lang="en-US" dirty="0" err="1"/>
              <a:t>mõõtetulemus</a:t>
            </a:r>
            <a:r>
              <a:rPr lang="en-US" dirty="0"/>
              <a:t>.</a:t>
            </a:r>
          </a:p>
          <a:p>
            <a:r>
              <a:rPr lang="en-US" dirty="0"/>
              <a:t>Kui </a:t>
            </a:r>
            <a:r>
              <a:rPr lang="en-US" dirty="0" err="1"/>
              <a:t>geotekstiilil</a:t>
            </a:r>
            <a:r>
              <a:rPr lang="en-US" dirty="0"/>
              <a:t> on </a:t>
            </a:r>
            <a:r>
              <a:rPr lang="en-US" dirty="0" err="1"/>
              <a:t>alla</a:t>
            </a:r>
            <a:r>
              <a:rPr lang="en-US" dirty="0"/>
              <a:t> 60 cm </a:t>
            </a:r>
            <a:r>
              <a:rPr lang="en-US" dirty="0" err="1"/>
              <a:t>liiva</a:t>
            </a:r>
            <a:r>
              <a:rPr lang="en-US" dirty="0"/>
              <a:t>, </a:t>
            </a:r>
            <a:r>
              <a:rPr lang="en-US" dirty="0" err="1"/>
              <a:t>langeb</a:t>
            </a:r>
            <a:r>
              <a:rPr lang="en-US" dirty="0"/>
              <a:t> </a:t>
            </a:r>
            <a:r>
              <a:rPr lang="en-US" dirty="0" err="1"/>
              <a:t>mõõtetulemus</a:t>
            </a:r>
            <a:endParaRPr lang="en-US" dirty="0"/>
          </a:p>
          <a:p>
            <a:r>
              <a:rPr lang="en-US" dirty="0" err="1"/>
              <a:t>Loogiliseks</a:t>
            </a:r>
            <a:r>
              <a:rPr lang="en-US" dirty="0"/>
              <a:t> </a:t>
            </a:r>
            <a:r>
              <a:rPr lang="en-US" dirty="0" err="1"/>
              <a:t>puudujäägiks</a:t>
            </a:r>
            <a:r>
              <a:rPr lang="en-US" dirty="0"/>
              <a:t> on ca 30%, </a:t>
            </a:r>
            <a:r>
              <a:rPr lang="en-US" dirty="0" err="1"/>
              <a:t>kuid</a:t>
            </a:r>
            <a:r>
              <a:rPr lang="en-US" dirty="0"/>
              <a:t> </a:t>
            </a:r>
            <a:r>
              <a:rPr lang="en-US" dirty="0" err="1"/>
              <a:t>oleme</a:t>
            </a:r>
            <a:r>
              <a:rPr lang="en-US" dirty="0"/>
              <a:t> </a:t>
            </a:r>
            <a:r>
              <a:rPr lang="en-US" dirty="0" err="1"/>
              <a:t>täheldanud</a:t>
            </a:r>
            <a:r>
              <a:rPr lang="en-US" dirty="0"/>
              <a:t> ka 50% </a:t>
            </a:r>
            <a:r>
              <a:rPr lang="en-US" dirty="0" err="1"/>
              <a:t>puudujääki</a:t>
            </a:r>
            <a:r>
              <a:rPr lang="en-US" dirty="0"/>
              <a:t> – </a:t>
            </a:r>
            <a:r>
              <a:rPr lang="en-US" dirty="0" err="1"/>
              <a:t>teema</a:t>
            </a:r>
            <a:r>
              <a:rPr lang="en-US" dirty="0"/>
              <a:t> </a:t>
            </a:r>
            <a:r>
              <a:rPr lang="en-US" dirty="0" err="1"/>
              <a:t>vajab</a:t>
            </a:r>
            <a:r>
              <a:rPr lang="en-US" dirty="0"/>
              <a:t> </a:t>
            </a:r>
            <a:r>
              <a:rPr lang="en-US" dirty="0" err="1"/>
              <a:t>veel</a:t>
            </a:r>
            <a:r>
              <a:rPr lang="en-US" dirty="0"/>
              <a:t> </a:t>
            </a:r>
            <a:r>
              <a:rPr lang="en-US" dirty="0" err="1"/>
              <a:t>uurimist</a:t>
            </a:r>
            <a:endParaRPr lang="en-US" dirty="0"/>
          </a:p>
        </p:txBody>
      </p:sp>
      <p:sp>
        <p:nvSpPr>
          <p:cNvPr id="3" name="Slide Number Placeholder 2">
            <a:extLst>
              <a:ext uri="{FF2B5EF4-FFF2-40B4-BE49-F238E27FC236}">
                <a16:creationId xmlns:a16="http://schemas.microsoft.com/office/drawing/2014/main" id="{299E71AB-A011-54D6-314A-38981CE9E6FE}"/>
              </a:ext>
            </a:extLst>
          </p:cNvPr>
          <p:cNvSpPr>
            <a:spLocks noGrp="1"/>
          </p:cNvSpPr>
          <p:nvPr>
            <p:ph type="sldNum" sz="quarter" idx="12"/>
          </p:nvPr>
        </p:nvSpPr>
        <p:spPr/>
        <p:txBody>
          <a:bodyPr/>
          <a:lstStyle/>
          <a:p>
            <a:fld id="{293FD8E8-F8C2-465E-AF77-6AD9B13EB0E0}" type="slidenum">
              <a:rPr lang="en-US" smtClean="0"/>
              <a:t>69</a:t>
            </a:fld>
            <a:endParaRPr lang="en-US"/>
          </a:p>
        </p:txBody>
      </p:sp>
    </p:spTree>
    <p:extLst>
      <p:ext uri="{BB962C8B-B14F-4D97-AF65-F5344CB8AC3E}">
        <p14:creationId xmlns:p14="http://schemas.microsoft.com/office/powerpoint/2010/main" val="193330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5B96-5645-A627-32AF-1DFC17C72520}"/>
              </a:ext>
            </a:extLst>
          </p:cNvPr>
          <p:cNvSpPr>
            <a:spLocks noGrp="1"/>
          </p:cNvSpPr>
          <p:nvPr>
            <p:ph type="title"/>
          </p:nvPr>
        </p:nvSpPr>
        <p:spPr/>
        <p:txBody>
          <a:bodyPr/>
          <a:lstStyle/>
          <a:p>
            <a:r>
              <a:rPr lang="en-US" dirty="0" err="1"/>
              <a:t>Kvaliteedinõuded</a:t>
            </a:r>
            <a:r>
              <a:rPr lang="en-US" dirty="0"/>
              <a:t> - </a:t>
            </a:r>
            <a:r>
              <a:rPr lang="en-US" dirty="0" err="1"/>
              <a:t>kes</a:t>
            </a:r>
            <a:r>
              <a:rPr lang="en-US" dirty="0"/>
              <a:t> </a:t>
            </a:r>
            <a:r>
              <a:rPr lang="en-US" dirty="0" err="1"/>
              <a:t>mõõdab</a:t>
            </a:r>
            <a:r>
              <a:rPr lang="en-US" dirty="0"/>
              <a:t>?</a:t>
            </a:r>
          </a:p>
        </p:txBody>
      </p:sp>
      <p:sp>
        <p:nvSpPr>
          <p:cNvPr id="3" name="Content Placeholder 2">
            <a:extLst>
              <a:ext uri="{FF2B5EF4-FFF2-40B4-BE49-F238E27FC236}">
                <a16:creationId xmlns:a16="http://schemas.microsoft.com/office/drawing/2014/main" id="{ED450702-E83F-1979-07A3-12B8B682F4E8}"/>
              </a:ext>
            </a:extLst>
          </p:cNvPr>
          <p:cNvSpPr>
            <a:spLocks noGrp="1"/>
          </p:cNvSpPr>
          <p:nvPr>
            <p:ph idx="1"/>
          </p:nvPr>
        </p:nvSpPr>
        <p:spPr/>
        <p:txBody>
          <a:bodyPr>
            <a:normAutofit fontScale="85000" lnSpcReduction="20000"/>
          </a:bodyPr>
          <a:lstStyle/>
          <a:p>
            <a:r>
              <a:rPr lang="en-US" dirty="0"/>
              <a:t>M101: </a:t>
            </a:r>
            <a:r>
              <a:rPr lang="en-US" i="1" u="sng" dirty="0" err="1"/>
              <a:t>Kvaliteedinõuete</a:t>
            </a:r>
            <a:r>
              <a:rPr lang="en-US" i="1" u="sng" dirty="0"/>
              <a:t> </a:t>
            </a:r>
            <a:r>
              <a:rPr lang="en-US" i="1" u="sng" dirty="0" err="1"/>
              <a:t>täitmise</a:t>
            </a:r>
            <a:r>
              <a:rPr lang="en-US" i="1" u="sng" dirty="0"/>
              <a:t> </a:t>
            </a:r>
            <a:r>
              <a:rPr lang="en-US" i="1" u="sng" dirty="0" err="1"/>
              <a:t>kontrollimisel</a:t>
            </a:r>
            <a:r>
              <a:rPr lang="en-US" i="1" u="sng" dirty="0"/>
              <a:t> </a:t>
            </a:r>
            <a:r>
              <a:rPr lang="en-US" i="1" u="sng" dirty="0" err="1"/>
              <a:t>peab</a:t>
            </a:r>
            <a:r>
              <a:rPr lang="en-US" i="1" u="sng" dirty="0"/>
              <a:t> </a:t>
            </a:r>
            <a:r>
              <a:rPr lang="en-US" i="1" u="sng" dirty="0" err="1"/>
              <a:t>tegema</a:t>
            </a:r>
            <a:r>
              <a:rPr lang="en-US" i="1" u="sng" dirty="0"/>
              <a:t> </a:t>
            </a:r>
            <a:r>
              <a:rPr lang="en-US" i="1" u="sng" dirty="0" err="1"/>
              <a:t>võimalusel</a:t>
            </a:r>
            <a:r>
              <a:rPr lang="en-US" i="1" u="sng" dirty="0"/>
              <a:t> </a:t>
            </a:r>
            <a:r>
              <a:rPr lang="en-US" i="1" u="sng" dirty="0" err="1"/>
              <a:t>pädev</a:t>
            </a:r>
            <a:r>
              <a:rPr lang="en-US" i="1" u="sng" dirty="0"/>
              <a:t> </a:t>
            </a:r>
            <a:r>
              <a:rPr lang="en-US" i="1" u="sng" dirty="0" err="1"/>
              <a:t>mõõtja</a:t>
            </a:r>
            <a:r>
              <a:rPr lang="en-US" i="1" u="sng" dirty="0"/>
              <a:t>. </a:t>
            </a:r>
            <a:r>
              <a:rPr lang="en-US" i="1" u="sng" dirty="0" err="1"/>
              <a:t>Juhul</a:t>
            </a:r>
            <a:r>
              <a:rPr lang="en-US" i="1" u="sng" dirty="0"/>
              <a:t> </a:t>
            </a:r>
            <a:r>
              <a:rPr lang="en-US" i="1" u="sng" dirty="0" err="1"/>
              <a:t>kui</a:t>
            </a:r>
            <a:r>
              <a:rPr lang="en-US" i="1" u="sng" dirty="0"/>
              <a:t> </a:t>
            </a:r>
            <a:r>
              <a:rPr lang="en-US" i="1" u="sng" dirty="0" err="1"/>
              <a:t>pädeva</a:t>
            </a:r>
            <a:r>
              <a:rPr lang="en-US" i="1" u="sng" dirty="0"/>
              <a:t> </a:t>
            </a:r>
            <a:r>
              <a:rPr lang="en-US" i="1" u="sng" dirty="0" err="1"/>
              <a:t>mõõtja</a:t>
            </a:r>
            <a:r>
              <a:rPr lang="en-US" i="1" u="sng" dirty="0"/>
              <a:t> </a:t>
            </a:r>
            <a:r>
              <a:rPr lang="en-US" i="1" u="sng" dirty="0" err="1"/>
              <a:t>kasutamine</a:t>
            </a:r>
            <a:r>
              <a:rPr lang="en-US" i="1" u="sng" dirty="0"/>
              <a:t> pole </a:t>
            </a:r>
            <a:r>
              <a:rPr lang="en-US" i="1" u="sng" dirty="0" err="1"/>
              <a:t>võimalik</a:t>
            </a:r>
            <a:r>
              <a:rPr lang="en-US" i="1" u="sng" dirty="0"/>
              <a:t>, </a:t>
            </a:r>
            <a:r>
              <a:rPr lang="en-US" i="1" u="sng" dirty="0" err="1"/>
              <a:t>tuleb</a:t>
            </a:r>
            <a:r>
              <a:rPr lang="en-US" i="1" u="sng" dirty="0"/>
              <a:t> </a:t>
            </a:r>
            <a:r>
              <a:rPr lang="en-US" i="1" u="sng" dirty="0" err="1"/>
              <a:t>kvaliteedi</a:t>
            </a:r>
            <a:r>
              <a:rPr lang="en-US" i="1" u="sng" dirty="0"/>
              <a:t> </a:t>
            </a:r>
            <a:r>
              <a:rPr lang="en-US" i="1" u="sng" dirty="0" err="1"/>
              <a:t>kontrollimisel</a:t>
            </a:r>
            <a:r>
              <a:rPr lang="en-US" i="1" u="sng" dirty="0"/>
              <a:t> </a:t>
            </a:r>
            <a:r>
              <a:rPr lang="en-US" i="1" u="sng" dirty="0" err="1"/>
              <a:t>lähtuda</a:t>
            </a:r>
            <a:r>
              <a:rPr lang="en-US" i="1" u="sng" dirty="0"/>
              <a:t> tee </a:t>
            </a:r>
            <a:r>
              <a:rPr lang="en-US" i="1" u="sng" dirty="0" err="1"/>
              <a:t>omaniku</a:t>
            </a:r>
            <a:r>
              <a:rPr lang="en-US" i="1" u="sng" dirty="0"/>
              <a:t> </a:t>
            </a:r>
            <a:r>
              <a:rPr lang="en-US" i="1" u="sng" dirty="0" err="1"/>
              <a:t>kehtestatud</a:t>
            </a:r>
            <a:r>
              <a:rPr lang="en-US" i="1" u="sng" dirty="0"/>
              <a:t> </a:t>
            </a:r>
            <a:r>
              <a:rPr lang="en-US" i="1" u="sng" dirty="0" err="1"/>
              <a:t>nõuetest</a:t>
            </a:r>
            <a:r>
              <a:rPr lang="en-US" dirty="0"/>
              <a:t>.</a:t>
            </a:r>
          </a:p>
          <a:p>
            <a:r>
              <a:rPr lang="en-US" dirty="0"/>
              <a:t>Kes on </a:t>
            </a:r>
            <a:r>
              <a:rPr lang="en-US" dirty="0" err="1"/>
              <a:t>pädev</a:t>
            </a:r>
            <a:r>
              <a:rPr lang="en-US" dirty="0"/>
              <a:t> </a:t>
            </a:r>
            <a:r>
              <a:rPr lang="en-US" dirty="0" err="1"/>
              <a:t>kandevõimet</a:t>
            </a:r>
            <a:r>
              <a:rPr lang="en-US" dirty="0"/>
              <a:t>/</a:t>
            </a:r>
            <a:r>
              <a:rPr lang="en-US" dirty="0" err="1"/>
              <a:t>tihendust</a:t>
            </a:r>
            <a:r>
              <a:rPr lang="en-US" dirty="0"/>
              <a:t> </a:t>
            </a:r>
            <a:r>
              <a:rPr lang="en-US" dirty="0" err="1"/>
              <a:t>mõõtma</a:t>
            </a:r>
            <a:r>
              <a:rPr lang="en-US" dirty="0"/>
              <a:t>?</a:t>
            </a:r>
          </a:p>
          <a:p>
            <a:pPr marL="0" indent="0">
              <a:buNone/>
            </a:pPr>
            <a:r>
              <a:rPr lang="en-US" dirty="0" err="1"/>
              <a:t>Ametlikult</a:t>
            </a:r>
            <a:r>
              <a:rPr lang="en-US" dirty="0"/>
              <a:t> pole </a:t>
            </a:r>
            <a:r>
              <a:rPr lang="en-US" dirty="0" err="1"/>
              <a:t>teemat</a:t>
            </a:r>
            <a:r>
              <a:rPr lang="en-US" dirty="0"/>
              <a:t> </a:t>
            </a:r>
            <a:r>
              <a:rPr lang="en-US" dirty="0" err="1"/>
              <a:t>reguleeritud</a:t>
            </a:r>
            <a:r>
              <a:rPr lang="en-US" dirty="0"/>
              <a:t>, KUID:</a:t>
            </a:r>
          </a:p>
          <a:p>
            <a:pPr lvl="1"/>
            <a:r>
              <a:rPr lang="en-US" dirty="0"/>
              <a:t>Peaks </a:t>
            </a:r>
            <a:r>
              <a:rPr lang="en-US" dirty="0" err="1"/>
              <a:t>olema</a:t>
            </a:r>
            <a:r>
              <a:rPr lang="en-US" dirty="0"/>
              <a:t> </a:t>
            </a:r>
            <a:r>
              <a:rPr lang="en-US" dirty="0" err="1"/>
              <a:t>osalenud</a:t>
            </a:r>
            <a:r>
              <a:rPr lang="en-US" dirty="0"/>
              <a:t> </a:t>
            </a:r>
            <a:r>
              <a:rPr lang="en-US" dirty="0" err="1"/>
              <a:t>koolitusel</a:t>
            </a:r>
            <a:r>
              <a:rPr lang="en-US" dirty="0"/>
              <a:t> – </a:t>
            </a:r>
            <a:r>
              <a:rPr lang="en-US" dirty="0" err="1"/>
              <a:t>näiteks</a:t>
            </a:r>
            <a:r>
              <a:rPr lang="en-US" dirty="0"/>
              <a:t>, Inspector-</a:t>
            </a:r>
            <a:r>
              <a:rPr lang="en-US" dirty="0" err="1"/>
              <a:t>seadme</a:t>
            </a:r>
            <a:r>
              <a:rPr lang="en-US" dirty="0"/>
              <a:t> </a:t>
            </a:r>
            <a:r>
              <a:rPr lang="en-US" dirty="0" err="1"/>
              <a:t>tootja</a:t>
            </a:r>
            <a:r>
              <a:rPr lang="en-US" dirty="0"/>
              <a:t> (</a:t>
            </a:r>
            <a:r>
              <a:rPr lang="en-US" dirty="0" err="1"/>
              <a:t>Englo</a:t>
            </a:r>
            <a:r>
              <a:rPr lang="en-US" dirty="0"/>
              <a:t>) </a:t>
            </a:r>
            <a:r>
              <a:rPr lang="en-US" dirty="0" err="1"/>
              <a:t>pakub</a:t>
            </a:r>
            <a:r>
              <a:rPr lang="en-US" dirty="0"/>
              <a:t> ka </a:t>
            </a:r>
            <a:r>
              <a:rPr lang="en-US" dirty="0" err="1"/>
              <a:t>koolitust</a:t>
            </a:r>
            <a:r>
              <a:rPr lang="en-US" dirty="0"/>
              <a:t>, </a:t>
            </a:r>
            <a:r>
              <a:rPr lang="en-US" dirty="0" err="1"/>
              <a:t>kuid</a:t>
            </a:r>
            <a:r>
              <a:rPr lang="en-US" dirty="0"/>
              <a:t> </a:t>
            </a:r>
            <a:r>
              <a:rPr lang="en-US" dirty="0" err="1"/>
              <a:t>koolitust</a:t>
            </a:r>
            <a:r>
              <a:rPr lang="en-US" dirty="0"/>
              <a:t> </a:t>
            </a:r>
            <a:r>
              <a:rPr lang="en-US" dirty="0" err="1"/>
              <a:t>pakuvad</a:t>
            </a:r>
            <a:r>
              <a:rPr lang="en-US" dirty="0"/>
              <a:t> ka </a:t>
            </a:r>
            <a:r>
              <a:rPr lang="en-US" dirty="0" err="1"/>
              <a:t>teiste</a:t>
            </a:r>
            <a:r>
              <a:rPr lang="en-US" dirty="0"/>
              <a:t> </a:t>
            </a:r>
            <a:r>
              <a:rPr lang="en-US" dirty="0" err="1"/>
              <a:t>seadmete</a:t>
            </a:r>
            <a:r>
              <a:rPr lang="en-US" dirty="0"/>
              <a:t> </a:t>
            </a:r>
            <a:r>
              <a:rPr lang="en-US" dirty="0" err="1"/>
              <a:t>müüjad</a:t>
            </a:r>
            <a:r>
              <a:rPr lang="en-US" dirty="0"/>
              <a:t>/</a:t>
            </a:r>
            <a:r>
              <a:rPr lang="en-US" dirty="0" err="1"/>
              <a:t>maaletoojad</a:t>
            </a:r>
            <a:r>
              <a:rPr lang="en-US" dirty="0"/>
              <a:t>/</a:t>
            </a:r>
            <a:r>
              <a:rPr lang="en-US" dirty="0" err="1"/>
              <a:t>tugifirmad</a:t>
            </a:r>
            <a:r>
              <a:rPr lang="en-US" dirty="0"/>
              <a:t> – </a:t>
            </a:r>
            <a:r>
              <a:rPr lang="en-US" dirty="0" err="1"/>
              <a:t>paraku</a:t>
            </a:r>
            <a:r>
              <a:rPr lang="en-US" dirty="0"/>
              <a:t> pole </a:t>
            </a:r>
            <a:r>
              <a:rPr lang="en-US" dirty="0" err="1"/>
              <a:t>täna</a:t>
            </a:r>
            <a:r>
              <a:rPr lang="en-US" dirty="0"/>
              <a:t> </a:t>
            </a:r>
            <a:r>
              <a:rPr lang="en-US" dirty="0" err="1"/>
              <a:t>riik</a:t>
            </a:r>
            <a:r>
              <a:rPr lang="en-US" dirty="0"/>
              <a:t> </a:t>
            </a:r>
            <a:r>
              <a:rPr lang="en-US" dirty="0" err="1"/>
              <a:t>defineerinud</a:t>
            </a:r>
            <a:r>
              <a:rPr lang="en-US" dirty="0"/>
              <a:t>, </a:t>
            </a:r>
            <a:r>
              <a:rPr lang="en-US" dirty="0" err="1"/>
              <a:t>keda</a:t>
            </a:r>
            <a:r>
              <a:rPr lang="en-US" dirty="0"/>
              <a:t> </a:t>
            </a:r>
            <a:r>
              <a:rPr lang="en-US" dirty="0" err="1"/>
              <a:t>lugeda</a:t>
            </a:r>
            <a:r>
              <a:rPr lang="en-US" dirty="0"/>
              <a:t> </a:t>
            </a:r>
            <a:r>
              <a:rPr lang="en-US" dirty="0" err="1"/>
              <a:t>pädevaks</a:t>
            </a:r>
            <a:endParaRPr lang="en-US" dirty="0"/>
          </a:p>
          <a:p>
            <a:pPr lvl="1"/>
            <a:r>
              <a:rPr lang="en-US" dirty="0" err="1"/>
              <a:t>Seadmete</a:t>
            </a:r>
            <a:r>
              <a:rPr lang="en-US" dirty="0"/>
              <a:t> </a:t>
            </a:r>
            <a:r>
              <a:rPr lang="en-US" dirty="0" err="1"/>
              <a:t>puhul</a:t>
            </a:r>
            <a:r>
              <a:rPr lang="en-US" dirty="0"/>
              <a:t>, </a:t>
            </a:r>
            <a:r>
              <a:rPr lang="en-US" dirty="0" err="1"/>
              <a:t>mida</a:t>
            </a:r>
            <a:r>
              <a:rPr lang="en-US" dirty="0"/>
              <a:t> on </a:t>
            </a:r>
            <a:r>
              <a:rPr lang="en-US" dirty="0" err="1"/>
              <a:t>maailmas</a:t>
            </a:r>
            <a:r>
              <a:rPr lang="en-US" dirty="0"/>
              <a:t> </a:t>
            </a:r>
            <a:r>
              <a:rPr lang="en-US" dirty="0" err="1"/>
              <a:t>standarditega</a:t>
            </a:r>
            <a:r>
              <a:rPr lang="en-US" dirty="0"/>
              <a:t> </a:t>
            </a:r>
            <a:r>
              <a:rPr lang="en-US" dirty="0" err="1"/>
              <a:t>reguleeritud</a:t>
            </a:r>
            <a:r>
              <a:rPr lang="en-US" dirty="0"/>
              <a:t>, on </a:t>
            </a:r>
            <a:r>
              <a:rPr lang="en-US" dirty="0" err="1"/>
              <a:t>vastavas</a:t>
            </a:r>
            <a:r>
              <a:rPr lang="en-US" dirty="0"/>
              <a:t> </a:t>
            </a:r>
            <a:r>
              <a:rPr lang="en-US" dirty="0" err="1"/>
              <a:t>standardis</a:t>
            </a:r>
            <a:r>
              <a:rPr lang="en-US" dirty="0"/>
              <a:t> </a:t>
            </a:r>
            <a:r>
              <a:rPr lang="en-US" dirty="0" err="1"/>
              <a:t>kirjas</a:t>
            </a:r>
            <a:r>
              <a:rPr lang="en-US" dirty="0"/>
              <a:t> ka </a:t>
            </a:r>
            <a:r>
              <a:rPr lang="en-US" dirty="0" err="1"/>
              <a:t>mõõtmisprotseduur</a:t>
            </a:r>
            <a:r>
              <a:rPr lang="en-US" dirty="0"/>
              <a:t> (EVS, ASTM, DIN, BS, …)</a:t>
            </a:r>
          </a:p>
          <a:p>
            <a:pPr lvl="1"/>
            <a:r>
              <a:rPr lang="en-US" dirty="0" err="1"/>
              <a:t>Reeglina</a:t>
            </a:r>
            <a:r>
              <a:rPr lang="en-US" dirty="0"/>
              <a:t> on </a:t>
            </a:r>
            <a:r>
              <a:rPr lang="en-US" dirty="0" err="1"/>
              <a:t>protseduurid</a:t>
            </a:r>
            <a:r>
              <a:rPr lang="en-US" dirty="0"/>
              <a:t> </a:t>
            </a:r>
            <a:r>
              <a:rPr lang="en-US" dirty="0" err="1"/>
              <a:t>kirjeldatud</a:t>
            </a:r>
            <a:r>
              <a:rPr lang="en-US" dirty="0"/>
              <a:t> ka </a:t>
            </a:r>
            <a:r>
              <a:rPr lang="en-US" dirty="0" err="1"/>
              <a:t>seadmete</a:t>
            </a:r>
            <a:r>
              <a:rPr lang="en-US" dirty="0"/>
              <a:t> </a:t>
            </a:r>
            <a:r>
              <a:rPr lang="en-US" dirty="0" err="1"/>
              <a:t>kasutusjuhendites</a:t>
            </a:r>
            <a:r>
              <a:rPr lang="en-US" dirty="0"/>
              <a:t> (</a:t>
            </a:r>
            <a:r>
              <a:rPr lang="en-US" dirty="0" err="1"/>
              <a:t>leitavad</a:t>
            </a:r>
            <a:r>
              <a:rPr lang="en-US" dirty="0"/>
              <a:t> </a:t>
            </a:r>
            <a:r>
              <a:rPr lang="en-US" dirty="0" err="1"/>
              <a:t>võrgust</a:t>
            </a:r>
            <a:r>
              <a:rPr lang="en-US" dirty="0"/>
              <a:t>)</a:t>
            </a:r>
          </a:p>
          <a:p>
            <a:pPr lvl="1"/>
            <a:r>
              <a:rPr lang="en-US" dirty="0" err="1"/>
              <a:t>Tavaliselt</a:t>
            </a:r>
            <a:r>
              <a:rPr lang="en-US" dirty="0"/>
              <a:t> peaks </a:t>
            </a:r>
            <a:r>
              <a:rPr lang="en-US" dirty="0" err="1"/>
              <a:t>mõõtmisel</a:t>
            </a:r>
            <a:r>
              <a:rPr lang="en-US" dirty="0"/>
              <a:t> </a:t>
            </a:r>
            <a:r>
              <a:rPr lang="en-US" dirty="0" err="1"/>
              <a:t>osalema</a:t>
            </a:r>
            <a:r>
              <a:rPr lang="en-US" dirty="0"/>
              <a:t> ka OJV (</a:t>
            </a:r>
            <a:r>
              <a:rPr lang="en-US" dirty="0" err="1"/>
              <a:t>omanikujärelevalve</a:t>
            </a:r>
            <a:r>
              <a:rPr lang="en-US" dirty="0"/>
              <a:t>) </a:t>
            </a:r>
            <a:r>
              <a:rPr lang="en-US" dirty="0" err="1"/>
              <a:t>esindaja</a:t>
            </a:r>
            <a:r>
              <a:rPr lang="en-US" dirty="0"/>
              <a:t> – </a:t>
            </a:r>
            <a:r>
              <a:rPr lang="en-US" dirty="0" err="1"/>
              <a:t>ju</a:t>
            </a:r>
            <a:r>
              <a:rPr lang="en-US" dirty="0"/>
              <a:t> see </a:t>
            </a:r>
            <a:r>
              <a:rPr lang="en-US" dirty="0" err="1"/>
              <a:t>teab</a:t>
            </a:r>
            <a:r>
              <a:rPr lang="en-US" dirty="0"/>
              <a:t>, kas/</a:t>
            </a:r>
            <a:r>
              <a:rPr lang="en-US" dirty="0" err="1"/>
              <a:t>keda</a:t>
            </a:r>
            <a:r>
              <a:rPr lang="en-US" dirty="0"/>
              <a:t> </a:t>
            </a:r>
            <a:r>
              <a:rPr lang="en-US" dirty="0" err="1"/>
              <a:t>aktsepteerida</a:t>
            </a:r>
            <a:endParaRPr lang="en-US" dirty="0"/>
          </a:p>
          <a:p>
            <a:pPr lvl="1"/>
            <a:r>
              <a:rPr lang="en-US" dirty="0" err="1">
                <a:solidFill>
                  <a:srgbClr val="FF0000"/>
                </a:solidFill>
              </a:rPr>
              <a:t>Käesolevas</a:t>
            </a:r>
            <a:r>
              <a:rPr lang="en-US" dirty="0">
                <a:solidFill>
                  <a:srgbClr val="FF0000"/>
                </a:solidFill>
              </a:rPr>
              <a:t> </a:t>
            </a:r>
            <a:r>
              <a:rPr lang="en-US" dirty="0" err="1">
                <a:solidFill>
                  <a:srgbClr val="FF0000"/>
                </a:solidFill>
              </a:rPr>
              <a:t>koolituses</a:t>
            </a:r>
            <a:r>
              <a:rPr lang="en-US" dirty="0">
                <a:solidFill>
                  <a:srgbClr val="FF0000"/>
                </a:solidFill>
              </a:rPr>
              <a:t> </a:t>
            </a:r>
            <a:r>
              <a:rPr lang="en-US" dirty="0" err="1">
                <a:solidFill>
                  <a:srgbClr val="FF0000"/>
                </a:solidFill>
              </a:rPr>
              <a:t>käsitleme</a:t>
            </a:r>
            <a:r>
              <a:rPr lang="en-US" dirty="0">
                <a:solidFill>
                  <a:srgbClr val="FF0000"/>
                </a:solidFill>
              </a:rPr>
              <a:t> ka </a:t>
            </a:r>
            <a:r>
              <a:rPr lang="en-US" dirty="0" err="1">
                <a:solidFill>
                  <a:srgbClr val="FF0000"/>
                </a:solidFill>
              </a:rPr>
              <a:t>mõõtmiste</a:t>
            </a:r>
            <a:r>
              <a:rPr lang="en-US" dirty="0">
                <a:solidFill>
                  <a:srgbClr val="FF0000"/>
                </a:solidFill>
              </a:rPr>
              <a:t> </a:t>
            </a:r>
            <a:r>
              <a:rPr lang="en-US" dirty="0" err="1">
                <a:solidFill>
                  <a:srgbClr val="FF0000"/>
                </a:solidFill>
              </a:rPr>
              <a:t>teostamist</a:t>
            </a:r>
            <a:r>
              <a:rPr lang="en-US" dirty="0">
                <a:solidFill>
                  <a:srgbClr val="FF0000"/>
                </a:solidFill>
              </a:rPr>
              <a:t> </a:t>
            </a:r>
            <a:r>
              <a:rPr lang="en-US" dirty="0" err="1">
                <a:solidFill>
                  <a:srgbClr val="FF0000"/>
                </a:solidFill>
              </a:rPr>
              <a:t>nii</a:t>
            </a:r>
            <a:r>
              <a:rPr lang="en-US" dirty="0">
                <a:solidFill>
                  <a:srgbClr val="FF0000"/>
                </a:solidFill>
              </a:rPr>
              <a:t>, et </a:t>
            </a:r>
            <a:r>
              <a:rPr lang="en-US" dirty="0" err="1">
                <a:solidFill>
                  <a:srgbClr val="FF0000"/>
                </a:solidFill>
              </a:rPr>
              <a:t>kuulaja</a:t>
            </a:r>
            <a:r>
              <a:rPr lang="en-US" dirty="0">
                <a:solidFill>
                  <a:srgbClr val="FF0000"/>
                </a:solidFill>
              </a:rPr>
              <a:t> </a:t>
            </a:r>
            <a:r>
              <a:rPr lang="en-US" dirty="0" err="1">
                <a:solidFill>
                  <a:srgbClr val="FF0000"/>
                </a:solidFill>
              </a:rPr>
              <a:t>suudaks</a:t>
            </a:r>
            <a:r>
              <a:rPr lang="en-US" dirty="0">
                <a:solidFill>
                  <a:srgbClr val="FF0000"/>
                </a:solidFill>
              </a:rPr>
              <a:t> ka </a:t>
            </a:r>
            <a:r>
              <a:rPr lang="en-US" dirty="0" err="1">
                <a:solidFill>
                  <a:srgbClr val="FF0000"/>
                </a:solidFill>
              </a:rPr>
              <a:t>ise</a:t>
            </a:r>
            <a:r>
              <a:rPr lang="en-US" dirty="0">
                <a:solidFill>
                  <a:srgbClr val="FF0000"/>
                </a:solidFill>
              </a:rPr>
              <a:t> </a:t>
            </a:r>
            <a:r>
              <a:rPr lang="en-US" dirty="0" err="1">
                <a:solidFill>
                  <a:srgbClr val="FF0000"/>
                </a:solidFill>
              </a:rPr>
              <a:t>hinnata</a:t>
            </a:r>
            <a:r>
              <a:rPr lang="en-US" dirty="0">
                <a:solidFill>
                  <a:srgbClr val="FF0000"/>
                </a:solidFill>
              </a:rPr>
              <a:t>, kas </a:t>
            </a:r>
            <a:r>
              <a:rPr lang="en-US" dirty="0" err="1">
                <a:solidFill>
                  <a:srgbClr val="FF0000"/>
                </a:solidFill>
              </a:rPr>
              <a:t>mõõtja</a:t>
            </a:r>
            <a:r>
              <a:rPr lang="en-US" dirty="0">
                <a:solidFill>
                  <a:srgbClr val="FF0000"/>
                </a:solidFill>
              </a:rPr>
              <a:t> </a:t>
            </a:r>
            <a:r>
              <a:rPr lang="en-US" dirty="0" err="1">
                <a:solidFill>
                  <a:srgbClr val="FF0000"/>
                </a:solidFill>
              </a:rPr>
              <a:t>tundub</a:t>
            </a:r>
            <a:r>
              <a:rPr lang="en-US" dirty="0">
                <a:solidFill>
                  <a:srgbClr val="FF0000"/>
                </a:solidFill>
              </a:rPr>
              <a:t> </a:t>
            </a:r>
            <a:r>
              <a:rPr lang="en-US" dirty="0" err="1">
                <a:solidFill>
                  <a:srgbClr val="FF0000"/>
                </a:solidFill>
              </a:rPr>
              <a:t>pädev</a:t>
            </a:r>
            <a:r>
              <a:rPr lang="en-US" dirty="0">
                <a:solidFill>
                  <a:srgbClr val="FF0000"/>
                </a:solidFill>
              </a:rPr>
              <a:t>.</a:t>
            </a:r>
          </a:p>
        </p:txBody>
      </p:sp>
      <p:sp>
        <p:nvSpPr>
          <p:cNvPr id="4" name="Slide Number Placeholder 3">
            <a:extLst>
              <a:ext uri="{FF2B5EF4-FFF2-40B4-BE49-F238E27FC236}">
                <a16:creationId xmlns:a16="http://schemas.microsoft.com/office/drawing/2014/main" id="{9C583F0C-974E-B9C1-AE26-1B6CC1B2E9AC}"/>
              </a:ext>
            </a:extLst>
          </p:cNvPr>
          <p:cNvSpPr>
            <a:spLocks noGrp="1"/>
          </p:cNvSpPr>
          <p:nvPr>
            <p:ph type="sldNum" sz="quarter" idx="12"/>
          </p:nvPr>
        </p:nvSpPr>
        <p:spPr/>
        <p:txBody>
          <a:bodyPr/>
          <a:lstStyle/>
          <a:p>
            <a:fld id="{293FD8E8-F8C2-465E-AF77-6AD9B13EB0E0}" type="slidenum">
              <a:rPr lang="en-US" smtClean="0"/>
              <a:t>7</a:t>
            </a:fld>
            <a:endParaRPr lang="en-US"/>
          </a:p>
        </p:txBody>
      </p:sp>
    </p:spTree>
    <p:extLst>
      <p:ext uri="{BB962C8B-B14F-4D97-AF65-F5344CB8AC3E}">
        <p14:creationId xmlns:p14="http://schemas.microsoft.com/office/powerpoint/2010/main" val="4022849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E4C1-AC5C-A239-880A-589E833A1BC3}"/>
              </a:ext>
            </a:extLst>
          </p:cNvPr>
          <p:cNvSpPr>
            <a:spLocks noGrp="1"/>
          </p:cNvSpPr>
          <p:nvPr>
            <p:ph type="title"/>
          </p:nvPr>
        </p:nvSpPr>
        <p:spPr/>
        <p:txBody>
          <a:bodyPr/>
          <a:lstStyle/>
          <a:p>
            <a:pPr algn="ctr"/>
            <a:r>
              <a:rPr lang="en-US" dirty="0" err="1"/>
              <a:t>Mõõteseadmed</a:t>
            </a:r>
            <a:r>
              <a:rPr lang="en-US" dirty="0"/>
              <a:t> – CCC – </a:t>
            </a:r>
            <a:r>
              <a:rPr lang="en-US" dirty="0" err="1"/>
              <a:t>teerulli</a:t>
            </a:r>
            <a:r>
              <a:rPr lang="en-US" dirty="0"/>
              <a:t> </a:t>
            </a:r>
            <a:r>
              <a:rPr lang="en-US" dirty="0" err="1"/>
              <a:t>elektroonika</a:t>
            </a:r>
            <a:br>
              <a:rPr lang="en-US" dirty="0"/>
            </a:br>
            <a:r>
              <a:rPr lang="en-US" sz="3600" i="1" dirty="0"/>
              <a:t>Contiguous Compaction Control</a:t>
            </a:r>
            <a:endParaRPr lang="en-US" i="1" dirty="0"/>
          </a:p>
        </p:txBody>
      </p:sp>
      <p:sp>
        <p:nvSpPr>
          <p:cNvPr id="3" name="Content Placeholder 2">
            <a:extLst>
              <a:ext uri="{FF2B5EF4-FFF2-40B4-BE49-F238E27FC236}">
                <a16:creationId xmlns:a16="http://schemas.microsoft.com/office/drawing/2014/main" id="{A2FBC5D4-0238-EC9C-6549-6E8F3CD1FDF0}"/>
              </a:ext>
            </a:extLst>
          </p:cNvPr>
          <p:cNvSpPr>
            <a:spLocks noGrp="1"/>
          </p:cNvSpPr>
          <p:nvPr>
            <p:ph idx="1"/>
          </p:nvPr>
        </p:nvSpPr>
        <p:spPr/>
        <p:txBody>
          <a:bodyPr>
            <a:normAutofit fontScale="85000" lnSpcReduction="20000"/>
          </a:bodyPr>
          <a:lstStyle/>
          <a:p>
            <a:r>
              <a:rPr lang="en-US" dirty="0" err="1"/>
              <a:t>Rulliga</a:t>
            </a:r>
            <a:r>
              <a:rPr lang="en-US" dirty="0"/>
              <a:t> on </a:t>
            </a:r>
            <a:r>
              <a:rPr lang="en-US" dirty="0" err="1"/>
              <a:t>võimalik</a:t>
            </a:r>
            <a:r>
              <a:rPr lang="en-US" dirty="0"/>
              <a:t> </a:t>
            </a:r>
            <a:r>
              <a:rPr lang="en-US" dirty="0" err="1"/>
              <a:t>hinnata</a:t>
            </a:r>
            <a:r>
              <a:rPr lang="en-US" dirty="0"/>
              <a:t> </a:t>
            </a:r>
            <a:r>
              <a:rPr lang="en-US" dirty="0" err="1"/>
              <a:t>vibratsiooni</a:t>
            </a:r>
            <a:r>
              <a:rPr lang="en-US" dirty="0"/>
              <a:t> </a:t>
            </a:r>
            <a:r>
              <a:rPr lang="en-US" dirty="0" err="1"/>
              <a:t>amplituudi</a:t>
            </a:r>
            <a:r>
              <a:rPr lang="en-US" dirty="0"/>
              <a:t> ja </a:t>
            </a:r>
            <a:r>
              <a:rPr lang="en-US" dirty="0" err="1"/>
              <a:t>selle</a:t>
            </a:r>
            <a:r>
              <a:rPr lang="en-US" dirty="0"/>
              <a:t> </a:t>
            </a:r>
            <a:r>
              <a:rPr lang="en-US" dirty="0" err="1"/>
              <a:t>kaudu</a:t>
            </a:r>
            <a:r>
              <a:rPr lang="en-US" dirty="0"/>
              <a:t> </a:t>
            </a:r>
            <a:r>
              <a:rPr lang="en-US" dirty="0" err="1"/>
              <a:t>tihendamise</a:t>
            </a:r>
            <a:r>
              <a:rPr lang="en-US" dirty="0"/>
              <a:t> </a:t>
            </a:r>
            <a:r>
              <a:rPr lang="en-US" dirty="0" err="1"/>
              <a:t>kvaliteeti</a:t>
            </a:r>
            <a:r>
              <a:rPr lang="en-US" dirty="0"/>
              <a:t>, </a:t>
            </a:r>
            <a:r>
              <a:rPr lang="en-US" dirty="0" err="1"/>
              <a:t>sest</a:t>
            </a:r>
            <a:r>
              <a:rPr lang="en-US" dirty="0"/>
              <a:t> </a:t>
            </a:r>
            <a:r>
              <a:rPr lang="en-US" dirty="0" err="1"/>
              <a:t>mida</a:t>
            </a:r>
            <a:r>
              <a:rPr lang="en-US" dirty="0"/>
              <a:t> </a:t>
            </a:r>
            <a:r>
              <a:rPr lang="en-US" dirty="0" err="1"/>
              <a:t>paremini</a:t>
            </a:r>
            <a:r>
              <a:rPr lang="en-US" dirty="0"/>
              <a:t> </a:t>
            </a:r>
            <a:r>
              <a:rPr lang="en-US" dirty="0" err="1"/>
              <a:t>pinnas</a:t>
            </a:r>
            <a:r>
              <a:rPr lang="en-US" dirty="0"/>
              <a:t> </a:t>
            </a:r>
            <a:r>
              <a:rPr lang="en-US" dirty="0" err="1"/>
              <a:t>tihendatud</a:t>
            </a:r>
            <a:r>
              <a:rPr lang="en-US" dirty="0"/>
              <a:t> on, </a:t>
            </a:r>
            <a:r>
              <a:rPr lang="en-US" dirty="0" err="1"/>
              <a:t>seda</a:t>
            </a:r>
            <a:r>
              <a:rPr lang="en-US" dirty="0"/>
              <a:t> </a:t>
            </a:r>
            <a:r>
              <a:rPr lang="en-US" dirty="0" err="1"/>
              <a:t>väiksemaks</a:t>
            </a:r>
            <a:r>
              <a:rPr lang="en-US" dirty="0"/>
              <a:t> </a:t>
            </a:r>
            <a:r>
              <a:rPr lang="en-US" dirty="0" err="1"/>
              <a:t>jääb</a:t>
            </a:r>
            <a:r>
              <a:rPr lang="en-US" dirty="0"/>
              <a:t> </a:t>
            </a:r>
            <a:r>
              <a:rPr lang="en-US" dirty="0" err="1"/>
              <a:t>sama</a:t>
            </a:r>
            <a:r>
              <a:rPr lang="en-US" dirty="0"/>
              <a:t> </a:t>
            </a:r>
            <a:r>
              <a:rPr lang="en-US" dirty="0" err="1"/>
              <a:t>energiaga</a:t>
            </a:r>
            <a:r>
              <a:rPr lang="en-US" dirty="0"/>
              <a:t> </a:t>
            </a:r>
            <a:r>
              <a:rPr lang="en-US" dirty="0" err="1"/>
              <a:t>tekitatud</a:t>
            </a:r>
            <a:r>
              <a:rPr lang="en-US" dirty="0"/>
              <a:t> </a:t>
            </a:r>
            <a:r>
              <a:rPr lang="en-US" dirty="0" err="1"/>
              <a:t>vibratsiooni</a:t>
            </a:r>
            <a:r>
              <a:rPr lang="en-US" dirty="0"/>
              <a:t> </a:t>
            </a:r>
            <a:r>
              <a:rPr lang="en-US" dirty="0" err="1"/>
              <a:t>amplituud</a:t>
            </a:r>
            <a:r>
              <a:rPr lang="en-US" dirty="0"/>
              <a:t>.</a:t>
            </a:r>
          </a:p>
          <a:p>
            <a:r>
              <a:rPr lang="en-US" dirty="0" err="1"/>
              <a:t>Võrdluskatsega</a:t>
            </a:r>
            <a:r>
              <a:rPr lang="en-US" dirty="0"/>
              <a:t> </a:t>
            </a:r>
            <a:r>
              <a:rPr lang="en-US" dirty="0" err="1"/>
              <a:t>võrreldakse</a:t>
            </a:r>
            <a:r>
              <a:rPr lang="en-US" dirty="0"/>
              <a:t> </a:t>
            </a:r>
            <a:r>
              <a:rPr lang="en-US" dirty="0" err="1"/>
              <a:t>rulli</a:t>
            </a:r>
            <a:r>
              <a:rPr lang="en-US" dirty="0"/>
              <a:t> </a:t>
            </a:r>
            <a:r>
              <a:rPr lang="en-US" dirty="0" err="1"/>
              <a:t>näitusid</a:t>
            </a:r>
            <a:r>
              <a:rPr lang="en-US" dirty="0"/>
              <a:t> kas </a:t>
            </a:r>
            <a:r>
              <a:rPr lang="en-US" dirty="0" err="1"/>
              <a:t>tihendusteguri</a:t>
            </a:r>
            <a:r>
              <a:rPr lang="en-US" dirty="0"/>
              <a:t> </a:t>
            </a:r>
            <a:r>
              <a:rPr lang="en-US" dirty="0" err="1"/>
              <a:t>või</a:t>
            </a:r>
            <a:r>
              <a:rPr lang="en-US" dirty="0"/>
              <a:t> </a:t>
            </a:r>
            <a:r>
              <a:rPr lang="en-US" dirty="0" err="1"/>
              <a:t>kandevõime</a:t>
            </a:r>
            <a:r>
              <a:rPr lang="en-US" dirty="0"/>
              <a:t> </a:t>
            </a:r>
            <a:r>
              <a:rPr lang="en-US" dirty="0" err="1"/>
              <a:t>mõõtetulemustega</a:t>
            </a:r>
            <a:r>
              <a:rPr lang="en-US" dirty="0"/>
              <a:t> (</a:t>
            </a:r>
            <a:r>
              <a:rPr lang="en-US" dirty="0" err="1"/>
              <a:t>reeglina</a:t>
            </a:r>
            <a:r>
              <a:rPr lang="en-US" dirty="0"/>
              <a:t> kas </a:t>
            </a:r>
            <a:r>
              <a:rPr lang="en-US" dirty="0" err="1"/>
              <a:t>plaatkoormuskatse</a:t>
            </a:r>
            <a:r>
              <a:rPr lang="en-US" dirty="0"/>
              <a:t> </a:t>
            </a:r>
            <a:r>
              <a:rPr lang="en-US" dirty="0" err="1"/>
              <a:t>või</a:t>
            </a:r>
            <a:r>
              <a:rPr lang="en-US" dirty="0"/>
              <a:t> FWD </a:t>
            </a:r>
            <a:r>
              <a:rPr lang="en-US" dirty="0" err="1"/>
              <a:t>mõõtetulemused</a:t>
            </a:r>
            <a:r>
              <a:rPr lang="en-US" dirty="0"/>
              <a:t>) ja </a:t>
            </a:r>
            <a:r>
              <a:rPr lang="en-US" dirty="0" err="1"/>
              <a:t>kui</a:t>
            </a:r>
            <a:r>
              <a:rPr lang="en-US" dirty="0"/>
              <a:t> </a:t>
            </a:r>
            <a:r>
              <a:rPr lang="en-US" dirty="0" err="1"/>
              <a:t>korrelatsioon</a:t>
            </a:r>
            <a:r>
              <a:rPr lang="en-US" dirty="0"/>
              <a:t> </a:t>
            </a:r>
            <a:r>
              <a:rPr lang="en-US" dirty="0" err="1"/>
              <a:t>rulli</a:t>
            </a:r>
            <a:r>
              <a:rPr lang="en-US" dirty="0"/>
              <a:t> </a:t>
            </a:r>
            <a:r>
              <a:rPr lang="en-US" dirty="0" err="1"/>
              <a:t>näitajate</a:t>
            </a:r>
            <a:r>
              <a:rPr lang="en-US" dirty="0"/>
              <a:t> </a:t>
            </a:r>
            <a:r>
              <a:rPr lang="en-US" dirty="0" err="1"/>
              <a:t>suhtes</a:t>
            </a:r>
            <a:r>
              <a:rPr lang="en-US" dirty="0"/>
              <a:t> r&gt;0,7 </a:t>
            </a:r>
            <a:r>
              <a:rPr lang="en-US" dirty="0" err="1"/>
              <a:t>siis</a:t>
            </a:r>
            <a:r>
              <a:rPr lang="en-US" dirty="0"/>
              <a:t> </a:t>
            </a:r>
            <a:r>
              <a:rPr lang="en-US" dirty="0" err="1"/>
              <a:t>tohib</a:t>
            </a:r>
            <a:r>
              <a:rPr lang="en-US" dirty="0"/>
              <a:t> </a:t>
            </a:r>
            <a:r>
              <a:rPr lang="en-US" dirty="0" err="1"/>
              <a:t>piirduda</a:t>
            </a:r>
            <a:r>
              <a:rPr lang="en-US" dirty="0"/>
              <a:t> </a:t>
            </a:r>
            <a:r>
              <a:rPr lang="en-US" dirty="0" err="1"/>
              <a:t>antud</a:t>
            </a:r>
            <a:r>
              <a:rPr lang="en-US" dirty="0"/>
              <a:t> </a:t>
            </a:r>
            <a:r>
              <a:rPr lang="en-US" dirty="0" err="1"/>
              <a:t>konstruktsiooni</a:t>
            </a:r>
            <a:r>
              <a:rPr lang="en-US" dirty="0"/>
              <a:t> </a:t>
            </a:r>
            <a:r>
              <a:rPr lang="en-US" dirty="0" err="1"/>
              <a:t>puhul</a:t>
            </a:r>
            <a:r>
              <a:rPr lang="en-US" dirty="0"/>
              <a:t> </a:t>
            </a:r>
            <a:r>
              <a:rPr lang="en-US" dirty="0" err="1"/>
              <a:t>rulli</a:t>
            </a:r>
            <a:r>
              <a:rPr lang="en-US" dirty="0"/>
              <a:t> </a:t>
            </a:r>
            <a:r>
              <a:rPr lang="en-US" dirty="0" err="1"/>
              <a:t>mõõtenäitudega</a:t>
            </a:r>
            <a:endParaRPr lang="en-US" dirty="0"/>
          </a:p>
          <a:p>
            <a:r>
              <a:rPr lang="en-US" dirty="0"/>
              <a:t>Rulli </a:t>
            </a:r>
            <a:r>
              <a:rPr lang="en-US" dirty="0" err="1"/>
              <a:t>eelis</a:t>
            </a:r>
            <a:r>
              <a:rPr lang="en-US" dirty="0"/>
              <a:t> on </a:t>
            </a:r>
            <a:r>
              <a:rPr lang="en-US" dirty="0" err="1"/>
              <a:t>pidevmõõtmises</a:t>
            </a:r>
            <a:r>
              <a:rPr lang="en-US" dirty="0"/>
              <a:t>, ka </a:t>
            </a:r>
            <a:r>
              <a:rPr lang="en-US" dirty="0" err="1"/>
              <a:t>madalama</a:t>
            </a:r>
            <a:r>
              <a:rPr lang="en-US" dirty="0"/>
              <a:t> </a:t>
            </a:r>
            <a:r>
              <a:rPr lang="en-US" dirty="0" err="1"/>
              <a:t>korrelatsiooni</a:t>
            </a:r>
            <a:r>
              <a:rPr lang="en-US" dirty="0"/>
              <a:t> </a:t>
            </a:r>
            <a:r>
              <a:rPr lang="en-US" dirty="0" err="1"/>
              <a:t>puhul</a:t>
            </a:r>
            <a:r>
              <a:rPr lang="en-US" dirty="0"/>
              <a:t> </a:t>
            </a:r>
            <a:r>
              <a:rPr lang="en-US" dirty="0" err="1"/>
              <a:t>saame</a:t>
            </a:r>
            <a:r>
              <a:rPr lang="en-US" dirty="0"/>
              <a:t> </a:t>
            </a:r>
            <a:r>
              <a:rPr lang="en-US" dirty="0" err="1"/>
              <a:t>sel</a:t>
            </a:r>
            <a:r>
              <a:rPr lang="en-US" dirty="0"/>
              <a:t> teel </a:t>
            </a:r>
            <a:r>
              <a:rPr lang="en-US" dirty="0" err="1"/>
              <a:t>hea</a:t>
            </a:r>
            <a:r>
              <a:rPr lang="en-US" dirty="0"/>
              <a:t> info </a:t>
            </a:r>
            <a:r>
              <a:rPr lang="en-US" dirty="0" err="1"/>
              <a:t>nõrgemate</a:t>
            </a:r>
            <a:r>
              <a:rPr lang="en-US" dirty="0"/>
              <a:t> </a:t>
            </a:r>
            <a:r>
              <a:rPr lang="en-US" dirty="0" err="1"/>
              <a:t>alade</a:t>
            </a:r>
            <a:r>
              <a:rPr lang="en-US" dirty="0"/>
              <a:t> </a:t>
            </a:r>
            <a:r>
              <a:rPr lang="en-US" dirty="0" err="1"/>
              <a:t>kohta</a:t>
            </a:r>
            <a:r>
              <a:rPr lang="en-US" dirty="0"/>
              <a:t>, </a:t>
            </a:r>
            <a:r>
              <a:rPr lang="en-US" dirty="0" err="1"/>
              <a:t>mida</a:t>
            </a:r>
            <a:r>
              <a:rPr lang="en-US" dirty="0"/>
              <a:t> </a:t>
            </a:r>
            <a:r>
              <a:rPr lang="en-US" dirty="0" err="1"/>
              <a:t>punktipõhiste</a:t>
            </a:r>
            <a:r>
              <a:rPr lang="en-US" dirty="0"/>
              <a:t> </a:t>
            </a:r>
            <a:r>
              <a:rPr lang="en-US" dirty="0" err="1"/>
              <a:t>seadmetega</a:t>
            </a:r>
            <a:r>
              <a:rPr lang="en-US" dirty="0"/>
              <a:t> </a:t>
            </a:r>
            <a:r>
              <a:rPr lang="en-US" dirty="0" err="1"/>
              <a:t>ei</a:t>
            </a:r>
            <a:r>
              <a:rPr lang="en-US" dirty="0"/>
              <a:t> </a:t>
            </a:r>
            <a:r>
              <a:rPr lang="en-US" dirty="0" err="1"/>
              <a:t>saa</a:t>
            </a:r>
            <a:r>
              <a:rPr lang="en-US" dirty="0"/>
              <a:t>. </a:t>
            </a:r>
            <a:r>
              <a:rPr lang="en-US" dirty="0" err="1"/>
              <a:t>Kogu</a:t>
            </a:r>
            <a:r>
              <a:rPr lang="en-US" dirty="0"/>
              <a:t> </a:t>
            </a:r>
            <a:r>
              <a:rPr lang="en-US" dirty="0" err="1"/>
              <a:t>tööfront</a:t>
            </a:r>
            <a:r>
              <a:rPr lang="en-US" dirty="0"/>
              <a:t> on </a:t>
            </a:r>
            <a:r>
              <a:rPr lang="en-US" dirty="0" err="1"/>
              <a:t>sidestatud</a:t>
            </a:r>
            <a:r>
              <a:rPr lang="en-US" dirty="0"/>
              <a:t> </a:t>
            </a:r>
            <a:r>
              <a:rPr lang="en-US" dirty="0" err="1"/>
              <a:t>geograafiliste</a:t>
            </a:r>
            <a:r>
              <a:rPr lang="en-US" dirty="0"/>
              <a:t> </a:t>
            </a:r>
            <a:r>
              <a:rPr lang="en-US" dirty="0" err="1"/>
              <a:t>koordinaatidega</a:t>
            </a:r>
            <a:r>
              <a:rPr lang="en-US" dirty="0"/>
              <a:t> (GPS)</a:t>
            </a:r>
          </a:p>
          <a:p>
            <a:r>
              <a:rPr lang="en-US" dirty="0" err="1"/>
              <a:t>Erinevate</a:t>
            </a:r>
            <a:r>
              <a:rPr lang="en-US" dirty="0"/>
              <a:t> </a:t>
            </a:r>
            <a:r>
              <a:rPr lang="en-US" dirty="0" err="1"/>
              <a:t>tootjate</a:t>
            </a:r>
            <a:r>
              <a:rPr lang="en-US" dirty="0"/>
              <a:t> </a:t>
            </a:r>
            <a:r>
              <a:rPr lang="en-US" dirty="0" err="1"/>
              <a:t>metoodikad</a:t>
            </a:r>
            <a:r>
              <a:rPr lang="en-US" dirty="0"/>
              <a:t> on </a:t>
            </a:r>
            <a:r>
              <a:rPr lang="en-US" dirty="0" err="1"/>
              <a:t>siiski</a:t>
            </a:r>
            <a:r>
              <a:rPr lang="en-US" dirty="0"/>
              <a:t> </a:t>
            </a:r>
            <a:r>
              <a:rPr lang="en-US" dirty="0" err="1"/>
              <a:t>veidi</a:t>
            </a:r>
            <a:r>
              <a:rPr lang="en-US" dirty="0"/>
              <a:t> </a:t>
            </a:r>
            <a:r>
              <a:rPr lang="en-US" dirty="0" err="1"/>
              <a:t>erinevad</a:t>
            </a:r>
            <a:r>
              <a:rPr lang="en-US" dirty="0"/>
              <a:t>, </a:t>
            </a:r>
            <a:r>
              <a:rPr lang="en-US" dirty="0" err="1"/>
              <a:t>seega</a:t>
            </a:r>
            <a:r>
              <a:rPr lang="en-US" dirty="0"/>
              <a:t> </a:t>
            </a:r>
            <a:r>
              <a:rPr lang="en-US" dirty="0" err="1"/>
              <a:t>automaatset</a:t>
            </a:r>
            <a:r>
              <a:rPr lang="en-US" dirty="0"/>
              <a:t> (</a:t>
            </a:r>
            <a:r>
              <a:rPr lang="en-US" dirty="0" err="1"/>
              <a:t>ilma</a:t>
            </a:r>
            <a:r>
              <a:rPr lang="en-US" dirty="0"/>
              <a:t> </a:t>
            </a:r>
            <a:r>
              <a:rPr lang="en-US" dirty="0" err="1"/>
              <a:t>korrelatsioonikatseteta</a:t>
            </a:r>
            <a:r>
              <a:rPr lang="en-US" dirty="0"/>
              <a:t>) </a:t>
            </a:r>
            <a:r>
              <a:rPr lang="en-US" dirty="0" err="1"/>
              <a:t>aktsepteerimist</a:t>
            </a:r>
            <a:r>
              <a:rPr lang="en-US" dirty="0"/>
              <a:t> </a:t>
            </a:r>
            <a:r>
              <a:rPr lang="en-US" dirty="0" err="1"/>
              <a:t>lähiajal</a:t>
            </a:r>
            <a:r>
              <a:rPr lang="en-US" dirty="0"/>
              <a:t> </a:t>
            </a:r>
            <a:r>
              <a:rPr lang="en-US" dirty="0" err="1"/>
              <a:t>ei</a:t>
            </a:r>
            <a:r>
              <a:rPr lang="en-US" dirty="0"/>
              <a:t> ole </a:t>
            </a:r>
            <a:r>
              <a:rPr lang="en-US" dirty="0" err="1"/>
              <a:t>oodata</a:t>
            </a:r>
            <a:endParaRPr lang="en-US" dirty="0"/>
          </a:p>
          <a:p>
            <a:r>
              <a:rPr lang="en-US" dirty="0" err="1"/>
              <a:t>Reeglina</a:t>
            </a:r>
            <a:r>
              <a:rPr lang="en-US" dirty="0"/>
              <a:t> </a:t>
            </a:r>
            <a:r>
              <a:rPr lang="en-US" dirty="0" err="1"/>
              <a:t>soovitatakse</a:t>
            </a:r>
            <a:r>
              <a:rPr lang="en-US" dirty="0"/>
              <a:t> </a:t>
            </a:r>
            <a:r>
              <a:rPr lang="en-US" dirty="0" err="1"/>
              <a:t>mõõta</a:t>
            </a:r>
            <a:r>
              <a:rPr lang="en-US" dirty="0"/>
              <a:t> </a:t>
            </a:r>
            <a:r>
              <a:rPr lang="en-US" dirty="0" err="1"/>
              <a:t>kontrolliks</a:t>
            </a:r>
            <a:r>
              <a:rPr lang="en-US" dirty="0"/>
              <a:t> </a:t>
            </a:r>
            <a:r>
              <a:rPr lang="en-US" dirty="0" err="1"/>
              <a:t>vaid</a:t>
            </a:r>
            <a:r>
              <a:rPr lang="en-US" dirty="0"/>
              <a:t> </a:t>
            </a:r>
            <a:r>
              <a:rPr lang="en-US" dirty="0" err="1"/>
              <a:t>rulliandmetest</a:t>
            </a:r>
            <a:r>
              <a:rPr lang="en-US" dirty="0"/>
              <a:t> </a:t>
            </a:r>
            <a:r>
              <a:rPr lang="en-US" dirty="0" err="1"/>
              <a:t>madalaimate</a:t>
            </a:r>
            <a:r>
              <a:rPr lang="en-US" dirty="0"/>
              <a:t> </a:t>
            </a:r>
            <a:r>
              <a:rPr lang="en-US" dirty="0" err="1"/>
              <a:t>punktide</a:t>
            </a:r>
            <a:r>
              <a:rPr lang="en-US" dirty="0"/>
              <a:t> (</a:t>
            </a:r>
            <a:r>
              <a:rPr lang="en-US" dirty="0" err="1"/>
              <a:t>piirkondade</a:t>
            </a:r>
            <a:r>
              <a:rPr lang="en-US" dirty="0"/>
              <a:t>) </a:t>
            </a:r>
            <a:r>
              <a:rPr lang="en-US" dirty="0" err="1"/>
              <a:t>kandevõimet</a:t>
            </a:r>
            <a:r>
              <a:rPr lang="en-US" dirty="0"/>
              <a:t> </a:t>
            </a:r>
            <a:r>
              <a:rPr lang="en-US" dirty="0" err="1"/>
              <a:t>teiste</a:t>
            </a:r>
            <a:r>
              <a:rPr lang="en-US" dirty="0"/>
              <a:t> </a:t>
            </a:r>
            <a:r>
              <a:rPr lang="en-US" dirty="0" err="1"/>
              <a:t>seadmetega</a:t>
            </a:r>
            <a:r>
              <a:rPr lang="en-US" dirty="0"/>
              <a:t> (PLT, FWD, LWD)</a:t>
            </a:r>
          </a:p>
        </p:txBody>
      </p:sp>
      <p:sp>
        <p:nvSpPr>
          <p:cNvPr id="4" name="Slide Number Placeholder 3">
            <a:extLst>
              <a:ext uri="{FF2B5EF4-FFF2-40B4-BE49-F238E27FC236}">
                <a16:creationId xmlns:a16="http://schemas.microsoft.com/office/drawing/2014/main" id="{21DCBE52-CD13-6401-2D65-32389389EF9A}"/>
              </a:ext>
            </a:extLst>
          </p:cNvPr>
          <p:cNvSpPr>
            <a:spLocks noGrp="1"/>
          </p:cNvSpPr>
          <p:nvPr>
            <p:ph type="sldNum" sz="quarter" idx="12"/>
          </p:nvPr>
        </p:nvSpPr>
        <p:spPr/>
        <p:txBody>
          <a:bodyPr/>
          <a:lstStyle/>
          <a:p>
            <a:fld id="{293FD8E8-F8C2-465E-AF77-6AD9B13EB0E0}" type="slidenum">
              <a:rPr lang="en-US" smtClean="0"/>
              <a:t>70</a:t>
            </a:fld>
            <a:endParaRPr lang="en-US"/>
          </a:p>
        </p:txBody>
      </p:sp>
    </p:spTree>
    <p:extLst>
      <p:ext uri="{BB962C8B-B14F-4D97-AF65-F5344CB8AC3E}">
        <p14:creationId xmlns:p14="http://schemas.microsoft.com/office/powerpoint/2010/main" val="21346636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B150D55-6655-4576-8366-B712D8B140C8}"/>
              </a:ext>
            </a:extLst>
          </p:cNvPr>
          <p:cNvSpPr>
            <a:spLocks noGrp="1"/>
          </p:cNvSpPr>
          <p:nvPr>
            <p:ph type="title"/>
          </p:nvPr>
        </p:nvSpPr>
        <p:spPr/>
        <p:txBody>
          <a:bodyPr/>
          <a:lstStyle/>
          <a:p>
            <a:r>
              <a:rPr lang="et-EE" dirty="0"/>
              <a:t>LWD - võimalused</a:t>
            </a:r>
          </a:p>
        </p:txBody>
      </p:sp>
      <p:sp>
        <p:nvSpPr>
          <p:cNvPr id="3" name="Sisu kohatäide 2">
            <a:extLst>
              <a:ext uri="{FF2B5EF4-FFF2-40B4-BE49-F238E27FC236}">
                <a16:creationId xmlns:a16="http://schemas.microsoft.com/office/drawing/2014/main" id="{B4BA4241-7770-4D34-AB5B-47D4B9A5C2A6}"/>
              </a:ext>
            </a:extLst>
          </p:cNvPr>
          <p:cNvSpPr>
            <a:spLocks noGrp="1"/>
          </p:cNvSpPr>
          <p:nvPr>
            <p:ph idx="1"/>
          </p:nvPr>
        </p:nvSpPr>
        <p:spPr>
          <a:xfrm>
            <a:off x="730623" y="1883714"/>
            <a:ext cx="10990729" cy="4508121"/>
          </a:xfrm>
        </p:spPr>
        <p:txBody>
          <a:bodyPr>
            <a:normAutofit fontScale="92500" lnSpcReduction="20000"/>
          </a:bodyPr>
          <a:lstStyle/>
          <a:p>
            <a:r>
              <a:rPr lang="et-EE" dirty="0"/>
              <a:t>Kandevõimemõõtmised välitingimustes</a:t>
            </a:r>
          </a:p>
          <a:p>
            <a:pPr lvl="1"/>
            <a:r>
              <a:rPr lang="et-EE" dirty="0"/>
              <a:t>Sidumata kihtide kandevõimemõõtmised</a:t>
            </a:r>
          </a:p>
          <a:p>
            <a:pPr lvl="1"/>
            <a:r>
              <a:rPr lang="et-EE" dirty="0"/>
              <a:t>Õhukeste seotud kihtide kandevõimemõõtmised</a:t>
            </a:r>
          </a:p>
          <a:p>
            <a:pPr lvl="1"/>
            <a:r>
              <a:rPr lang="et-EE" dirty="0"/>
              <a:t>Soovitus: MIN, AVG (libisev keskmine viimases viies punktis), MAX – UK reeglitest</a:t>
            </a:r>
          </a:p>
          <a:p>
            <a:r>
              <a:rPr lang="et-EE" dirty="0"/>
              <a:t>Kahekihilise konstruktsiooni </a:t>
            </a:r>
            <a:r>
              <a:rPr lang="et-EE" dirty="0" err="1"/>
              <a:t>ülakihi</a:t>
            </a:r>
            <a:r>
              <a:rPr lang="et-EE" dirty="0"/>
              <a:t> elastsusmooduli tagasiarvutus (</a:t>
            </a:r>
            <a:r>
              <a:rPr lang="et-EE" dirty="0" err="1"/>
              <a:t>LWDmod</a:t>
            </a:r>
            <a:r>
              <a:rPr lang="et-EE" dirty="0"/>
              <a:t>), kui mõõtmised on teostatud lisa-anduritega või samas punktis kahe erineva tallaga</a:t>
            </a:r>
          </a:p>
          <a:p>
            <a:pPr lvl="1"/>
            <a:r>
              <a:rPr lang="et-EE" dirty="0"/>
              <a:t>annab võimaluse materjalide elastsusmoodulite määramiseks ja mitmesuguste sõltuvuste hindamiseks</a:t>
            </a:r>
          </a:p>
          <a:p>
            <a:r>
              <a:rPr lang="et-EE" dirty="0"/>
              <a:t>Mõõtmised </a:t>
            </a:r>
            <a:r>
              <a:rPr lang="et-EE" dirty="0" err="1"/>
              <a:t>Proctor</a:t>
            </a:r>
            <a:r>
              <a:rPr lang="et-EE" dirty="0"/>
              <a:t>-vormis välitingimustes</a:t>
            </a:r>
          </a:p>
          <a:p>
            <a:r>
              <a:rPr lang="et-EE" dirty="0"/>
              <a:t>Külmstabiliseerimise kvaliteedikontroll mis asendab proovikeha laborikatsed</a:t>
            </a:r>
          </a:p>
          <a:p>
            <a:r>
              <a:rPr lang="et-EE" dirty="0"/>
              <a:t>Võrdlev hinnang ka asfaltkatetel (remondijärgne taastamine)</a:t>
            </a:r>
          </a:p>
        </p:txBody>
      </p:sp>
      <p:sp>
        <p:nvSpPr>
          <p:cNvPr id="4" name="Slide Number Placeholder 3">
            <a:extLst>
              <a:ext uri="{FF2B5EF4-FFF2-40B4-BE49-F238E27FC236}">
                <a16:creationId xmlns:a16="http://schemas.microsoft.com/office/drawing/2014/main" id="{679EB5CD-9C67-A021-C6ED-2FD29A893998}"/>
              </a:ext>
            </a:extLst>
          </p:cNvPr>
          <p:cNvSpPr>
            <a:spLocks noGrp="1"/>
          </p:cNvSpPr>
          <p:nvPr>
            <p:ph type="sldNum" sz="quarter" idx="12"/>
          </p:nvPr>
        </p:nvSpPr>
        <p:spPr/>
        <p:txBody>
          <a:bodyPr/>
          <a:lstStyle/>
          <a:p>
            <a:fld id="{293FD8E8-F8C2-465E-AF77-6AD9B13EB0E0}" type="slidenum">
              <a:rPr lang="en-US" smtClean="0"/>
              <a:t>71</a:t>
            </a:fld>
            <a:endParaRPr lang="en-US"/>
          </a:p>
        </p:txBody>
      </p:sp>
    </p:spTree>
    <p:extLst>
      <p:ext uri="{BB962C8B-B14F-4D97-AF65-F5344CB8AC3E}">
        <p14:creationId xmlns:p14="http://schemas.microsoft.com/office/powerpoint/2010/main" val="12570477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55DA607-A311-40AD-9001-A4156D972191}"/>
              </a:ext>
            </a:extLst>
          </p:cNvPr>
          <p:cNvSpPr>
            <a:spLocks noGrp="1"/>
          </p:cNvSpPr>
          <p:nvPr>
            <p:ph type="title"/>
          </p:nvPr>
        </p:nvSpPr>
        <p:spPr>
          <a:xfrm>
            <a:off x="5615490" y="260648"/>
            <a:ext cx="6191027" cy="960668"/>
          </a:xfrm>
        </p:spPr>
        <p:txBody>
          <a:bodyPr>
            <a:noAutofit/>
          </a:bodyPr>
          <a:lstStyle/>
          <a:p>
            <a:r>
              <a:rPr lang="et-EE" sz="3000" dirty="0"/>
              <a:t>Külmstabiliseerimise kvaliteedikontroll</a:t>
            </a:r>
          </a:p>
        </p:txBody>
      </p:sp>
      <p:sp>
        <p:nvSpPr>
          <p:cNvPr id="3" name="Sisu kohatäide 2">
            <a:extLst>
              <a:ext uri="{FF2B5EF4-FFF2-40B4-BE49-F238E27FC236}">
                <a16:creationId xmlns:a16="http://schemas.microsoft.com/office/drawing/2014/main" id="{DC602E41-E3E3-4D35-8507-A91A51B0B388}"/>
              </a:ext>
            </a:extLst>
          </p:cNvPr>
          <p:cNvSpPr>
            <a:spLocks noGrp="1"/>
          </p:cNvSpPr>
          <p:nvPr>
            <p:ph idx="1"/>
          </p:nvPr>
        </p:nvSpPr>
        <p:spPr>
          <a:xfrm>
            <a:off x="1638301" y="2409377"/>
            <a:ext cx="8738755" cy="770242"/>
          </a:xfrm>
        </p:spPr>
        <p:txBody>
          <a:bodyPr>
            <a:normAutofit fontScale="70000" lnSpcReduction="20000"/>
          </a:bodyPr>
          <a:lstStyle/>
          <a:p>
            <a:r>
              <a:rPr lang="et-EE" dirty="0"/>
              <a:t>Itaalia 2016: kui 4h LWD ja 24h FWD mõõtmistulemused vastavad ettenähtule, ei nõuta 7-päevase proovikeha katsetamist kuna need kaks punkti määravad materjali kivinemise graafiku</a:t>
            </a:r>
          </a:p>
        </p:txBody>
      </p:sp>
      <p:graphicFrame>
        <p:nvGraphicFramePr>
          <p:cNvPr id="4" name="Diagramm 3">
            <a:extLst>
              <a:ext uri="{FF2B5EF4-FFF2-40B4-BE49-F238E27FC236}">
                <a16:creationId xmlns:a16="http://schemas.microsoft.com/office/drawing/2014/main" id="{945F0BAF-3CCB-41BA-AF1A-4E24C83E168E}"/>
              </a:ext>
            </a:extLst>
          </p:cNvPr>
          <p:cNvGraphicFramePr/>
          <p:nvPr>
            <p:extLst>
              <p:ext uri="{D42A27DB-BD31-4B8C-83A1-F6EECF244321}">
                <p14:modId xmlns:p14="http://schemas.microsoft.com/office/powerpoint/2010/main" val="3091206998"/>
              </p:ext>
            </p:extLst>
          </p:nvPr>
        </p:nvGraphicFramePr>
        <p:xfrm>
          <a:off x="434788" y="3229884"/>
          <a:ext cx="5661212" cy="32964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 4">
            <a:extLst>
              <a:ext uri="{FF2B5EF4-FFF2-40B4-BE49-F238E27FC236}">
                <a16:creationId xmlns:a16="http://schemas.microsoft.com/office/drawing/2014/main" id="{C47BDFF3-5807-47D5-81C5-EF85399989D0}"/>
              </a:ext>
            </a:extLst>
          </p:cNvPr>
          <p:cNvGraphicFramePr>
            <a:graphicFrameLocks/>
          </p:cNvGraphicFramePr>
          <p:nvPr>
            <p:extLst>
              <p:ext uri="{D42A27DB-BD31-4B8C-83A1-F6EECF244321}">
                <p14:modId xmlns:p14="http://schemas.microsoft.com/office/powerpoint/2010/main" val="2470721060"/>
              </p:ext>
            </p:extLst>
          </p:nvPr>
        </p:nvGraphicFramePr>
        <p:xfrm>
          <a:off x="6210300" y="3229885"/>
          <a:ext cx="5013512" cy="30588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m 5">
            <a:extLst>
              <a:ext uri="{FF2B5EF4-FFF2-40B4-BE49-F238E27FC236}">
                <a16:creationId xmlns:a16="http://schemas.microsoft.com/office/drawing/2014/main" id="{94E40F05-DB8F-4C0D-BD2E-5CE7183435B5}"/>
              </a:ext>
            </a:extLst>
          </p:cNvPr>
          <p:cNvGraphicFramePr>
            <a:graphicFrameLocks/>
          </p:cNvGraphicFramePr>
          <p:nvPr>
            <p:extLst>
              <p:ext uri="{D42A27DB-BD31-4B8C-83A1-F6EECF244321}">
                <p14:modId xmlns:p14="http://schemas.microsoft.com/office/powerpoint/2010/main" val="2233497300"/>
              </p:ext>
            </p:extLst>
          </p:nvPr>
        </p:nvGraphicFramePr>
        <p:xfrm>
          <a:off x="327429" y="72388"/>
          <a:ext cx="3998041" cy="2218093"/>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6">
            <a:extLst>
              <a:ext uri="{FF2B5EF4-FFF2-40B4-BE49-F238E27FC236}">
                <a16:creationId xmlns:a16="http://schemas.microsoft.com/office/drawing/2014/main" id="{3E646643-E969-1498-F01B-6E8BE74994A1}"/>
              </a:ext>
            </a:extLst>
          </p:cNvPr>
          <p:cNvSpPr>
            <a:spLocks noGrp="1"/>
          </p:cNvSpPr>
          <p:nvPr>
            <p:ph type="sldNum" sz="quarter" idx="12"/>
          </p:nvPr>
        </p:nvSpPr>
        <p:spPr/>
        <p:txBody>
          <a:bodyPr/>
          <a:lstStyle/>
          <a:p>
            <a:fld id="{293FD8E8-F8C2-465E-AF77-6AD9B13EB0E0}" type="slidenum">
              <a:rPr lang="en-US" smtClean="0"/>
              <a:t>72</a:t>
            </a:fld>
            <a:endParaRPr lang="en-US"/>
          </a:p>
        </p:txBody>
      </p:sp>
    </p:spTree>
    <p:extLst>
      <p:ext uri="{BB962C8B-B14F-4D97-AF65-F5344CB8AC3E}">
        <p14:creationId xmlns:p14="http://schemas.microsoft.com/office/powerpoint/2010/main" val="2734540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14BE-FFD7-4FAC-B3C3-A941CF65EB55}"/>
              </a:ext>
            </a:extLst>
          </p:cNvPr>
          <p:cNvSpPr>
            <a:spLocks noGrp="1"/>
          </p:cNvSpPr>
          <p:nvPr>
            <p:ph type="title"/>
          </p:nvPr>
        </p:nvSpPr>
        <p:spPr/>
        <p:txBody>
          <a:bodyPr>
            <a:normAutofit fontScale="90000"/>
          </a:bodyPr>
          <a:lstStyle/>
          <a:p>
            <a:r>
              <a:rPr lang="en-US" dirty="0" err="1"/>
              <a:t>Hõrenenud</a:t>
            </a:r>
            <a:r>
              <a:rPr lang="en-US" dirty="0"/>
              <a:t> </a:t>
            </a:r>
            <a:r>
              <a:rPr lang="en-US" dirty="0" err="1"/>
              <a:t>materjal</a:t>
            </a:r>
            <a:r>
              <a:rPr lang="en-US" dirty="0"/>
              <a:t> ja LWD-</a:t>
            </a:r>
            <a:r>
              <a:rPr lang="en-US" dirty="0" err="1"/>
              <a:t>mõõtmised</a:t>
            </a:r>
            <a:br>
              <a:rPr lang="en-US" dirty="0"/>
            </a:br>
            <a:r>
              <a:rPr lang="en-US" dirty="0" err="1"/>
              <a:t>oluline</a:t>
            </a:r>
            <a:r>
              <a:rPr lang="en-US" dirty="0"/>
              <a:t> </a:t>
            </a:r>
            <a:r>
              <a:rPr lang="en-US" dirty="0" err="1"/>
              <a:t>hinnata</a:t>
            </a:r>
            <a:r>
              <a:rPr lang="en-US" dirty="0"/>
              <a:t> </a:t>
            </a:r>
            <a:r>
              <a:rPr lang="en-US" dirty="0" err="1"/>
              <a:t>suhtelist</a:t>
            </a:r>
            <a:r>
              <a:rPr lang="en-US" dirty="0"/>
              <a:t> </a:t>
            </a:r>
            <a:r>
              <a:rPr lang="en-US" dirty="0" err="1"/>
              <a:t>deformatsiooni</a:t>
            </a:r>
            <a:r>
              <a:rPr lang="en-US" dirty="0"/>
              <a:t> </a:t>
            </a:r>
            <a:r>
              <a:rPr lang="en-US" dirty="0" err="1"/>
              <a:t>seerias</a:t>
            </a:r>
            <a:endParaRPr lang="en-US" dirty="0"/>
          </a:p>
        </p:txBody>
      </p:sp>
      <p:pic>
        <p:nvPicPr>
          <p:cNvPr id="4" name="Picture 3" descr="Diagram&#10;&#10;Description automatically generated">
            <a:extLst>
              <a:ext uri="{FF2B5EF4-FFF2-40B4-BE49-F238E27FC236}">
                <a16:creationId xmlns:a16="http://schemas.microsoft.com/office/drawing/2014/main" id="{0373F46E-CDF7-4368-B45F-B114F1FE780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7067" y="2261704"/>
            <a:ext cx="9735154" cy="4073360"/>
          </a:xfrm>
          <a:prstGeom prst="rect">
            <a:avLst/>
          </a:prstGeom>
          <a:noFill/>
          <a:ln>
            <a:noFill/>
          </a:ln>
        </p:spPr>
      </p:pic>
      <p:cxnSp>
        <p:nvCxnSpPr>
          <p:cNvPr id="6" name="Straight Connector 5">
            <a:extLst>
              <a:ext uri="{FF2B5EF4-FFF2-40B4-BE49-F238E27FC236}">
                <a16:creationId xmlns:a16="http://schemas.microsoft.com/office/drawing/2014/main" id="{F5ADB7AC-6754-4536-9798-DCABD476EC0E}"/>
              </a:ext>
            </a:extLst>
          </p:cNvPr>
          <p:cNvCxnSpPr>
            <a:cxnSpLocks/>
          </p:cNvCxnSpPr>
          <p:nvPr/>
        </p:nvCxnSpPr>
        <p:spPr>
          <a:xfrm flipV="1">
            <a:off x="6246191" y="3182740"/>
            <a:ext cx="1167121" cy="28469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CD74C9-C169-492E-A2AA-9DA34C9589AA}"/>
              </a:ext>
            </a:extLst>
          </p:cNvPr>
          <p:cNvCxnSpPr>
            <a:cxnSpLocks/>
          </p:cNvCxnSpPr>
          <p:nvPr/>
        </p:nvCxnSpPr>
        <p:spPr>
          <a:xfrm flipH="1" flipV="1">
            <a:off x="3300474" y="3182740"/>
            <a:ext cx="1245771" cy="284699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1FCA08C-3CF5-469B-ADE6-E950DFE6D5FF}"/>
              </a:ext>
            </a:extLst>
          </p:cNvPr>
          <p:cNvCxnSpPr/>
          <p:nvPr/>
        </p:nvCxnSpPr>
        <p:spPr>
          <a:xfrm>
            <a:off x="7228862" y="1781706"/>
            <a:ext cx="0" cy="83198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A34CFA2-C7DE-477E-A003-C844D5929526}"/>
              </a:ext>
            </a:extLst>
          </p:cNvPr>
          <p:cNvCxnSpPr/>
          <p:nvPr/>
        </p:nvCxnSpPr>
        <p:spPr>
          <a:xfrm>
            <a:off x="9904692" y="1781705"/>
            <a:ext cx="0" cy="83198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595B87-BB42-4AFB-B58E-EF1F5020F8FD}"/>
              </a:ext>
            </a:extLst>
          </p:cNvPr>
          <p:cNvCxnSpPr/>
          <p:nvPr/>
        </p:nvCxnSpPr>
        <p:spPr>
          <a:xfrm>
            <a:off x="5421839" y="1737883"/>
            <a:ext cx="0" cy="83198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9B1EA8-6C97-4C73-98F2-A68947FDC456}"/>
              </a:ext>
            </a:extLst>
          </p:cNvPr>
          <p:cNvCxnSpPr/>
          <p:nvPr/>
        </p:nvCxnSpPr>
        <p:spPr>
          <a:xfrm>
            <a:off x="3617702" y="1781704"/>
            <a:ext cx="0" cy="83198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2ADB387-90B3-4B70-8332-DB0FC662844F}"/>
              </a:ext>
            </a:extLst>
          </p:cNvPr>
          <p:cNvCxnSpPr/>
          <p:nvPr/>
        </p:nvCxnSpPr>
        <p:spPr>
          <a:xfrm>
            <a:off x="905898" y="1737883"/>
            <a:ext cx="0" cy="83198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1C39860-4AA3-543D-41EC-423B446779AC}"/>
              </a:ext>
            </a:extLst>
          </p:cNvPr>
          <p:cNvSpPr txBox="1"/>
          <p:nvPr/>
        </p:nvSpPr>
        <p:spPr>
          <a:xfrm>
            <a:off x="7705165" y="4365812"/>
            <a:ext cx="4420184" cy="1754326"/>
          </a:xfrm>
          <a:prstGeom prst="rect">
            <a:avLst/>
          </a:prstGeom>
          <a:solidFill>
            <a:srgbClr val="FFFF00"/>
          </a:solidFill>
        </p:spPr>
        <p:txBody>
          <a:bodyPr wrap="none" rtlCol="0">
            <a:spAutoFit/>
          </a:bodyPr>
          <a:lstStyle/>
          <a:p>
            <a:r>
              <a:rPr lang="en-US" dirty="0" err="1"/>
              <a:t>Probleemid</a:t>
            </a:r>
            <a:r>
              <a:rPr lang="en-US" dirty="0"/>
              <a:t> </a:t>
            </a:r>
            <a:r>
              <a:rPr lang="en-US" dirty="0" err="1"/>
              <a:t>kahte</a:t>
            </a:r>
            <a:r>
              <a:rPr lang="en-US" dirty="0"/>
              <a:t> </a:t>
            </a:r>
            <a:r>
              <a:rPr lang="en-US" dirty="0" err="1"/>
              <a:t>liiki</a:t>
            </a:r>
            <a:r>
              <a:rPr lang="en-US" dirty="0"/>
              <a:t>:</a:t>
            </a:r>
          </a:p>
          <a:p>
            <a:pPr marL="342900" indent="-342900">
              <a:buAutoNum type="alphaLcParenR"/>
            </a:pPr>
            <a:r>
              <a:rPr lang="en-US" dirty="0" err="1"/>
              <a:t>Hõredaks</a:t>
            </a:r>
            <a:r>
              <a:rPr lang="en-US" dirty="0"/>
              <a:t> </a:t>
            </a:r>
            <a:r>
              <a:rPr lang="en-US" dirty="0" err="1"/>
              <a:t>raputatud</a:t>
            </a:r>
            <a:r>
              <a:rPr lang="en-US" dirty="0"/>
              <a:t> </a:t>
            </a:r>
            <a:r>
              <a:rPr lang="en-US" dirty="0" err="1"/>
              <a:t>kaeviku</a:t>
            </a:r>
            <a:r>
              <a:rPr lang="en-US" dirty="0"/>
              <a:t> </a:t>
            </a:r>
            <a:r>
              <a:rPr lang="en-US" dirty="0" err="1"/>
              <a:t>nõlv</a:t>
            </a:r>
            <a:endParaRPr lang="en-US" dirty="0"/>
          </a:p>
          <a:p>
            <a:pPr marL="342900" indent="-342900">
              <a:buAutoNum type="alphaLcParenR"/>
            </a:pPr>
            <a:r>
              <a:rPr lang="en-US" dirty="0" err="1"/>
              <a:t>Puudulikult</a:t>
            </a:r>
            <a:r>
              <a:rPr lang="en-US" dirty="0"/>
              <a:t> </a:t>
            </a:r>
            <a:r>
              <a:rPr lang="en-US" dirty="0" err="1"/>
              <a:t>tihendatud</a:t>
            </a:r>
            <a:r>
              <a:rPr lang="en-US" dirty="0"/>
              <a:t> </a:t>
            </a:r>
            <a:r>
              <a:rPr lang="en-US" dirty="0" err="1"/>
              <a:t>täitematerjal</a:t>
            </a:r>
            <a:endParaRPr lang="en-US" dirty="0"/>
          </a:p>
          <a:p>
            <a:pPr marL="800100" lvl="1" indent="-342900">
              <a:buAutoNum type="alphaLcParenR"/>
            </a:pPr>
            <a:r>
              <a:rPr lang="en-US" dirty="0" err="1"/>
              <a:t>Liiga</a:t>
            </a:r>
            <a:r>
              <a:rPr lang="en-US" dirty="0"/>
              <a:t> </a:t>
            </a:r>
            <a:r>
              <a:rPr lang="en-US" dirty="0" err="1"/>
              <a:t>kerge</a:t>
            </a:r>
            <a:r>
              <a:rPr lang="en-US" dirty="0"/>
              <a:t> </a:t>
            </a:r>
            <a:r>
              <a:rPr lang="en-US" dirty="0" err="1"/>
              <a:t>tihendusseade</a:t>
            </a:r>
            <a:endParaRPr lang="en-US" dirty="0"/>
          </a:p>
          <a:p>
            <a:pPr marL="800100" lvl="1" indent="-342900">
              <a:buAutoNum type="alphaLcParenR"/>
            </a:pPr>
            <a:r>
              <a:rPr lang="en-US" dirty="0" err="1"/>
              <a:t>Liiga</a:t>
            </a:r>
            <a:r>
              <a:rPr lang="en-US" dirty="0"/>
              <a:t> </a:t>
            </a:r>
            <a:r>
              <a:rPr lang="en-US" dirty="0" err="1"/>
              <a:t>paks</a:t>
            </a:r>
            <a:r>
              <a:rPr lang="en-US" dirty="0"/>
              <a:t> </a:t>
            </a:r>
            <a:r>
              <a:rPr lang="en-US" dirty="0" err="1"/>
              <a:t>kiht</a:t>
            </a:r>
            <a:r>
              <a:rPr lang="en-US" dirty="0"/>
              <a:t> </a:t>
            </a:r>
            <a:r>
              <a:rPr lang="en-US" dirty="0" err="1"/>
              <a:t>korraga</a:t>
            </a:r>
            <a:r>
              <a:rPr lang="en-US" dirty="0"/>
              <a:t> </a:t>
            </a:r>
            <a:r>
              <a:rPr lang="en-US" dirty="0" err="1"/>
              <a:t>tihendada</a:t>
            </a:r>
            <a:endParaRPr lang="en-US" dirty="0"/>
          </a:p>
          <a:p>
            <a:pPr marL="800100" lvl="1" indent="-342900">
              <a:buAutoNum type="alphaLcParenR"/>
            </a:pPr>
            <a:r>
              <a:rPr lang="en-US" dirty="0" err="1"/>
              <a:t>Kiire</a:t>
            </a:r>
            <a:r>
              <a:rPr lang="en-US" dirty="0"/>
              <a:t> </a:t>
            </a:r>
            <a:r>
              <a:rPr lang="en-US" dirty="0" err="1"/>
              <a:t>avariitööde</a:t>
            </a:r>
            <a:r>
              <a:rPr lang="en-US" dirty="0"/>
              <a:t> </a:t>
            </a:r>
            <a:r>
              <a:rPr lang="en-US" dirty="0" err="1"/>
              <a:t>järel</a:t>
            </a:r>
            <a:r>
              <a:rPr lang="en-US" dirty="0"/>
              <a:t> </a:t>
            </a:r>
            <a:r>
              <a:rPr lang="en-US" dirty="0" err="1"/>
              <a:t>liiklust</a:t>
            </a:r>
            <a:r>
              <a:rPr lang="en-US" dirty="0"/>
              <a:t> </a:t>
            </a:r>
            <a:r>
              <a:rPr lang="en-US" dirty="0" err="1"/>
              <a:t>avada</a:t>
            </a:r>
            <a:endParaRPr lang="en-US" dirty="0"/>
          </a:p>
        </p:txBody>
      </p:sp>
      <p:sp>
        <p:nvSpPr>
          <p:cNvPr id="5" name="Slide Number Placeholder 4">
            <a:extLst>
              <a:ext uri="{FF2B5EF4-FFF2-40B4-BE49-F238E27FC236}">
                <a16:creationId xmlns:a16="http://schemas.microsoft.com/office/drawing/2014/main" id="{8B7BF3B5-33FA-5723-B9CA-50D5C3444531}"/>
              </a:ext>
            </a:extLst>
          </p:cNvPr>
          <p:cNvSpPr>
            <a:spLocks noGrp="1"/>
          </p:cNvSpPr>
          <p:nvPr>
            <p:ph type="sldNum" sz="quarter" idx="12"/>
          </p:nvPr>
        </p:nvSpPr>
        <p:spPr/>
        <p:txBody>
          <a:bodyPr/>
          <a:lstStyle/>
          <a:p>
            <a:fld id="{293FD8E8-F8C2-465E-AF77-6AD9B13EB0E0}" type="slidenum">
              <a:rPr lang="en-US" smtClean="0"/>
              <a:t>73</a:t>
            </a:fld>
            <a:endParaRPr lang="en-US"/>
          </a:p>
        </p:txBody>
      </p:sp>
    </p:spTree>
    <p:extLst>
      <p:ext uri="{BB962C8B-B14F-4D97-AF65-F5344CB8AC3E}">
        <p14:creationId xmlns:p14="http://schemas.microsoft.com/office/powerpoint/2010/main" val="3128028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334A-E847-4DAD-A1B4-3D1B5BE0F296}"/>
              </a:ext>
            </a:extLst>
          </p:cNvPr>
          <p:cNvSpPr>
            <a:spLocks noGrp="1"/>
          </p:cNvSpPr>
          <p:nvPr>
            <p:ph type="title"/>
          </p:nvPr>
        </p:nvSpPr>
        <p:spPr/>
        <p:txBody>
          <a:bodyPr/>
          <a:lstStyle/>
          <a:p>
            <a:r>
              <a:rPr lang="en-US" dirty="0" err="1"/>
              <a:t>Eeldatav</a:t>
            </a:r>
            <a:r>
              <a:rPr lang="en-US" dirty="0"/>
              <a:t> </a:t>
            </a:r>
            <a:r>
              <a:rPr lang="en-US" dirty="0" err="1"/>
              <a:t>tööiga</a:t>
            </a:r>
            <a:r>
              <a:rPr lang="en-US" dirty="0"/>
              <a:t> </a:t>
            </a:r>
            <a:r>
              <a:rPr lang="en-US" dirty="0" err="1"/>
              <a:t>sõltuvalt</a:t>
            </a:r>
            <a:r>
              <a:rPr lang="en-US" dirty="0"/>
              <a:t> </a:t>
            </a:r>
            <a:r>
              <a:rPr lang="en-US" dirty="0" err="1"/>
              <a:t>tihenduskvaliteedist</a:t>
            </a:r>
            <a:endParaRPr lang="en-US" dirty="0"/>
          </a:p>
        </p:txBody>
      </p:sp>
      <p:sp>
        <p:nvSpPr>
          <p:cNvPr id="3" name="Content Placeholder 2">
            <a:extLst>
              <a:ext uri="{FF2B5EF4-FFF2-40B4-BE49-F238E27FC236}">
                <a16:creationId xmlns:a16="http://schemas.microsoft.com/office/drawing/2014/main" id="{1E79EB17-909D-4BFD-B24E-2B7A418893C4}"/>
              </a:ext>
            </a:extLst>
          </p:cNvPr>
          <p:cNvSpPr>
            <a:spLocks noGrp="1"/>
          </p:cNvSpPr>
          <p:nvPr>
            <p:ph idx="1"/>
          </p:nvPr>
        </p:nvSpPr>
        <p:spPr>
          <a:xfrm>
            <a:off x="376747" y="1825625"/>
            <a:ext cx="5117501" cy="4351338"/>
          </a:xfrm>
        </p:spPr>
        <p:txBody>
          <a:bodyPr>
            <a:normAutofit fontScale="77500" lnSpcReduction="20000"/>
          </a:bodyPr>
          <a:lstStyle/>
          <a:p>
            <a:r>
              <a:rPr lang="en-US" dirty="0" err="1"/>
              <a:t>Mõõdame</a:t>
            </a:r>
            <a:endParaRPr lang="en-US" dirty="0"/>
          </a:p>
          <a:p>
            <a:pPr lvl="1"/>
            <a:r>
              <a:rPr lang="en-US" dirty="0" err="1"/>
              <a:t>puutumata</a:t>
            </a:r>
            <a:r>
              <a:rPr lang="en-US" dirty="0"/>
              <a:t> </a:t>
            </a:r>
            <a:r>
              <a:rPr lang="en-US" dirty="0" err="1"/>
              <a:t>alal</a:t>
            </a:r>
            <a:r>
              <a:rPr lang="en-US" dirty="0"/>
              <a:t> </a:t>
            </a:r>
            <a:r>
              <a:rPr lang="en-US" dirty="0" err="1"/>
              <a:t>mõlemal</a:t>
            </a:r>
            <a:r>
              <a:rPr lang="en-US" dirty="0"/>
              <a:t> pool </a:t>
            </a:r>
            <a:r>
              <a:rPr lang="en-US" dirty="0" err="1"/>
              <a:t>töötsooni</a:t>
            </a:r>
            <a:endParaRPr lang="en-US" dirty="0"/>
          </a:p>
          <a:p>
            <a:pPr lvl="1"/>
            <a:r>
              <a:rPr lang="en-US" dirty="0" err="1"/>
              <a:t>Töötsooni</a:t>
            </a:r>
            <a:r>
              <a:rPr lang="en-US" dirty="0"/>
              <a:t> </a:t>
            </a:r>
            <a:r>
              <a:rPr lang="en-US" dirty="0" err="1"/>
              <a:t>keskel</a:t>
            </a:r>
            <a:endParaRPr lang="en-US" dirty="0"/>
          </a:p>
          <a:p>
            <a:pPr lvl="1"/>
            <a:r>
              <a:rPr lang="en-US" dirty="0" err="1"/>
              <a:t>Üleminekualal</a:t>
            </a:r>
            <a:endParaRPr lang="en-US" dirty="0"/>
          </a:p>
          <a:p>
            <a:r>
              <a:rPr lang="en-US" dirty="0" err="1"/>
              <a:t>Hindame</a:t>
            </a:r>
            <a:endParaRPr lang="en-US" dirty="0"/>
          </a:p>
          <a:p>
            <a:pPr lvl="1"/>
            <a:r>
              <a:rPr lang="en-US" dirty="0" err="1"/>
              <a:t>Mitu</a:t>
            </a:r>
            <a:r>
              <a:rPr lang="en-US" dirty="0"/>
              <a:t> % </a:t>
            </a:r>
            <a:r>
              <a:rPr lang="en-US" dirty="0" err="1"/>
              <a:t>üleminekuala</a:t>
            </a:r>
            <a:r>
              <a:rPr lang="en-US" dirty="0"/>
              <a:t> </a:t>
            </a:r>
            <a:r>
              <a:rPr lang="en-US" dirty="0" err="1"/>
              <a:t>deformatsioon</a:t>
            </a:r>
            <a:r>
              <a:rPr lang="en-US" dirty="0"/>
              <a:t> (</a:t>
            </a:r>
            <a:r>
              <a:rPr lang="en-US" dirty="0" err="1"/>
              <a:t>paigutis</a:t>
            </a:r>
            <a:r>
              <a:rPr lang="en-US" dirty="0"/>
              <a:t> </a:t>
            </a:r>
            <a:r>
              <a:rPr lang="en-US" dirty="0" err="1"/>
              <a:t>mõõteprotsessis</a:t>
            </a:r>
            <a:r>
              <a:rPr lang="en-US" dirty="0"/>
              <a:t>) on </a:t>
            </a:r>
            <a:r>
              <a:rPr lang="en-US" dirty="0" err="1"/>
              <a:t>suurem</a:t>
            </a:r>
            <a:r>
              <a:rPr lang="en-US" dirty="0"/>
              <a:t> (</a:t>
            </a:r>
            <a:r>
              <a:rPr lang="en-US" dirty="0" err="1"/>
              <a:t>ehk</a:t>
            </a:r>
            <a:r>
              <a:rPr lang="en-US" dirty="0"/>
              <a:t>, </a:t>
            </a:r>
            <a:r>
              <a:rPr lang="en-US" dirty="0" err="1"/>
              <a:t>kandevõime</a:t>
            </a:r>
            <a:r>
              <a:rPr lang="en-US" dirty="0"/>
              <a:t> </a:t>
            </a:r>
            <a:r>
              <a:rPr lang="en-US" dirty="0" err="1"/>
              <a:t>väiksem</a:t>
            </a:r>
            <a:r>
              <a:rPr lang="en-US" dirty="0"/>
              <a:t>) </a:t>
            </a:r>
            <a:r>
              <a:rPr lang="en-US" dirty="0" err="1"/>
              <a:t>kui</a:t>
            </a:r>
            <a:r>
              <a:rPr lang="en-US" dirty="0"/>
              <a:t> </a:t>
            </a:r>
            <a:r>
              <a:rPr lang="en-US" dirty="0" err="1"/>
              <a:t>suurem</a:t>
            </a:r>
            <a:r>
              <a:rPr lang="en-US" dirty="0"/>
              <a:t> </a:t>
            </a:r>
            <a:r>
              <a:rPr lang="en-US" dirty="0" err="1"/>
              <a:t>kahest</a:t>
            </a:r>
            <a:r>
              <a:rPr lang="en-US" dirty="0"/>
              <a:t> </a:t>
            </a:r>
            <a:r>
              <a:rPr lang="en-US" dirty="0" err="1"/>
              <a:t>võrreldavast</a:t>
            </a:r>
            <a:r>
              <a:rPr lang="en-US" dirty="0"/>
              <a:t> (</a:t>
            </a:r>
            <a:r>
              <a:rPr lang="en-US" dirty="0" err="1"/>
              <a:t>töötsooni</a:t>
            </a:r>
            <a:r>
              <a:rPr lang="en-US" dirty="0"/>
              <a:t> </a:t>
            </a:r>
            <a:r>
              <a:rPr lang="en-US" dirty="0" err="1"/>
              <a:t>keskel</a:t>
            </a:r>
            <a:r>
              <a:rPr lang="en-US" dirty="0"/>
              <a:t> </a:t>
            </a:r>
            <a:r>
              <a:rPr lang="en-US" dirty="0" err="1"/>
              <a:t>ehk</a:t>
            </a:r>
            <a:r>
              <a:rPr lang="en-US" dirty="0"/>
              <a:t> </a:t>
            </a:r>
            <a:r>
              <a:rPr lang="en-US" dirty="0" err="1"/>
              <a:t>uus</a:t>
            </a:r>
            <a:r>
              <a:rPr lang="en-US" dirty="0"/>
              <a:t> </a:t>
            </a:r>
            <a:r>
              <a:rPr lang="en-US" dirty="0" err="1"/>
              <a:t>katend</a:t>
            </a:r>
            <a:r>
              <a:rPr lang="en-US" dirty="0"/>
              <a:t> ja </a:t>
            </a:r>
            <a:r>
              <a:rPr lang="en-US" dirty="0" err="1"/>
              <a:t>vanal</a:t>
            </a:r>
            <a:r>
              <a:rPr lang="en-US" dirty="0"/>
              <a:t> </a:t>
            </a:r>
            <a:r>
              <a:rPr lang="en-US" dirty="0" err="1"/>
              <a:t>katendil</a:t>
            </a:r>
            <a:r>
              <a:rPr lang="en-US" dirty="0"/>
              <a:t> </a:t>
            </a:r>
            <a:r>
              <a:rPr lang="en-US" dirty="0" err="1"/>
              <a:t>mõlemal</a:t>
            </a:r>
            <a:r>
              <a:rPr lang="en-US" dirty="0"/>
              <a:t> pool </a:t>
            </a:r>
            <a:r>
              <a:rPr lang="en-US" dirty="0" err="1"/>
              <a:t>töötsooni</a:t>
            </a:r>
            <a:r>
              <a:rPr lang="en-US" dirty="0"/>
              <a:t>)</a:t>
            </a:r>
          </a:p>
          <a:p>
            <a:pPr lvl="2"/>
            <a:r>
              <a:rPr lang="en-US" dirty="0"/>
              <a:t>See </a:t>
            </a:r>
            <a:r>
              <a:rPr lang="en-US" dirty="0" err="1"/>
              <a:t>ei</a:t>
            </a:r>
            <a:r>
              <a:rPr lang="en-US" dirty="0"/>
              <a:t> ole </a:t>
            </a:r>
            <a:r>
              <a:rPr lang="en-US" dirty="0" err="1"/>
              <a:t>otseselt</a:t>
            </a:r>
            <a:r>
              <a:rPr lang="en-US" dirty="0"/>
              <a:t> </a:t>
            </a:r>
            <a:r>
              <a:rPr lang="en-US" dirty="0" err="1"/>
              <a:t>kandevõime</a:t>
            </a:r>
            <a:r>
              <a:rPr lang="en-US" dirty="0"/>
              <a:t> </a:t>
            </a:r>
            <a:r>
              <a:rPr lang="en-US" dirty="0" err="1"/>
              <a:t>mõõtmine</a:t>
            </a:r>
            <a:r>
              <a:rPr lang="en-US" dirty="0"/>
              <a:t>, </a:t>
            </a:r>
            <a:r>
              <a:rPr lang="en-US" dirty="0" err="1"/>
              <a:t>reeglina</a:t>
            </a:r>
            <a:r>
              <a:rPr lang="en-US" dirty="0"/>
              <a:t> on </a:t>
            </a:r>
            <a:r>
              <a:rPr lang="en-US" dirty="0" err="1"/>
              <a:t>taastatud</a:t>
            </a:r>
            <a:r>
              <a:rPr lang="en-US" dirty="0"/>
              <a:t> </a:t>
            </a:r>
            <a:r>
              <a:rPr lang="en-US" dirty="0" err="1"/>
              <a:t>konstruktsioon</a:t>
            </a:r>
            <a:r>
              <a:rPr lang="en-US" dirty="0"/>
              <a:t> </a:t>
            </a:r>
            <a:r>
              <a:rPr lang="en-US" dirty="0" err="1"/>
              <a:t>liialt</a:t>
            </a:r>
            <a:r>
              <a:rPr lang="en-US" dirty="0"/>
              <a:t> </a:t>
            </a:r>
            <a:r>
              <a:rPr lang="en-US" dirty="0" err="1"/>
              <a:t>tugev</a:t>
            </a:r>
            <a:r>
              <a:rPr lang="en-US" dirty="0"/>
              <a:t> et </a:t>
            </a:r>
            <a:r>
              <a:rPr lang="en-US" dirty="0" err="1"/>
              <a:t>kergseadmega</a:t>
            </a:r>
            <a:r>
              <a:rPr lang="en-US" dirty="0"/>
              <a:t> </a:t>
            </a:r>
            <a:r>
              <a:rPr lang="en-US" dirty="0" err="1"/>
              <a:t>mõõta</a:t>
            </a:r>
            <a:endParaRPr lang="en-US" dirty="0"/>
          </a:p>
          <a:p>
            <a:r>
              <a:rPr lang="en-US" dirty="0" err="1"/>
              <a:t>Tulemus</a:t>
            </a:r>
            <a:r>
              <a:rPr lang="en-US" dirty="0"/>
              <a:t> – </a:t>
            </a:r>
            <a:r>
              <a:rPr lang="en-US" dirty="0" err="1"/>
              <a:t>milliseks</a:t>
            </a:r>
            <a:r>
              <a:rPr lang="en-US" dirty="0"/>
              <a:t> </a:t>
            </a:r>
            <a:r>
              <a:rPr lang="en-US" dirty="0" err="1"/>
              <a:t>kujuneb</a:t>
            </a:r>
            <a:r>
              <a:rPr lang="en-US" dirty="0"/>
              <a:t> </a:t>
            </a:r>
            <a:r>
              <a:rPr lang="en-US" dirty="0" err="1"/>
              <a:t>taastatud</a:t>
            </a:r>
            <a:r>
              <a:rPr lang="en-US" dirty="0"/>
              <a:t> </a:t>
            </a:r>
            <a:r>
              <a:rPr lang="en-US" dirty="0" err="1"/>
              <a:t>katendi</a:t>
            </a:r>
            <a:r>
              <a:rPr lang="en-US" dirty="0"/>
              <a:t> </a:t>
            </a:r>
            <a:r>
              <a:rPr lang="en-US" dirty="0" err="1"/>
              <a:t>tõenäoline</a:t>
            </a:r>
            <a:r>
              <a:rPr lang="en-US" dirty="0"/>
              <a:t> </a:t>
            </a:r>
            <a:r>
              <a:rPr lang="en-US" dirty="0" err="1"/>
              <a:t>tööiga</a:t>
            </a:r>
            <a:endParaRPr lang="en-US" dirty="0"/>
          </a:p>
        </p:txBody>
      </p:sp>
      <p:pic>
        <p:nvPicPr>
          <p:cNvPr id="4" name="Picture 3">
            <a:extLst>
              <a:ext uri="{FF2B5EF4-FFF2-40B4-BE49-F238E27FC236}">
                <a16:creationId xmlns:a16="http://schemas.microsoft.com/office/drawing/2014/main" id="{AB5CF2C4-C0D6-4128-A415-28D447B67D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00934" y="1690688"/>
            <a:ext cx="6685050" cy="5112095"/>
          </a:xfrm>
          <a:prstGeom prst="rect">
            <a:avLst/>
          </a:prstGeom>
        </p:spPr>
      </p:pic>
      <p:sp>
        <p:nvSpPr>
          <p:cNvPr id="5" name="Slide Number Placeholder 4">
            <a:extLst>
              <a:ext uri="{FF2B5EF4-FFF2-40B4-BE49-F238E27FC236}">
                <a16:creationId xmlns:a16="http://schemas.microsoft.com/office/drawing/2014/main" id="{01C6F5F0-4287-6E48-309B-30BEC49AD179}"/>
              </a:ext>
            </a:extLst>
          </p:cNvPr>
          <p:cNvSpPr>
            <a:spLocks noGrp="1"/>
          </p:cNvSpPr>
          <p:nvPr>
            <p:ph type="sldNum" sz="quarter" idx="12"/>
          </p:nvPr>
        </p:nvSpPr>
        <p:spPr/>
        <p:txBody>
          <a:bodyPr/>
          <a:lstStyle/>
          <a:p>
            <a:fld id="{293FD8E8-F8C2-465E-AF77-6AD9B13EB0E0}" type="slidenum">
              <a:rPr lang="en-US" smtClean="0"/>
              <a:t>74</a:t>
            </a:fld>
            <a:endParaRPr lang="en-US"/>
          </a:p>
        </p:txBody>
      </p:sp>
    </p:spTree>
    <p:extLst>
      <p:ext uri="{BB962C8B-B14F-4D97-AF65-F5344CB8AC3E}">
        <p14:creationId xmlns:p14="http://schemas.microsoft.com/office/powerpoint/2010/main" val="17311253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21AE-0732-D4CA-1B17-5DE22F14DA33}"/>
              </a:ext>
            </a:extLst>
          </p:cNvPr>
          <p:cNvSpPr>
            <a:spLocks noGrp="1"/>
          </p:cNvSpPr>
          <p:nvPr>
            <p:ph type="title"/>
          </p:nvPr>
        </p:nvSpPr>
        <p:spPr/>
        <p:txBody>
          <a:bodyPr/>
          <a:lstStyle/>
          <a:p>
            <a:r>
              <a:rPr lang="en-US" dirty="0" err="1"/>
              <a:t>Dünaamilise</a:t>
            </a:r>
            <a:r>
              <a:rPr lang="en-US" dirty="0"/>
              <a:t> ja </a:t>
            </a:r>
            <a:r>
              <a:rPr lang="en-US" dirty="0" err="1"/>
              <a:t>staatilise</a:t>
            </a:r>
            <a:r>
              <a:rPr lang="en-US" dirty="0"/>
              <a:t> </a:t>
            </a:r>
            <a:r>
              <a:rPr lang="en-US" dirty="0" err="1"/>
              <a:t>testi</a:t>
            </a:r>
            <a:r>
              <a:rPr lang="en-US" dirty="0"/>
              <a:t> </a:t>
            </a:r>
            <a:r>
              <a:rPr lang="en-US" dirty="0" err="1"/>
              <a:t>eripära</a:t>
            </a:r>
            <a:endParaRPr lang="en-US" dirty="0"/>
          </a:p>
        </p:txBody>
      </p:sp>
      <p:sp>
        <p:nvSpPr>
          <p:cNvPr id="3" name="Content Placeholder 2">
            <a:extLst>
              <a:ext uri="{FF2B5EF4-FFF2-40B4-BE49-F238E27FC236}">
                <a16:creationId xmlns:a16="http://schemas.microsoft.com/office/drawing/2014/main" id="{0C839130-BFD2-5CF3-8BF9-A3BA024EA142}"/>
              </a:ext>
            </a:extLst>
          </p:cNvPr>
          <p:cNvSpPr>
            <a:spLocks noGrp="1"/>
          </p:cNvSpPr>
          <p:nvPr>
            <p:ph idx="1"/>
          </p:nvPr>
        </p:nvSpPr>
        <p:spPr>
          <a:xfrm>
            <a:off x="466164" y="1825625"/>
            <a:ext cx="11295529" cy="4667250"/>
          </a:xfrm>
        </p:spPr>
        <p:txBody>
          <a:bodyPr>
            <a:normAutofit lnSpcReduction="10000"/>
          </a:bodyPr>
          <a:lstStyle/>
          <a:p>
            <a:r>
              <a:rPr lang="en-US" b="1" dirty="0" err="1"/>
              <a:t>Liikluskoormus</a:t>
            </a:r>
            <a:r>
              <a:rPr lang="en-US" dirty="0"/>
              <a:t> </a:t>
            </a:r>
            <a:r>
              <a:rPr lang="en-US" sz="2400" dirty="0"/>
              <a:t>on </a:t>
            </a:r>
            <a:r>
              <a:rPr lang="en-US" sz="2400" dirty="0" err="1"/>
              <a:t>lühiajaline</a:t>
            </a:r>
            <a:r>
              <a:rPr lang="en-US" sz="2400" dirty="0"/>
              <a:t> </a:t>
            </a:r>
            <a:r>
              <a:rPr lang="en-US" sz="2400" dirty="0" err="1"/>
              <a:t>sõltudes</a:t>
            </a:r>
            <a:r>
              <a:rPr lang="en-US" sz="2400" dirty="0"/>
              <a:t> </a:t>
            </a:r>
            <a:r>
              <a:rPr lang="en-US" sz="2400" dirty="0" err="1"/>
              <a:t>sõiduki</a:t>
            </a:r>
            <a:r>
              <a:rPr lang="en-US" sz="2400" dirty="0"/>
              <a:t> </a:t>
            </a:r>
            <a:r>
              <a:rPr lang="en-US" sz="2400" dirty="0" err="1"/>
              <a:t>kiirusest</a:t>
            </a:r>
            <a:r>
              <a:rPr lang="en-US" sz="2400" dirty="0"/>
              <a:t> – </a:t>
            </a:r>
            <a:r>
              <a:rPr lang="en-US" sz="2400" dirty="0" err="1"/>
              <a:t>staatiline</a:t>
            </a:r>
            <a:r>
              <a:rPr lang="en-US" sz="2400" dirty="0"/>
              <a:t> test </a:t>
            </a:r>
            <a:r>
              <a:rPr lang="en-US" sz="2400" dirty="0" err="1"/>
              <a:t>peegeldab</a:t>
            </a:r>
            <a:r>
              <a:rPr lang="en-US" sz="2400" dirty="0"/>
              <a:t> </a:t>
            </a:r>
            <a:r>
              <a:rPr lang="en-US" sz="2400" dirty="0" err="1"/>
              <a:t>pigem</a:t>
            </a:r>
            <a:r>
              <a:rPr lang="en-US" sz="2400" dirty="0"/>
              <a:t> </a:t>
            </a:r>
            <a:r>
              <a:rPr lang="en-US" sz="2400" dirty="0" err="1"/>
              <a:t>parkiva</a:t>
            </a:r>
            <a:r>
              <a:rPr lang="en-US" sz="2400" dirty="0"/>
              <a:t> </a:t>
            </a:r>
            <a:r>
              <a:rPr lang="en-US" sz="2400" dirty="0" err="1"/>
              <a:t>sõiduki</a:t>
            </a:r>
            <a:r>
              <a:rPr lang="en-US" sz="2400" dirty="0"/>
              <a:t> </a:t>
            </a:r>
            <a:r>
              <a:rPr lang="en-US" sz="2400" dirty="0" err="1"/>
              <a:t>mõju</a:t>
            </a:r>
            <a:r>
              <a:rPr lang="en-US" sz="2400" dirty="0"/>
              <a:t> </a:t>
            </a:r>
            <a:r>
              <a:rPr lang="en-US" sz="2400" dirty="0" err="1"/>
              <a:t>teele</a:t>
            </a:r>
            <a:r>
              <a:rPr lang="en-US" sz="2400" dirty="0"/>
              <a:t> (</a:t>
            </a:r>
            <a:r>
              <a:rPr lang="en-US" sz="2400" dirty="0" err="1"/>
              <a:t>maanteekiirus</a:t>
            </a:r>
            <a:r>
              <a:rPr lang="en-US" sz="2400" dirty="0"/>
              <a:t> vs 10 </a:t>
            </a:r>
            <a:r>
              <a:rPr lang="en-US" sz="2400" dirty="0" err="1"/>
              <a:t>minutit</a:t>
            </a:r>
            <a:r>
              <a:rPr lang="en-US" sz="2400" dirty="0"/>
              <a:t> </a:t>
            </a:r>
            <a:r>
              <a:rPr lang="en-US" sz="2400" dirty="0" err="1"/>
              <a:t>kohapeal</a:t>
            </a:r>
            <a:r>
              <a:rPr lang="en-US" sz="2400" dirty="0"/>
              <a:t>)</a:t>
            </a:r>
            <a:endParaRPr lang="en-US" dirty="0"/>
          </a:p>
          <a:p>
            <a:r>
              <a:rPr lang="en-US" b="1" dirty="0"/>
              <a:t>Vesi </a:t>
            </a:r>
            <a:r>
              <a:rPr lang="en-US" b="1" dirty="0" err="1"/>
              <a:t>seadme</a:t>
            </a:r>
            <a:r>
              <a:rPr lang="en-US" b="1" dirty="0"/>
              <a:t> </a:t>
            </a:r>
            <a:r>
              <a:rPr lang="en-US" b="1" dirty="0" err="1"/>
              <a:t>mõjupiirkonnas</a:t>
            </a:r>
            <a:r>
              <a:rPr lang="en-US" b="1" dirty="0"/>
              <a:t> </a:t>
            </a:r>
            <a:r>
              <a:rPr lang="en-US" dirty="0"/>
              <a:t>– </a:t>
            </a:r>
            <a:r>
              <a:rPr lang="en-US" sz="2400" dirty="0" err="1"/>
              <a:t>pidurdab</a:t>
            </a:r>
            <a:r>
              <a:rPr lang="en-US" sz="2400" dirty="0"/>
              <a:t> </a:t>
            </a:r>
            <a:r>
              <a:rPr lang="en-US" sz="2400" dirty="0" err="1"/>
              <a:t>dünaamilist</a:t>
            </a:r>
            <a:r>
              <a:rPr lang="en-US" sz="2400" dirty="0"/>
              <a:t> </a:t>
            </a:r>
            <a:r>
              <a:rPr lang="en-US" sz="2400" dirty="0" err="1"/>
              <a:t>deformatsiooni</a:t>
            </a:r>
            <a:r>
              <a:rPr lang="en-US" sz="2400" dirty="0"/>
              <a:t>, </a:t>
            </a:r>
            <a:r>
              <a:rPr lang="en-US" sz="2400" dirty="0" err="1"/>
              <a:t>kuid</a:t>
            </a:r>
            <a:r>
              <a:rPr lang="en-US" sz="2400" dirty="0"/>
              <a:t> </a:t>
            </a:r>
            <a:r>
              <a:rPr lang="en-US" sz="2400" dirty="0" err="1"/>
              <a:t>kahandab</a:t>
            </a:r>
            <a:r>
              <a:rPr lang="en-US" sz="2400" dirty="0"/>
              <a:t> </a:t>
            </a:r>
            <a:r>
              <a:rPr lang="en-US" sz="2400" dirty="0" err="1"/>
              <a:t>sidet</a:t>
            </a:r>
            <a:r>
              <a:rPr lang="en-US" sz="2400" dirty="0"/>
              <a:t> </a:t>
            </a:r>
            <a:r>
              <a:rPr lang="en-US" sz="2400" dirty="0" err="1"/>
              <a:t>pinnaseosakeste</a:t>
            </a:r>
            <a:r>
              <a:rPr lang="en-US" sz="2400" dirty="0"/>
              <a:t> </a:t>
            </a:r>
            <a:r>
              <a:rPr lang="en-US" sz="2400" dirty="0" err="1"/>
              <a:t>vahel</a:t>
            </a:r>
            <a:r>
              <a:rPr lang="en-US" sz="2400" dirty="0"/>
              <a:t> ja </a:t>
            </a:r>
            <a:r>
              <a:rPr lang="en-US" sz="2400" dirty="0" err="1"/>
              <a:t>seeläbi</a:t>
            </a:r>
            <a:r>
              <a:rPr lang="en-US" sz="2400" dirty="0"/>
              <a:t> </a:t>
            </a:r>
            <a:r>
              <a:rPr lang="en-US" sz="2400" dirty="0" err="1"/>
              <a:t>tugevust</a:t>
            </a:r>
            <a:endParaRPr lang="en-US" sz="2400" dirty="0"/>
          </a:p>
          <a:p>
            <a:r>
              <a:rPr lang="en-US" b="1" dirty="0" err="1"/>
              <a:t>Voolavad</a:t>
            </a:r>
            <a:r>
              <a:rPr lang="en-US" b="1" dirty="0"/>
              <a:t> </a:t>
            </a:r>
            <a:r>
              <a:rPr lang="en-US" b="1" dirty="0" err="1"/>
              <a:t>pinnased</a:t>
            </a:r>
            <a:r>
              <a:rPr lang="en-US" b="1" dirty="0"/>
              <a:t> </a:t>
            </a:r>
            <a:r>
              <a:rPr lang="en-US" b="1" dirty="0" err="1"/>
              <a:t>seadme</a:t>
            </a:r>
            <a:r>
              <a:rPr lang="en-US" b="1" dirty="0"/>
              <a:t> </a:t>
            </a:r>
            <a:r>
              <a:rPr lang="en-US" b="1" dirty="0" err="1"/>
              <a:t>mõjupiirkonnas</a:t>
            </a:r>
            <a:r>
              <a:rPr lang="en-US" dirty="0"/>
              <a:t> – </a:t>
            </a:r>
            <a:r>
              <a:rPr lang="en-US" sz="2400" dirty="0" err="1"/>
              <a:t>ei</a:t>
            </a:r>
            <a:r>
              <a:rPr lang="en-US" sz="2400" dirty="0"/>
              <a:t> </a:t>
            </a:r>
            <a:r>
              <a:rPr lang="en-US" sz="2400" dirty="0" err="1"/>
              <a:t>pruugi</a:t>
            </a:r>
            <a:r>
              <a:rPr lang="en-US" sz="2400" dirty="0"/>
              <a:t> olla </a:t>
            </a:r>
            <a:r>
              <a:rPr lang="en-US" sz="2400" dirty="0" err="1"/>
              <a:t>avastatavad</a:t>
            </a:r>
            <a:r>
              <a:rPr lang="en-US" sz="2400" dirty="0"/>
              <a:t> </a:t>
            </a:r>
            <a:r>
              <a:rPr lang="en-US" sz="2400" dirty="0" err="1"/>
              <a:t>dünaamilise</a:t>
            </a:r>
            <a:r>
              <a:rPr lang="en-US" sz="2400" dirty="0"/>
              <a:t> </a:t>
            </a:r>
            <a:r>
              <a:rPr lang="en-US" sz="2400" dirty="0" err="1"/>
              <a:t>testiga</a:t>
            </a:r>
            <a:endParaRPr lang="en-US" sz="2400" dirty="0"/>
          </a:p>
          <a:p>
            <a:pPr lvl="1"/>
            <a:r>
              <a:rPr lang="en-US" sz="2000" dirty="0" err="1"/>
              <a:t>roome</a:t>
            </a:r>
            <a:r>
              <a:rPr lang="en-US" sz="2000" dirty="0"/>
              <a:t>; </a:t>
            </a:r>
            <a:r>
              <a:rPr lang="en-US" sz="2000" dirty="0" err="1"/>
              <a:t>pinnase</a:t>
            </a:r>
            <a:r>
              <a:rPr lang="en-US" sz="2000" dirty="0"/>
              <a:t> </a:t>
            </a:r>
            <a:r>
              <a:rPr lang="en-US" sz="2000" dirty="0" err="1"/>
              <a:t>või</a:t>
            </a:r>
            <a:r>
              <a:rPr lang="en-US" sz="2000" dirty="0"/>
              <a:t> </a:t>
            </a:r>
            <a:r>
              <a:rPr lang="en-US" sz="2000" dirty="0" err="1"/>
              <a:t>materjali</a:t>
            </a:r>
            <a:r>
              <a:rPr lang="en-US" sz="2000" dirty="0"/>
              <a:t> </a:t>
            </a:r>
            <a:r>
              <a:rPr lang="en-US" sz="2000" dirty="0" err="1"/>
              <a:t>voolamine</a:t>
            </a:r>
            <a:r>
              <a:rPr lang="en-US" sz="2000" dirty="0"/>
              <a:t> </a:t>
            </a:r>
            <a:r>
              <a:rPr lang="en-US" sz="2000" dirty="0" err="1"/>
              <a:t>koormuse</a:t>
            </a:r>
            <a:r>
              <a:rPr lang="en-US" sz="2000" dirty="0"/>
              <a:t> all = </a:t>
            </a:r>
            <a:r>
              <a:rPr lang="en-US" sz="2000" dirty="0" err="1"/>
              <a:t>liikumine</a:t>
            </a:r>
            <a:r>
              <a:rPr lang="en-US" sz="2000" dirty="0"/>
              <a:t> </a:t>
            </a:r>
            <a:r>
              <a:rPr lang="en-US" sz="2000" dirty="0" err="1"/>
              <a:t>kõrvale</a:t>
            </a:r>
            <a:r>
              <a:rPr lang="en-US" sz="2000" dirty="0"/>
              <a:t> ja </a:t>
            </a:r>
            <a:r>
              <a:rPr lang="en-US" sz="2000" dirty="0" err="1"/>
              <a:t>üles</a:t>
            </a:r>
            <a:endParaRPr lang="en-US" sz="1600" dirty="0"/>
          </a:p>
          <a:p>
            <a:r>
              <a:rPr lang="en-US" b="1" dirty="0" err="1"/>
              <a:t>Seotud</a:t>
            </a:r>
            <a:r>
              <a:rPr lang="en-US" b="1" dirty="0"/>
              <a:t> </a:t>
            </a:r>
            <a:r>
              <a:rPr lang="en-US" b="1" dirty="0" err="1"/>
              <a:t>kihtidega</a:t>
            </a:r>
            <a:r>
              <a:rPr lang="en-US" b="1" dirty="0"/>
              <a:t> </a:t>
            </a:r>
            <a:r>
              <a:rPr lang="en-US" b="1" dirty="0" err="1"/>
              <a:t>konstruktsioone</a:t>
            </a:r>
            <a:r>
              <a:rPr lang="en-US" b="1" dirty="0"/>
              <a:t> </a:t>
            </a:r>
            <a:r>
              <a:rPr lang="en-US" dirty="0" err="1"/>
              <a:t>ei</a:t>
            </a:r>
            <a:r>
              <a:rPr lang="en-US" dirty="0"/>
              <a:t> </a:t>
            </a:r>
            <a:r>
              <a:rPr lang="en-US" dirty="0" err="1"/>
              <a:t>saa</a:t>
            </a:r>
            <a:r>
              <a:rPr lang="en-US" dirty="0"/>
              <a:t> </a:t>
            </a:r>
            <a:r>
              <a:rPr lang="en-US" dirty="0" err="1"/>
              <a:t>kontrollida</a:t>
            </a:r>
            <a:r>
              <a:rPr lang="en-US" dirty="0"/>
              <a:t> </a:t>
            </a:r>
            <a:r>
              <a:rPr lang="en-US" dirty="0" err="1"/>
              <a:t>staatilise</a:t>
            </a:r>
            <a:r>
              <a:rPr lang="en-US" dirty="0"/>
              <a:t> </a:t>
            </a:r>
            <a:r>
              <a:rPr lang="en-US" dirty="0" err="1"/>
              <a:t>koormusega</a:t>
            </a:r>
            <a:endParaRPr lang="en-US" dirty="0"/>
          </a:p>
          <a:p>
            <a:pPr lvl="1"/>
            <a:r>
              <a:rPr lang="en-US" sz="2000" dirty="0" err="1"/>
              <a:t>deformatsioon</a:t>
            </a:r>
            <a:r>
              <a:rPr lang="en-US" sz="2000" dirty="0"/>
              <a:t> </a:t>
            </a:r>
            <a:r>
              <a:rPr lang="en-US" sz="2000" dirty="0" err="1"/>
              <a:t>sisuliselt</a:t>
            </a:r>
            <a:r>
              <a:rPr lang="en-US" sz="2000" dirty="0"/>
              <a:t> </a:t>
            </a:r>
            <a:r>
              <a:rPr lang="en-US" sz="2000" dirty="0" err="1"/>
              <a:t>puudub</a:t>
            </a:r>
            <a:r>
              <a:rPr lang="en-US" sz="2000" dirty="0"/>
              <a:t> </a:t>
            </a:r>
            <a:r>
              <a:rPr lang="en-US" sz="2000" dirty="0" err="1"/>
              <a:t>hüdraulilise</a:t>
            </a:r>
            <a:r>
              <a:rPr lang="en-US" sz="2000" dirty="0"/>
              <a:t> </a:t>
            </a:r>
            <a:r>
              <a:rPr lang="en-US" sz="2000" dirty="0" err="1"/>
              <a:t>sideainega</a:t>
            </a:r>
            <a:r>
              <a:rPr lang="en-US" sz="2000" dirty="0"/>
              <a:t> </a:t>
            </a:r>
            <a:r>
              <a:rPr lang="en-US" sz="2000" dirty="0" err="1"/>
              <a:t>kihtidel</a:t>
            </a:r>
            <a:r>
              <a:rPr lang="en-US" sz="2000" dirty="0"/>
              <a:t> (</a:t>
            </a:r>
            <a:r>
              <a:rPr lang="en-US" sz="2000" dirty="0" err="1"/>
              <a:t>betoon</a:t>
            </a:r>
            <a:r>
              <a:rPr lang="en-US" sz="2000" dirty="0"/>
              <a:t>)</a:t>
            </a:r>
          </a:p>
          <a:p>
            <a:pPr lvl="1"/>
            <a:r>
              <a:rPr lang="en-US" sz="2000" dirty="0" err="1"/>
              <a:t>staatiline</a:t>
            </a:r>
            <a:r>
              <a:rPr lang="en-US" sz="2000" dirty="0"/>
              <a:t> test </a:t>
            </a:r>
            <a:r>
              <a:rPr lang="en-US" sz="2000" dirty="0" err="1"/>
              <a:t>kontrollib</a:t>
            </a:r>
            <a:r>
              <a:rPr lang="en-US" sz="2000" dirty="0"/>
              <a:t> </a:t>
            </a:r>
            <a:r>
              <a:rPr lang="en-US" sz="2000" dirty="0" err="1"/>
              <a:t>vaid</a:t>
            </a:r>
            <a:r>
              <a:rPr lang="en-US" sz="2000" dirty="0"/>
              <a:t> </a:t>
            </a:r>
            <a:r>
              <a:rPr lang="en-US" sz="2000" dirty="0" err="1"/>
              <a:t>vastupanu</a:t>
            </a:r>
            <a:r>
              <a:rPr lang="en-US" sz="2000" dirty="0"/>
              <a:t> </a:t>
            </a:r>
            <a:r>
              <a:rPr lang="en-US" sz="2000" dirty="0" err="1"/>
              <a:t>staatilisele</a:t>
            </a:r>
            <a:r>
              <a:rPr lang="en-US" sz="2000" dirty="0"/>
              <a:t> </a:t>
            </a:r>
            <a:r>
              <a:rPr lang="en-US" sz="2000" dirty="0" err="1"/>
              <a:t>koormusele</a:t>
            </a:r>
            <a:r>
              <a:rPr lang="en-US" sz="2000" dirty="0"/>
              <a:t> (</a:t>
            </a:r>
            <a:r>
              <a:rPr lang="en-US" sz="2000" dirty="0" err="1"/>
              <a:t>parkiv</a:t>
            </a:r>
            <a:r>
              <a:rPr lang="en-US" sz="2000" dirty="0"/>
              <a:t> </a:t>
            </a:r>
            <a:r>
              <a:rPr lang="en-US" sz="2000" dirty="0" err="1"/>
              <a:t>sõiduk</a:t>
            </a:r>
            <a:r>
              <a:rPr lang="en-US" sz="2000" dirty="0"/>
              <a:t>) ja </a:t>
            </a:r>
            <a:r>
              <a:rPr lang="en-US" sz="2000" dirty="0" err="1"/>
              <a:t>ei</a:t>
            </a:r>
            <a:r>
              <a:rPr lang="en-US" sz="2000" dirty="0"/>
              <a:t> </a:t>
            </a:r>
            <a:r>
              <a:rPr lang="en-US" sz="2000" dirty="0" err="1"/>
              <a:t>näita</a:t>
            </a:r>
            <a:r>
              <a:rPr lang="en-US" sz="2000" dirty="0"/>
              <a:t> </a:t>
            </a:r>
            <a:r>
              <a:rPr lang="en-US" sz="2000" dirty="0" err="1"/>
              <a:t>midagi</a:t>
            </a:r>
            <a:r>
              <a:rPr lang="en-US" sz="2000" dirty="0"/>
              <a:t> </a:t>
            </a:r>
            <a:r>
              <a:rPr lang="en-US" sz="2000" dirty="0" err="1"/>
              <a:t>dünaamilise</a:t>
            </a:r>
            <a:r>
              <a:rPr lang="en-US" sz="2000" dirty="0"/>
              <a:t> </a:t>
            </a:r>
            <a:r>
              <a:rPr lang="en-US" sz="2000" dirty="0" err="1"/>
              <a:t>ehk</a:t>
            </a:r>
            <a:r>
              <a:rPr lang="en-US" sz="2000" dirty="0"/>
              <a:t> </a:t>
            </a:r>
            <a:r>
              <a:rPr lang="en-US" sz="2000" dirty="0" err="1"/>
              <a:t>liikuvkoormuse</a:t>
            </a:r>
            <a:r>
              <a:rPr lang="en-US" sz="2000" dirty="0"/>
              <a:t> </a:t>
            </a:r>
            <a:r>
              <a:rPr lang="en-US" sz="2000" dirty="0" err="1"/>
              <a:t>suhtes</a:t>
            </a:r>
            <a:endParaRPr lang="en-US" sz="3200" dirty="0"/>
          </a:p>
        </p:txBody>
      </p:sp>
      <p:sp>
        <p:nvSpPr>
          <p:cNvPr id="4" name="Slide Number Placeholder 3">
            <a:extLst>
              <a:ext uri="{FF2B5EF4-FFF2-40B4-BE49-F238E27FC236}">
                <a16:creationId xmlns:a16="http://schemas.microsoft.com/office/drawing/2014/main" id="{39727A2F-3846-1BCF-A529-4FF8322017D0}"/>
              </a:ext>
            </a:extLst>
          </p:cNvPr>
          <p:cNvSpPr>
            <a:spLocks noGrp="1"/>
          </p:cNvSpPr>
          <p:nvPr>
            <p:ph type="sldNum" sz="quarter" idx="12"/>
          </p:nvPr>
        </p:nvSpPr>
        <p:spPr/>
        <p:txBody>
          <a:bodyPr/>
          <a:lstStyle/>
          <a:p>
            <a:fld id="{293FD8E8-F8C2-465E-AF77-6AD9B13EB0E0}" type="slidenum">
              <a:rPr lang="en-US" smtClean="0"/>
              <a:t>75</a:t>
            </a:fld>
            <a:endParaRPr lang="en-US"/>
          </a:p>
        </p:txBody>
      </p:sp>
    </p:spTree>
    <p:extLst>
      <p:ext uri="{BB962C8B-B14F-4D97-AF65-F5344CB8AC3E}">
        <p14:creationId xmlns:p14="http://schemas.microsoft.com/office/powerpoint/2010/main" val="3737248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B414-F167-E0AD-7FF6-016239AC69DF}"/>
              </a:ext>
            </a:extLst>
          </p:cNvPr>
          <p:cNvSpPr>
            <a:spLocks noGrp="1"/>
          </p:cNvSpPr>
          <p:nvPr>
            <p:ph type="title"/>
          </p:nvPr>
        </p:nvSpPr>
        <p:spPr/>
        <p:txBody>
          <a:bodyPr/>
          <a:lstStyle/>
          <a:p>
            <a:r>
              <a:rPr lang="en-US" dirty="0" err="1"/>
              <a:t>Üldehituse</a:t>
            </a:r>
            <a:r>
              <a:rPr lang="en-US" dirty="0"/>
              <a:t> </a:t>
            </a:r>
            <a:r>
              <a:rPr lang="en-US" dirty="0" err="1"/>
              <a:t>betooni</a:t>
            </a:r>
            <a:r>
              <a:rPr lang="en-US" dirty="0"/>
              <a:t> all </a:t>
            </a:r>
            <a:r>
              <a:rPr lang="en-US" dirty="0" err="1"/>
              <a:t>vajalik</a:t>
            </a:r>
            <a:r>
              <a:rPr lang="en-US" dirty="0"/>
              <a:t> Ks - </a:t>
            </a:r>
            <a:r>
              <a:rPr lang="en-US" dirty="0" err="1"/>
              <a:t>taandamine</a:t>
            </a:r>
            <a:endParaRPr lang="en-US" dirty="0"/>
          </a:p>
        </p:txBody>
      </p:sp>
      <p:sp>
        <p:nvSpPr>
          <p:cNvPr id="3" name="Content Placeholder 2">
            <a:extLst>
              <a:ext uri="{FF2B5EF4-FFF2-40B4-BE49-F238E27FC236}">
                <a16:creationId xmlns:a16="http://schemas.microsoft.com/office/drawing/2014/main" id="{B3DF001C-2E96-0199-34A4-7C67ADCF28CA}"/>
              </a:ext>
            </a:extLst>
          </p:cNvPr>
          <p:cNvSpPr>
            <a:spLocks noGrp="1"/>
          </p:cNvSpPr>
          <p:nvPr>
            <p:ph idx="1"/>
          </p:nvPr>
        </p:nvSpPr>
        <p:spPr/>
        <p:txBody>
          <a:bodyPr>
            <a:normAutofit fontScale="85000" lnSpcReduction="20000"/>
          </a:bodyPr>
          <a:lstStyle/>
          <a:p>
            <a:r>
              <a:rPr lang="en-US" dirty="0"/>
              <a:t>KUI </a:t>
            </a:r>
            <a:r>
              <a:rPr lang="en-US" dirty="0" err="1"/>
              <a:t>ei</a:t>
            </a:r>
            <a:r>
              <a:rPr lang="en-US" dirty="0"/>
              <a:t> ole </a:t>
            </a:r>
            <a:r>
              <a:rPr lang="en-US" dirty="0" err="1"/>
              <a:t>tehtud</a:t>
            </a:r>
            <a:r>
              <a:rPr lang="en-US" dirty="0"/>
              <a:t> 762 mm </a:t>
            </a:r>
            <a:r>
              <a:rPr lang="en-US" dirty="0" err="1"/>
              <a:t>tallaga</a:t>
            </a:r>
            <a:r>
              <a:rPr lang="en-US" dirty="0"/>
              <a:t> </a:t>
            </a:r>
            <a:r>
              <a:rPr lang="en-US" dirty="0" err="1"/>
              <a:t>spetsiaalmõõtmist</a:t>
            </a:r>
            <a:r>
              <a:rPr lang="en-US" dirty="0"/>
              <a:t>, </a:t>
            </a:r>
            <a:r>
              <a:rPr lang="en-US" dirty="0" err="1"/>
              <a:t>siis</a:t>
            </a:r>
            <a:r>
              <a:rPr lang="en-US" dirty="0"/>
              <a:t> </a:t>
            </a:r>
            <a:r>
              <a:rPr lang="en-US" dirty="0" err="1"/>
              <a:t>piiratud</a:t>
            </a:r>
            <a:r>
              <a:rPr lang="en-US" dirty="0"/>
              <a:t> </a:t>
            </a:r>
            <a:r>
              <a:rPr lang="en-US" dirty="0" err="1"/>
              <a:t>ulatuses</a:t>
            </a:r>
            <a:r>
              <a:rPr lang="en-US" dirty="0"/>
              <a:t> </a:t>
            </a:r>
            <a:r>
              <a:rPr lang="en-US" dirty="0" err="1"/>
              <a:t>toimivad</a:t>
            </a:r>
            <a:r>
              <a:rPr lang="en-US" dirty="0"/>
              <a:t> ka </a:t>
            </a:r>
            <a:r>
              <a:rPr lang="en-US" dirty="0" err="1"/>
              <a:t>teisendused</a:t>
            </a:r>
            <a:r>
              <a:rPr lang="en-US" dirty="0"/>
              <a:t> E</a:t>
            </a:r>
            <a:r>
              <a:rPr lang="en-US" baseline="-25000" dirty="0"/>
              <a:t>V2</a:t>
            </a:r>
            <a:r>
              <a:rPr lang="en-US" dirty="0"/>
              <a:t> </a:t>
            </a:r>
            <a:r>
              <a:rPr lang="en-US" dirty="0" err="1"/>
              <a:t>baasilt</a:t>
            </a:r>
            <a:r>
              <a:rPr lang="en-US" dirty="0"/>
              <a:t> Ks </a:t>
            </a:r>
            <a:r>
              <a:rPr lang="en-US" dirty="0" err="1"/>
              <a:t>leidmiseks</a:t>
            </a:r>
            <a:endParaRPr lang="en-US" dirty="0"/>
          </a:p>
          <a:p>
            <a:r>
              <a:rPr lang="et-EE" dirty="0"/>
              <a:t>Seda võib ligikaudselt seostada ka E</a:t>
            </a:r>
            <a:r>
              <a:rPr lang="et-EE" baseline="-25000" dirty="0"/>
              <a:t>V2</a:t>
            </a:r>
            <a:r>
              <a:rPr lang="et-EE" dirty="0"/>
              <a:t> väärtusega (funktsionaalne seos), tuginedes näiteks lennunduses kehtivas FAA juhises AC 150/5320-6G (2021) toodud seosele</a:t>
            </a:r>
            <a:endParaRPr lang="en-US" dirty="0"/>
          </a:p>
          <a:p>
            <a:pPr lvl="1"/>
            <a:r>
              <a:rPr lang="et-EE" dirty="0"/>
              <a:t>E (psi) = 20.15 × k</a:t>
            </a:r>
            <a:r>
              <a:rPr lang="et-EE" baseline="30000" dirty="0"/>
              <a:t>1.284</a:t>
            </a:r>
            <a:r>
              <a:rPr lang="et-EE" dirty="0"/>
              <a:t> (k in pci). Seejuures saame kasutada ka seoseid</a:t>
            </a:r>
            <a:r>
              <a:rPr lang="en-US" dirty="0"/>
              <a:t>:</a:t>
            </a:r>
          </a:p>
          <a:p>
            <a:pPr lvl="1"/>
            <a:r>
              <a:rPr lang="et-EE" dirty="0"/>
              <a:t>E (Mpa) = 10*CBR, E (psi) = 1500*CBR ja AASHTO seost M</a:t>
            </a:r>
            <a:r>
              <a:rPr lang="et-EE" baseline="-25000" dirty="0"/>
              <a:t>R</a:t>
            </a:r>
            <a:r>
              <a:rPr lang="et-EE" dirty="0"/>
              <a:t>=CBR</a:t>
            </a:r>
            <a:r>
              <a:rPr lang="et-EE" baseline="30000" dirty="0"/>
              <a:t>0,64</a:t>
            </a:r>
            <a:r>
              <a:rPr lang="et-EE" dirty="0"/>
              <a:t>. </a:t>
            </a:r>
            <a:endParaRPr lang="en-US" dirty="0"/>
          </a:p>
          <a:p>
            <a:pPr lvl="1"/>
            <a:r>
              <a:rPr lang="et-EE" dirty="0"/>
              <a:t>FAA kinnitusel on nimetatud seosed piisavad lennuväljade jäiga katendi (betoon) analüüsiks ja projekteerimiseks. </a:t>
            </a:r>
            <a:endParaRPr lang="en-US" dirty="0"/>
          </a:p>
          <a:p>
            <a:r>
              <a:rPr lang="et-EE" dirty="0"/>
              <a:t>Kasutatakse ka teist seost (levinud Euroopa praktikas) kus </a:t>
            </a:r>
            <a:endParaRPr lang="en-US" dirty="0"/>
          </a:p>
          <a:p>
            <a:pPr lvl="1"/>
            <a:r>
              <a:rPr lang="et-EE" dirty="0"/>
              <a:t>k</a:t>
            </a:r>
            <a:r>
              <a:rPr lang="et-EE" baseline="-25000" dirty="0"/>
              <a:t>S </a:t>
            </a:r>
            <a:r>
              <a:rPr lang="et-EE" dirty="0"/>
              <a:t>= E</a:t>
            </a:r>
            <a:r>
              <a:rPr lang="et-EE" baseline="-25000" dirty="0"/>
              <a:t>V2</a:t>
            </a:r>
            <a:r>
              <a:rPr lang="et-EE" dirty="0"/>
              <a:t>/r (r on mõju ulatus, mis võetakse võrdseks koormusplaadi diameetriga), lihtsustatult</a:t>
            </a:r>
            <a:r>
              <a:rPr lang="en-US" dirty="0"/>
              <a:t>:</a:t>
            </a:r>
          </a:p>
          <a:p>
            <a:pPr lvl="1"/>
            <a:r>
              <a:rPr lang="et-EE" b="1" dirty="0"/>
              <a:t>k</a:t>
            </a:r>
            <a:r>
              <a:rPr lang="et-EE" b="1" baseline="-25000" dirty="0"/>
              <a:t>S</a:t>
            </a:r>
            <a:r>
              <a:rPr lang="et-EE" b="1" dirty="0"/>
              <a:t> ≈ E</a:t>
            </a:r>
            <a:r>
              <a:rPr lang="et-EE" b="1" baseline="-25000" dirty="0"/>
              <a:t>V2</a:t>
            </a:r>
            <a:r>
              <a:rPr lang="et-EE" b="1" dirty="0"/>
              <a:t>/0,3 (300 mm plaadi korral) ehk k</a:t>
            </a:r>
            <a:r>
              <a:rPr lang="et-EE" b="1" baseline="-25000" dirty="0"/>
              <a:t>S</a:t>
            </a:r>
            <a:r>
              <a:rPr lang="et-EE" b="1" dirty="0"/>
              <a:t> (MN/m</a:t>
            </a:r>
            <a:r>
              <a:rPr lang="et-EE" b="1" baseline="30000" dirty="0"/>
              <a:t>3</a:t>
            </a:r>
            <a:r>
              <a:rPr lang="et-EE" b="1" dirty="0"/>
              <a:t>) ≈ 3,3*E</a:t>
            </a:r>
            <a:r>
              <a:rPr lang="et-EE" b="1" baseline="-25000" dirty="0"/>
              <a:t>V2</a:t>
            </a:r>
            <a:r>
              <a:rPr lang="et-EE" b="1" dirty="0"/>
              <a:t> (MN/m</a:t>
            </a:r>
            <a:r>
              <a:rPr lang="et-EE" b="1" baseline="30000" dirty="0"/>
              <a:t>2</a:t>
            </a:r>
            <a:r>
              <a:rPr lang="et-EE" b="1" dirty="0"/>
              <a:t>). </a:t>
            </a:r>
            <a:endParaRPr lang="en-US" b="1" dirty="0"/>
          </a:p>
          <a:p>
            <a:r>
              <a:rPr lang="et-EE" b="1" dirty="0"/>
              <a:t>Selline lihtsustus on sobilik projekteerimisprotsessis kuid see ei asenda detailseid geotehnilisi arvutusi.</a:t>
            </a:r>
            <a:endParaRPr lang="en-US" b="1" dirty="0"/>
          </a:p>
          <a:p>
            <a:endParaRPr lang="en-US" dirty="0"/>
          </a:p>
        </p:txBody>
      </p:sp>
      <p:sp>
        <p:nvSpPr>
          <p:cNvPr id="4" name="Slide Number Placeholder 3">
            <a:extLst>
              <a:ext uri="{FF2B5EF4-FFF2-40B4-BE49-F238E27FC236}">
                <a16:creationId xmlns:a16="http://schemas.microsoft.com/office/drawing/2014/main" id="{74A76860-6DE3-59BE-743B-87292FE41A37}"/>
              </a:ext>
            </a:extLst>
          </p:cNvPr>
          <p:cNvSpPr>
            <a:spLocks noGrp="1"/>
          </p:cNvSpPr>
          <p:nvPr>
            <p:ph type="sldNum" sz="quarter" idx="12"/>
          </p:nvPr>
        </p:nvSpPr>
        <p:spPr/>
        <p:txBody>
          <a:bodyPr/>
          <a:lstStyle/>
          <a:p>
            <a:fld id="{293FD8E8-F8C2-465E-AF77-6AD9B13EB0E0}" type="slidenum">
              <a:rPr lang="en-US" smtClean="0"/>
              <a:t>76</a:t>
            </a:fld>
            <a:endParaRPr lang="en-US"/>
          </a:p>
        </p:txBody>
      </p:sp>
    </p:spTree>
    <p:extLst>
      <p:ext uri="{BB962C8B-B14F-4D97-AF65-F5344CB8AC3E}">
        <p14:creationId xmlns:p14="http://schemas.microsoft.com/office/powerpoint/2010/main" val="28472664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B394-AE61-1361-5203-FCB6AC91D3D6}"/>
              </a:ext>
            </a:extLst>
          </p:cNvPr>
          <p:cNvSpPr>
            <a:spLocks noGrp="1"/>
          </p:cNvSpPr>
          <p:nvPr>
            <p:ph type="title"/>
          </p:nvPr>
        </p:nvSpPr>
        <p:spPr>
          <a:xfrm>
            <a:off x="838199" y="365125"/>
            <a:ext cx="10802471" cy="1325563"/>
          </a:xfrm>
        </p:spPr>
        <p:txBody>
          <a:bodyPr/>
          <a:lstStyle/>
          <a:p>
            <a:r>
              <a:rPr lang="en-US" dirty="0" err="1"/>
              <a:t>Katendid</a:t>
            </a:r>
            <a:r>
              <a:rPr lang="en-US" dirty="0"/>
              <a:t> </a:t>
            </a:r>
            <a:r>
              <a:rPr lang="en-US" dirty="0" err="1"/>
              <a:t>kataloogist</a:t>
            </a:r>
            <a:r>
              <a:rPr lang="en-US" dirty="0"/>
              <a:t> </a:t>
            </a:r>
            <a:r>
              <a:rPr lang="en-US" dirty="0" err="1"/>
              <a:t>või</a:t>
            </a:r>
            <a:r>
              <a:rPr lang="en-US" dirty="0"/>
              <a:t> </a:t>
            </a:r>
            <a:r>
              <a:rPr lang="en-US" dirty="0" err="1"/>
              <a:t>tüüpkatendi</a:t>
            </a:r>
            <a:r>
              <a:rPr lang="en-US" dirty="0"/>
              <a:t> </a:t>
            </a:r>
            <a:r>
              <a:rPr lang="en-US" dirty="0" err="1"/>
              <a:t>arvutusest</a:t>
            </a:r>
            <a:endParaRPr lang="en-US" dirty="0"/>
          </a:p>
        </p:txBody>
      </p:sp>
      <p:sp>
        <p:nvSpPr>
          <p:cNvPr id="3" name="Content Placeholder 2">
            <a:extLst>
              <a:ext uri="{FF2B5EF4-FFF2-40B4-BE49-F238E27FC236}">
                <a16:creationId xmlns:a16="http://schemas.microsoft.com/office/drawing/2014/main" id="{F89166A0-99A4-65EB-8530-2C7B3E8EF915}"/>
              </a:ext>
            </a:extLst>
          </p:cNvPr>
          <p:cNvSpPr>
            <a:spLocks noGrp="1"/>
          </p:cNvSpPr>
          <p:nvPr>
            <p:ph idx="1"/>
          </p:nvPr>
        </p:nvSpPr>
        <p:spPr>
          <a:xfrm>
            <a:off x="838200" y="1690688"/>
            <a:ext cx="10515600" cy="4351338"/>
          </a:xfrm>
        </p:spPr>
        <p:txBody>
          <a:bodyPr/>
          <a:lstStyle/>
          <a:p>
            <a:r>
              <a:rPr lang="en-US" dirty="0" err="1"/>
              <a:t>Kataloog</a:t>
            </a:r>
            <a:r>
              <a:rPr lang="en-US" dirty="0"/>
              <a:t> on </a:t>
            </a:r>
            <a:r>
              <a:rPr lang="en-US" dirty="0" err="1"/>
              <a:t>kord</a:t>
            </a:r>
            <a:r>
              <a:rPr lang="en-US" dirty="0"/>
              <a:t> </a:t>
            </a:r>
            <a:r>
              <a:rPr lang="en-US" dirty="0" err="1"/>
              <a:t>valmis</a:t>
            </a:r>
            <a:r>
              <a:rPr lang="en-US" dirty="0"/>
              <a:t> </a:t>
            </a:r>
            <a:r>
              <a:rPr lang="en-US" dirty="0" err="1"/>
              <a:t>arvutatud</a:t>
            </a:r>
            <a:r>
              <a:rPr lang="en-US" dirty="0"/>
              <a:t>, </a:t>
            </a:r>
            <a:r>
              <a:rPr lang="en-US" dirty="0" err="1"/>
              <a:t>tüüpkatendid</a:t>
            </a:r>
            <a:r>
              <a:rPr lang="en-US" dirty="0"/>
              <a:t> </a:t>
            </a:r>
            <a:r>
              <a:rPr lang="en-US" dirty="0" err="1"/>
              <a:t>arvutame</a:t>
            </a:r>
            <a:r>
              <a:rPr lang="en-US" dirty="0"/>
              <a:t> </a:t>
            </a:r>
            <a:r>
              <a:rPr lang="en-US" dirty="0" err="1"/>
              <a:t>ise</a:t>
            </a:r>
            <a:endParaRPr lang="en-US" dirty="0"/>
          </a:p>
          <a:p>
            <a:r>
              <a:rPr lang="en-US" dirty="0" err="1"/>
              <a:t>Arvutused</a:t>
            </a:r>
            <a:r>
              <a:rPr lang="en-US" dirty="0"/>
              <a:t> </a:t>
            </a:r>
            <a:r>
              <a:rPr lang="en-US" dirty="0" err="1"/>
              <a:t>Transpordiameti</a:t>
            </a:r>
            <a:r>
              <a:rPr lang="en-US" dirty="0"/>
              <a:t> </a:t>
            </a:r>
            <a:r>
              <a:rPr lang="en-US" dirty="0" err="1"/>
              <a:t>jaoks</a:t>
            </a:r>
            <a:r>
              <a:rPr lang="en-US" dirty="0"/>
              <a:t> KAP </a:t>
            </a:r>
            <a:r>
              <a:rPr lang="en-US" dirty="0" err="1"/>
              <a:t>programmiga</a:t>
            </a:r>
            <a:r>
              <a:rPr lang="en-US" dirty="0"/>
              <a:t>, </a:t>
            </a:r>
            <a:r>
              <a:rPr lang="en-US" dirty="0" err="1"/>
              <a:t>teistele</a:t>
            </a:r>
            <a:r>
              <a:rPr lang="en-US" dirty="0"/>
              <a:t> on </a:t>
            </a:r>
            <a:r>
              <a:rPr lang="en-US" dirty="0" err="1"/>
              <a:t>mõistlik</a:t>
            </a:r>
            <a:r>
              <a:rPr lang="en-US" dirty="0"/>
              <a:t> </a:t>
            </a:r>
            <a:r>
              <a:rPr lang="en-US" dirty="0" err="1"/>
              <a:t>kasutada</a:t>
            </a:r>
            <a:r>
              <a:rPr lang="en-US" dirty="0"/>
              <a:t> KRP </a:t>
            </a:r>
            <a:r>
              <a:rPr lang="en-US" dirty="0" err="1"/>
              <a:t>programmi</a:t>
            </a:r>
            <a:r>
              <a:rPr lang="en-US" dirty="0"/>
              <a:t> (</a:t>
            </a:r>
            <a:r>
              <a:rPr lang="en-US" dirty="0" err="1"/>
              <a:t>Soome</a:t>
            </a:r>
            <a:r>
              <a:rPr lang="en-US" dirty="0"/>
              <a:t> </a:t>
            </a:r>
            <a:r>
              <a:rPr lang="en-US" dirty="0" err="1"/>
              <a:t>juhise</a:t>
            </a:r>
            <a:r>
              <a:rPr lang="en-US" dirty="0"/>
              <a:t> </a:t>
            </a:r>
            <a:r>
              <a:rPr lang="en-US" dirty="0" err="1"/>
              <a:t>põhimõtted</a:t>
            </a:r>
            <a:r>
              <a:rPr lang="en-US" dirty="0"/>
              <a:t>)</a:t>
            </a:r>
          </a:p>
          <a:p>
            <a:r>
              <a:rPr lang="en-US" dirty="0" err="1"/>
              <a:t>Põhjus</a:t>
            </a:r>
            <a:r>
              <a:rPr lang="en-US" dirty="0"/>
              <a:t> – KAP </a:t>
            </a:r>
            <a:r>
              <a:rPr lang="en-US" dirty="0" err="1"/>
              <a:t>eeldab</a:t>
            </a:r>
            <a:r>
              <a:rPr lang="en-US" dirty="0"/>
              <a:t>, et </a:t>
            </a:r>
            <a:r>
              <a:rPr lang="en-US" dirty="0" err="1"/>
              <a:t>liivade</a:t>
            </a:r>
            <a:r>
              <a:rPr lang="en-US" dirty="0"/>
              <a:t> </a:t>
            </a:r>
            <a:r>
              <a:rPr lang="en-US" dirty="0" err="1"/>
              <a:t>elastsusmoodulid</a:t>
            </a:r>
            <a:r>
              <a:rPr lang="en-US" dirty="0"/>
              <a:t> on </a:t>
            </a:r>
            <a:r>
              <a:rPr lang="en-US" dirty="0" err="1"/>
              <a:t>vahemikus</a:t>
            </a:r>
            <a:r>
              <a:rPr lang="en-US" dirty="0"/>
              <a:t> 75…130 </a:t>
            </a:r>
            <a:r>
              <a:rPr lang="en-US" dirty="0" err="1"/>
              <a:t>Mpa</a:t>
            </a:r>
            <a:r>
              <a:rPr lang="en-US" dirty="0"/>
              <a:t>, </a:t>
            </a:r>
            <a:r>
              <a:rPr lang="en-US" dirty="0" err="1"/>
              <a:t>mida</a:t>
            </a:r>
            <a:r>
              <a:rPr lang="en-US" dirty="0"/>
              <a:t> </a:t>
            </a:r>
            <a:r>
              <a:rPr lang="en-US" dirty="0" err="1"/>
              <a:t>reaalselt</a:t>
            </a:r>
            <a:r>
              <a:rPr lang="en-US" dirty="0"/>
              <a:t> </a:t>
            </a:r>
            <a:r>
              <a:rPr lang="en-US" dirty="0" err="1"/>
              <a:t>ei</a:t>
            </a:r>
            <a:r>
              <a:rPr lang="en-US" dirty="0"/>
              <a:t> </a:t>
            </a:r>
            <a:r>
              <a:rPr lang="en-US" dirty="0" err="1"/>
              <a:t>õnnestu</a:t>
            </a:r>
            <a:r>
              <a:rPr lang="en-US" dirty="0"/>
              <a:t> </a:t>
            </a:r>
            <a:r>
              <a:rPr lang="en-US" dirty="0" err="1"/>
              <a:t>saavutada</a:t>
            </a:r>
            <a:r>
              <a:rPr lang="en-US" dirty="0"/>
              <a:t>, </a:t>
            </a:r>
            <a:r>
              <a:rPr lang="en-US" dirty="0" err="1"/>
              <a:t>Soome</a:t>
            </a:r>
            <a:r>
              <a:rPr lang="en-US" dirty="0"/>
              <a:t> </a:t>
            </a:r>
            <a:r>
              <a:rPr lang="en-US" dirty="0" err="1"/>
              <a:t>juhise</a:t>
            </a:r>
            <a:r>
              <a:rPr lang="en-US" dirty="0"/>
              <a:t> </a:t>
            </a:r>
            <a:r>
              <a:rPr lang="en-US" dirty="0" err="1"/>
              <a:t>järgi</a:t>
            </a:r>
            <a:r>
              <a:rPr lang="en-US" dirty="0"/>
              <a:t> on see </a:t>
            </a:r>
            <a:r>
              <a:rPr lang="en-US" dirty="0" err="1"/>
              <a:t>vahemik</a:t>
            </a:r>
            <a:r>
              <a:rPr lang="en-US" dirty="0"/>
              <a:t> 35…70 (</a:t>
            </a:r>
            <a:r>
              <a:rPr lang="en-US" dirty="0" err="1"/>
              <a:t>erandina</a:t>
            </a:r>
            <a:r>
              <a:rPr lang="en-US" dirty="0"/>
              <a:t> 100) – </a:t>
            </a:r>
            <a:r>
              <a:rPr lang="en-US" dirty="0" err="1"/>
              <a:t>vt</a:t>
            </a:r>
            <a:r>
              <a:rPr lang="en-US" dirty="0"/>
              <a:t> </a:t>
            </a:r>
            <a:r>
              <a:rPr lang="en-US" sz="3200" dirty="0">
                <a:highlight>
                  <a:srgbClr val="FFFF00"/>
                </a:highlight>
              </a:rPr>
              <a:t>↓</a:t>
            </a:r>
            <a:r>
              <a:rPr lang="en-US" dirty="0"/>
              <a:t> </a:t>
            </a:r>
            <a:r>
              <a:rPr lang="en-US" sz="2000" dirty="0" err="1"/>
              <a:t>killustik-kruus-liiv</a:t>
            </a:r>
            <a:endParaRPr lang="en-US" dirty="0"/>
          </a:p>
        </p:txBody>
      </p:sp>
      <p:sp>
        <p:nvSpPr>
          <p:cNvPr id="4" name="Slide Number Placeholder 3">
            <a:extLst>
              <a:ext uri="{FF2B5EF4-FFF2-40B4-BE49-F238E27FC236}">
                <a16:creationId xmlns:a16="http://schemas.microsoft.com/office/drawing/2014/main" id="{0B709A4F-C26C-8A44-C028-303418AB946E}"/>
              </a:ext>
            </a:extLst>
          </p:cNvPr>
          <p:cNvSpPr>
            <a:spLocks noGrp="1"/>
          </p:cNvSpPr>
          <p:nvPr>
            <p:ph type="sldNum" sz="quarter" idx="12"/>
          </p:nvPr>
        </p:nvSpPr>
        <p:spPr/>
        <p:txBody>
          <a:bodyPr/>
          <a:lstStyle/>
          <a:p>
            <a:fld id="{293FD8E8-F8C2-465E-AF77-6AD9B13EB0E0}" type="slidenum">
              <a:rPr lang="en-US" smtClean="0"/>
              <a:t>77</a:t>
            </a:fld>
            <a:endParaRPr lang="en-US"/>
          </a:p>
        </p:txBody>
      </p:sp>
      <p:pic>
        <p:nvPicPr>
          <p:cNvPr id="6" name="Picture 5">
            <a:extLst>
              <a:ext uri="{FF2B5EF4-FFF2-40B4-BE49-F238E27FC236}">
                <a16:creationId xmlns:a16="http://schemas.microsoft.com/office/drawing/2014/main" id="{3AC9D96A-28EE-998C-0E94-74633535D8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445" y="4352365"/>
            <a:ext cx="3111922" cy="2460812"/>
          </a:xfrm>
          <a:prstGeom prst="rect">
            <a:avLst/>
          </a:prstGeom>
        </p:spPr>
      </p:pic>
      <p:pic>
        <p:nvPicPr>
          <p:cNvPr id="8" name="Picture 7">
            <a:extLst>
              <a:ext uri="{FF2B5EF4-FFF2-40B4-BE49-F238E27FC236}">
                <a16:creationId xmlns:a16="http://schemas.microsoft.com/office/drawing/2014/main" id="{11F44EC2-ECCE-F04D-D8D1-8616B0C77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6929" y="4369755"/>
            <a:ext cx="3201007" cy="2488245"/>
          </a:xfrm>
          <a:prstGeom prst="rect">
            <a:avLst/>
          </a:prstGeom>
        </p:spPr>
      </p:pic>
      <p:pic>
        <p:nvPicPr>
          <p:cNvPr id="10" name="Picture 9">
            <a:extLst>
              <a:ext uri="{FF2B5EF4-FFF2-40B4-BE49-F238E27FC236}">
                <a16:creationId xmlns:a16="http://schemas.microsoft.com/office/drawing/2014/main" id="{ABF5F8D9-2C25-7224-8AA7-FF7D6D118F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9023" y="4381800"/>
            <a:ext cx="4874100" cy="2476200"/>
          </a:xfrm>
          <a:prstGeom prst="rect">
            <a:avLst/>
          </a:prstGeom>
        </p:spPr>
      </p:pic>
    </p:spTree>
    <p:extLst>
      <p:ext uri="{BB962C8B-B14F-4D97-AF65-F5344CB8AC3E}">
        <p14:creationId xmlns:p14="http://schemas.microsoft.com/office/powerpoint/2010/main" val="36411390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9FA0-1BCA-1653-63F8-428A54D3ED19}"/>
              </a:ext>
            </a:extLst>
          </p:cNvPr>
          <p:cNvSpPr>
            <a:spLocks noGrp="1"/>
          </p:cNvSpPr>
          <p:nvPr>
            <p:ph type="title"/>
          </p:nvPr>
        </p:nvSpPr>
        <p:spPr/>
        <p:txBody>
          <a:bodyPr/>
          <a:lstStyle/>
          <a:p>
            <a:r>
              <a:rPr lang="en-US" dirty="0" err="1"/>
              <a:t>Nõuded</a:t>
            </a:r>
            <a:r>
              <a:rPr lang="en-US" dirty="0"/>
              <a:t> </a:t>
            </a:r>
            <a:r>
              <a:rPr lang="en-US" dirty="0" err="1"/>
              <a:t>kui</a:t>
            </a:r>
            <a:r>
              <a:rPr lang="en-US" dirty="0"/>
              <a:t> </a:t>
            </a:r>
            <a:r>
              <a:rPr lang="en-US" dirty="0" err="1"/>
              <a:t>sellised</a:t>
            </a:r>
            <a:endParaRPr lang="en-US" dirty="0"/>
          </a:p>
        </p:txBody>
      </p:sp>
      <p:sp>
        <p:nvSpPr>
          <p:cNvPr id="3" name="Content Placeholder 2">
            <a:extLst>
              <a:ext uri="{FF2B5EF4-FFF2-40B4-BE49-F238E27FC236}">
                <a16:creationId xmlns:a16="http://schemas.microsoft.com/office/drawing/2014/main" id="{C9D013FC-1962-AC39-C0C7-F923C781B53D}"/>
              </a:ext>
            </a:extLst>
          </p:cNvPr>
          <p:cNvSpPr>
            <a:spLocks noGrp="1"/>
          </p:cNvSpPr>
          <p:nvPr>
            <p:ph idx="1"/>
          </p:nvPr>
        </p:nvSpPr>
        <p:spPr>
          <a:xfrm>
            <a:off x="260928" y="1585479"/>
            <a:ext cx="7811654" cy="4598265"/>
          </a:xfrm>
        </p:spPr>
        <p:txBody>
          <a:bodyPr>
            <a:normAutofit fontScale="85000" lnSpcReduction="10000"/>
          </a:bodyPr>
          <a:lstStyle/>
          <a:p>
            <a:r>
              <a:rPr lang="en-US" dirty="0" err="1"/>
              <a:t>Kabinetivaikuses</a:t>
            </a:r>
            <a:r>
              <a:rPr lang="en-US" dirty="0"/>
              <a:t> </a:t>
            </a:r>
            <a:r>
              <a:rPr lang="en-US" dirty="0" err="1"/>
              <a:t>või</a:t>
            </a:r>
            <a:r>
              <a:rPr lang="en-US" dirty="0"/>
              <a:t> </a:t>
            </a:r>
            <a:r>
              <a:rPr lang="en-US" dirty="0" err="1"/>
              <a:t>kellegi</a:t>
            </a:r>
            <a:r>
              <a:rPr lang="en-US" dirty="0"/>
              <a:t> </a:t>
            </a:r>
            <a:r>
              <a:rPr lang="en-US" dirty="0" err="1"/>
              <a:t>poolt</a:t>
            </a:r>
            <a:r>
              <a:rPr lang="en-US" dirty="0"/>
              <a:t> </a:t>
            </a:r>
            <a:r>
              <a:rPr lang="en-US" dirty="0" err="1"/>
              <a:t>kokku</a:t>
            </a:r>
            <a:r>
              <a:rPr lang="en-US" dirty="0"/>
              <a:t> </a:t>
            </a:r>
            <a:r>
              <a:rPr lang="en-US" dirty="0" err="1"/>
              <a:t>lepitud</a:t>
            </a:r>
            <a:r>
              <a:rPr lang="en-US" dirty="0"/>
              <a:t>, </a:t>
            </a:r>
            <a:r>
              <a:rPr lang="en-US" dirty="0" err="1"/>
              <a:t>tuginemata</a:t>
            </a:r>
            <a:r>
              <a:rPr lang="en-US" dirty="0"/>
              <a:t> </a:t>
            </a:r>
            <a:r>
              <a:rPr lang="en-US" dirty="0" err="1"/>
              <a:t>uuringutel</a:t>
            </a:r>
            <a:r>
              <a:rPr lang="en-US" dirty="0"/>
              <a:t> </a:t>
            </a:r>
            <a:r>
              <a:rPr lang="en-US" dirty="0" err="1"/>
              <a:t>ehk</a:t>
            </a:r>
            <a:r>
              <a:rPr lang="en-US" dirty="0"/>
              <a:t> </a:t>
            </a:r>
            <a:r>
              <a:rPr lang="en-US" dirty="0" err="1"/>
              <a:t>teadustöödel</a:t>
            </a:r>
            <a:endParaRPr lang="en-US" dirty="0"/>
          </a:p>
          <a:p>
            <a:pPr lvl="1"/>
            <a:r>
              <a:rPr lang="en-US" dirty="0" err="1"/>
              <a:t>Mingile</a:t>
            </a:r>
            <a:r>
              <a:rPr lang="en-US" dirty="0"/>
              <a:t> </a:t>
            </a:r>
            <a:r>
              <a:rPr lang="en-US" dirty="0" err="1"/>
              <a:t>üldistatud</a:t>
            </a:r>
            <a:r>
              <a:rPr lang="en-US" dirty="0"/>
              <a:t> </a:t>
            </a:r>
            <a:r>
              <a:rPr lang="en-US" dirty="0" err="1"/>
              <a:t>kategooriale</a:t>
            </a:r>
            <a:r>
              <a:rPr lang="en-US" dirty="0"/>
              <a:t> </a:t>
            </a:r>
            <a:r>
              <a:rPr lang="en-US" dirty="0" err="1"/>
              <a:t>konkreetsed</a:t>
            </a:r>
            <a:r>
              <a:rPr lang="en-US" dirty="0"/>
              <a:t> </a:t>
            </a:r>
            <a:r>
              <a:rPr lang="en-US" dirty="0" err="1"/>
              <a:t>väärtused</a:t>
            </a:r>
            <a:endParaRPr lang="en-US" dirty="0"/>
          </a:p>
          <a:p>
            <a:pPr lvl="1"/>
            <a:r>
              <a:rPr lang="en-US" dirty="0" err="1"/>
              <a:t>Seaduses</a:t>
            </a:r>
            <a:r>
              <a:rPr lang="en-US" dirty="0"/>
              <a:t>, </a:t>
            </a:r>
            <a:r>
              <a:rPr lang="en-US" dirty="0" err="1"/>
              <a:t>määruses</a:t>
            </a:r>
            <a:r>
              <a:rPr lang="en-US" dirty="0"/>
              <a:t> </a:t>
            </a:r>
            <a:r>
              <a:rPr lang="en-US" dirty="0" err="1"/>
              <a:t>või</a:t>
            </a:r>
            <a:r>
              <a:rPr lang="en-US" dirty="0"/>
              <a:t> </a:t>
            </a:r>
            <a:r>
              <a:rPr lang="en-US" dirty="0" err="1"/>
              <a:t>juhendis</a:t>
            </a:r>
            <a:r>
              <a:rPr lang="en-US" dirty="0"/>
              <a:t> </a:t>
            </a:r>
            <a:r>
              <a:rPr lang="en-US" dirty="0" err="1"/>
              <a:t>avaldatud</a:t>
            </a:r>
            <a:r>
              <a:rPr lang="en-US" dirty="0"/>
              <a:t>, </a:t>
            </a:r>
            <a:r>
              <a:rPr lang="en-US" dirty="0" err="1"/>
              <a:t>elavad</a:t>
            </a:r>
            <a:r>
              <a:rPr lang="en-US" dirty="0"/>
              <a:t> </a:t>
            </a:r>
            <a:r>
              <a:rPr lang="en-US" dirty="0" err="1"/>
              <a:t>oma</a:t>
            </a:r>
            <a:r>
              <a:rPr lang="en-US" dirty="0"/>
              <a:t> </a:t>
            </a:r>
            <a:r>
              <a:rPr lang="en-US" dirty="0" err="1"/>
              <a:t>elu</a:t>
            </a:r>
            <a:r>
              <a:rPr lang="en-US" dirty="0"/>
              <a:t> </a:t>
            </a:r>
            <a:r>
              <a:rPr lang="en-US" dirty="0" err="1"/>
              <a:t>edasi</a:t>
            </a:r>
            <a:endParaRPr lang="en-US" dirty="0"/>
          </a:p>
          <a:p>
            <a:r>
              <a:rPr lang="en-US" dirty="0" err="1"/>
              <a:t>Katendiarvutuse</a:t>
            </a:r>
            <a:r>
              <a:rPr lang="en-US" dirty="0"/>
              <a:t> </a:t>
            </a:r>
            <a:r>
              <a:rPr lang="en-US" dirty="0" err="1"/>
              <a:t>kaudu</a:t>
            </a:r>
            <a:r>
              <a:rPr lang="en-US" dirty="0"/>
              <a:t> </a:t>
            </a:r>
            <a:r>
              <a:rPr lang="en-US" dirty="0" err="1"/>
              <a:t>leitud</a:t>
            </a:r>
            <a:endParaRPr lang="en-US" dirty="0"/>
          </a:p>
          <a:p>
            <a:pPr lvl="1"/>
            <a:r>
              <a:rPr lang="en-US" b="1" dirty="0"/>
              <a:t>KAP</a:t>
            </a:r>
            <a:r>
              <a:rPr lang="en-US" dirty="0"/>
              <a:t> (</a:t>
            </a:r>
            <a:r>
              <a:rPr lang="en-US" dirty="0" err="1"/>
              <a:t>Katendite</a:t>
            </a:r>
            <a:r>
              <a:rPr lang="en-US" dirty="0"/>
              <a:t> </a:t>
            </a:r>
            <a:r>
              <a:rPr lang="en-US" dirty="0" err="1"/>
              <a:t>Arvutamise</a:t>
            </a:r>
            <a:r>
              <a:rPr lang="en-US" dirty="0"/>
              <a:t> </a:t>
            </a:r>
            <a:r>
              <a:rPr lang="en-US" dirty="0" err="1"/>
              <a:t>Programm</a:t>
            </a:r>
            <a:r>
              <a:rPr lang="en-US" dirty="0"/>
              <a:t>) – </a:t>
            </a:r>
            <a:r>
              <a:rPr lang="en-US" dirty="0" err="1"/>
              <a:t>xls</a:t>
            </a:r>
            <a:r>
              <a:rPr lang="en-US" dirty="0"/>
              <a:t>, </a:t>
            </a:r>
            <a:r>
              <a:rPr lang="en-US" dirty="0" err="1"/>
              <a:t>tugineb</a:t>
            </a:r>
            <a:r>
              <a:rPr lang="en-US" dirty="0"/>
              <a:t> NL </a:t>
            </a:r>
            <a:r>
              <a:rPr lang="en-US" dirty="0" err="1"/>
              <a:t>juhisel</a:t>
            </a:r>
            <a:r>
              <a:rPr lang="en-US" dirty="0"/>
              <a:t> BCH 46-83, </a:t>
            </a:r>
            <a:r>
              <a:rPr lang="en-US" dirty="0" err="1"/>
              <a:t>mille</a:t>
            </a:r>
            <a:r>
              <a:rPr lang="en-US" dirty="0"/>
              <a:t> </a:t>
            </a:r>
            <a:r>
              <a:rPr lang="en-US" dirty="0" err="1"/>
              <a:t>osaline</a:t>
            </a:r>
            <a:r>
              <a:rPr lang="en-US" dirty="0"/>
              <a:t> </a:t>
            </a:r>
            <a:r>
              <a:rPr lang="en-US" dirty="0" err="1"/>
              <a:t>tõlge</a:t>
            </a:r>
            <a:r>
              <a:rPr lang="en-US" dirty="0"/>
              <a:t> on MA 2001-52 – </a:t>
            </a:r>
            <a:r>
              <a:rPr lang="en-US" dirty="0" err="1"/>
              <a:t>selle</a:t>
            </a:r>
            <a:r>
              <a:rPr lang="en-US" dirty="0"/>
              <a:t> </a:t>
            </a:r>
            <a:r>
              <a:rPr lang="en-US" dirty="0" err="1"/>
              <a:t>arvutuse</a:t>
            </a:r>
            <a:r>
              <a:rPr lang="en-US" dirty="0"/>
              <a:t> </a:t>
            </a:r>
            <a:r>
              <a:rPr lang="en-US" dirty="0" err="1"/>
              <a:t>tulemused</a:t>
            </a:r>
            <a:r>
              <a:rPr lang="en-US" dirty="0"/>
              <a:t> </a:t>
            </a:r>
            <a:r>
              <a:rPr lang="en-US" dirty="0" err="1"/>
              <a:t>ei</a:t>
            </a:r>
            <a:r>
              <a:rPr lang="en-US" dirty="0"/>
              <a:t> ole </a:t>
            </a:r>
            <a:r>
              <a:rPr lang="en-US" dirty="0" err="1"/>
              <a:t>ühegi</a:t>
            </a:r>
            <a:r>
              <a:rPr lang="en-US" dirty="0"/>
              <a:t> </a:t>
            </a:r>
            <a:r>
              <a:rPr lang="en-US" dirty="0" err="1"/>
              <a:t>teadaoleva</a:t>
            </a:r>
            <a:r>
              <a:rPr lang="en-US" dirty="0"/>
              <a:t> </a:t>
            </a:r>
            <a:r>
              <a:rPr lang="en-US" dirty="0" err="1"/>
              <a:t>seadmega</a:t>
            </a:r>
            <a:r>
              <a:rPr lang="en-US" dirty="0"/>
              <a:t> </a:t>
            </a:r>
            <a:r>
              <a:rPr lang="en-US" dirty="0" err="1"/>
              <a:t>mõõdetavad</a:t>
            </a:r>
            <a:endParaRPr lang="en-US" dirty="0"/>
          </a:p>
          <a:p>
            <a:pPr lvl="1"/>
            <a:r>
              <a:rPr lang="en-US" b="1" dirty="0"/>
              <a:t>KRP</a:t>
            </a:r>
            <a:r>
              <a:rPr lang="en-US" dirty="0"/>
              <a:t> (</a:t>
            </a:r>
            <a:r>
              <a:rPr lang="en-US" dirty="0" err="1"/>
              <a:t>Katendite</a:t>
            </a:r>
            <a:r>
              <a:rPr lang="en-US" dirty="0"/>
              <a:t> </a:t>
            </a:r>
            <a:r>
              <a:rPr lang="en-US" dirty="0" err="1"/>
              <a:t>Rehkendamise</a:t>
            </a:r>
            <a:r>
              <a:rPr lang="en-US" dirty="0"/>
              <a:t> </a:t>
            </a:r>
            <a:r>
              <a:rPr lang="en-US" dirty="0" err="1"/>
              <a:t>Programm</a:t>
            </a:r>
            <a:r>
              <a:rPr lang="en-US" dirty="0"/>
              <a:t>) – </a:t>
            </a:r>
            <a:r>
              <a:rPr lang="en-US" dirty="0" err="1"/>
              <a:t>xls</a:t>
            </a:r>
            <a:r>
              <a:rPr lang="en-US" dirty="0"/>
              <a:t>, </a:t>
            </a:r>
            <a:r>
              <a:rPr lang="en-US" dirty="0" err="1"/>
              <a:t>tugineb</a:t>
            </a:r>
            <a:r>
              <a:rPr lang="en-US" dirty="0"/>
              <a:t> </a:t>
            </a:r>
            <a:r>
              <a:rPr lang="en-US" dirty="0" err="1"/>
              <a:t>Soome</a:t>
            </a:r>
            <a:r>
              <a:rPr lang="en-US" dirty="0"/>
              <a:t> </a:t>
            </a:r>
            <a:r>
              <a:rPr lang="en-US" dirty="0" err="1"/>
              <a:t>teekonstruktsioonide</a:t>
            </a:r>
            <a:r>
              <a:rPr lang="en-US" dirty="0"/>
              <a:t> </a:t>
            </a:r>
            <a:r>
              <a:rPr lang="en-US" dirty="0" err="1"/>
              <a:t>projekteerimisjuhendile</a:t>
            </a:r>
            <a:r>
              <a:rPr lang="en-US" dirty="0"/>
              <a:t> 38/2018 (</a:t>
            </a:r>
            <a:r>
              <a:rPr lang="en-US" dirty="0" err="1"/>
              <a:t>leitav</a:t>
            </a:r>
            <a:r>
              <a:rPr lang="en-US" dirty="0"/>
              <a:t> </a:t>
            </a:r>
            <a:r>
              <a:rPr lang="en-US" dirty="0" err="1"/>
              <a:t>eestikeelsena</a:t>
            </a:r>
            <a:r>
              <a:rPr lang="en-US" dirty="0"/>
              <a:t> </a:t>
            </a:r>
            <a:r>
              <a:rPr lang="en-US" dirty="0" err="1"/>
              <a:t>TrAm</a:t>
            </a:r>
            <a:r>
              <a:rPr lang="en-US" dirty="0"/>
              <a:t> </a:t>
            </a:r>
            <a:r>
              <a:rPr lang="en-US" dirty="0" err="1"/>
              <a:t>kodulehel</a:t>
            </a:r>
            <a:r>
              <a:rPr lang="en-US" dirty="0"/>
              <a:t>), Simmo Talpas-</a:t>
            </a:r>
            <a:r>
              <a:rPr lang="en-US" dirty="0" err="1"/>
              <a:t>Taltsepp</a:t>
            </a:r>
            <a:r>
              <a:rPr lang="en-US" dirty="0"/>
              <a:t> MSc 2024, T-</a:t>
            </a:r>
            <a:r>
              <a:rPr lang="en-US" dirty="0" err="1"/>
              <a:t>Konsult</a:t>
            </a:r>
            <a:r>
              <a:rPr lang="en-US" dirty="0"/>
              <a:t> </a:t>
            </a:r>
            <a:r>
              <a:rPr lang="en-US" dirty="0" err="1"/>
              <a:t>kodulehel</a:t>
            </a:r>
            <a:r>
              <a:rPr lang="en-US" dirty="0"/>
              <a:t> </a:t>
            </a:r>
            <a:r>
              <a:rPr lang="en-US" dirty="0" err="1"/>
              <a:t>võrgurakendusena</a:t>
            </a:r>
            <a:r>
              <a:rPr lang="en-US" dirty="0"/>
              <a:t> </a:t>
            </a:r>
            <a:r>
              <a:rPr lang="en-US" dirty="0" err="1"/>
              <a:t>toimiv</a:t>
            </a:r>
            <a:r>
              <a:rPr lang="en-US" dirty="0"/>
              <a:t> – </a:t>
            </a:r>
            <a:r>
              <a:rPr lang="en-US" dirty="0" err="1"/>
              <a:t>sidumata</a:t>
            </a:r>
            <a:r>
              <a:rPr lang="en-US" dirty="0"/>
              <a:t> </a:t>
            </a:r>
            <a:r>
              <a:rPr lang="en-US" dirty="0" err="1"/>
              <a:t>kihtidel</a:t>
            </a:r>
            <a:r>
              <a:rPr lang="en-US" dirty="0"/>
              <a:t> </a:t>
            </a:r>
            <a:r>
              <a:rPr lang="en-US" dirty="0" err="1"/>
              <a:t>arvutatud</a:t>
            </a:r>
            <a:r>
              <a:rPr lang="en-US" dirty="0"/>
              <a:t> </a:t>
            </a:r>
            <a:r>
              <a:rPr lang="en-US" dirty="0" err="1"/>
              <a:t>numbrid</a:t>
            </a:r>
            <a:r>
              <a:rPr lang="en-US" dirty="0"/>
              <a:t> </a:t>
            </a:r>
            <a:r>
              <a:rPr lang="en-US" dirty="0" err="1"/>
              <a:t>peaksid</a:t>
            </a:r>
            <a:r>
              <a:rPr lang="en-US" dirty="0"/>
              <a:t> </a:t>
            </a:r>
            <a:r>
              <a:rPr lang="en-US" dirty="0" err="1"/>
              <a:t>olema</a:t>
            </a:r>
            <a:r>
              <a:rPr lang="en-US" dirty="0"/>
              <a:t> </a:t>
            </a:r>
            <a:r>
              <a:rPr lang="en-US" dirty="0" err="1"/>
              <a:t>mõõdetavad</a:t>
            </a:r>
            <a:r>
              <a:rPr lang="en-US" dirty="0"/>
              <a:t> </a:t>
            </a:r>
            <a:r>
              <a:rPr lang="en-US" dirty="0" err="1"/>
              <a:t>plaatkoormuskatsega</a:t>
            </a:r>
            <a:r>
              <a:rPr lang="en-US" dirty="0"/>
              <a:t> (Ev2)</a:t>
            </a:r>
          </a:p>
        </p:txBody>
      </p:sp>
      <p:pic>
        <p:nvPicPr>
          <p:cNvPr id="5" name="Picture 4">
            <a:extLst>
              <a:ext uri="{FF2B5EF4-FFF2-40B4-BE49-F238E27FC236}">
                <a16:creationId xmlns:a16="http://schemas.microsoft.com/office/drawing/2014/main" id="{88C35D59-5FAF-8CEE-9ACD-74CFB2AA3A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8764" y="4704179"/>
            <a:ext cx="3995987" cy="2122382"/>
          </a:xfrm>
          <a:prstGeom prst="rect">
            <a:avLst/>
          </a:prstGeom>
        </p:spPr>
      </p:pic>
      <p:pic>
        <p:nvPicPr>
          <p:cNvPr id="7" name="Picture 6">
            <a:extLst>
              <a:ext uri="{FF2B5EF4-FFF2-40B4-BE49-F238E27FC236}">
                <a16:creationId xmlns:a16="http://schemas.microsoft.com/office/drawing/2014/main" id="{99326A59-67F1-61C5-9011-32D15FC52C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8885" y="306957"/>
            <a:ext cx="3903115" cy="3489188"/>
          </a:xfrm>
          <a:prstGeom prst="rect">
            <a:avLst/>
          </a:prstGeom>
        </p:spPr>
      </p:pic>
      <p:sp>
        <p:nvSpPr>
          <p:cNvPr id="4" name="Slide Number Placeholder 3">
            <a:extLst>
              <a:ext uri="{FF2B5EF4-FFF2-40B4-BE49-F238E27FC236}">
                <a16:creationId xmlns:a16="http://schemas.microsoft.com/office/drawing/2014/main" id="{F0DB1B63-03A1-78BD-899F-9864C547C6F5}"/>
              </a:ext>
            </a:extLst>
          </p:cNvPr>
          <p:cNvSpPr>
            <a:spLocks noGrp="1"/>
          </p:cNvSpPr>
          <p:nvPr>
            <p:ph type="sldNum" sz="quarter" idx="12"/>
          </p:nvPr>
        </p:nvSpPr>
        <p:spPr/>
        <p:txBody>
          <a:bodyPr/>
          <a:lstStyle/>
          <a:p>
            <a:fld id="{293FD8E8-F8C2-465E-AF77-6AD9B13EB0E0}" type="slidenum">
              <a:rPr lang="en-US" smtClean="0"/>
              <a:t>78</a:t>
            </a:fld>
            <a:endParaRPr lang="en-US"/>
          </a:p>
        </p:txBody>
      </p:sp>
    </p:spTree>
    <p:extLst>
      <p:ext uri="{BB962C8B-B14F-4D97-AF65-F5344CB8AC3E}">
        <p14:creationId xmlns:p14="http://schemas.microsoft.com/office/powerpoint/2010/main" val="10261487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6AAC3-3445-FFDE-9C21-4C88EDF4C443}"/>
              </a:ext>
            </a:extLst>
          </p:cNvPr>
          <p:cNvSpPr>
            <a:spLocks noGrp="1"/>
          </p:cNvSpPr>
          <p:nvPr>
            <p:ph type="title"/>
          </p:nvPr>
        </p:nvSpPr>
        <p:spPr/>
        <p:txBody>
          <a:bodyPr/>
          <a:lstStyle/>
          <a:p>
            <a:r>
              <a:rPr lang="en-US" dirty="0"/>
              <a:t>KAP ja </a:t>
            </a:r>
            <a:r>
              <a:rPr lang="en-US" dirty="0" err="1"/>
              <a:t>selle</a:t>
            </a:r>
            <a:r>
              <a:rPr lang="en-US" dirty="0"/>
              <a:t> </a:t>
            </a:r>
            <a:r>
              <a:rPr lang="en-US" dirty="0" err="1"/>
              <a:t>muudatused</a:t>
            </a:r>
            <a:r>
              <a:rPr lang="en-US" dirty="0"/>
              <a:t> 2025 (KAP 2.1)</a:t>
            </a:r>
          </a:p>
        </p:txBody>
      </p:sp>
      <p:sp>
        <p:nvSpPr>
          <p:cNvPr id="3" name="Content Placeholder 2">
            <a:extLst>
              <a:ext uri="{FF2B5EF4-FFF2-40B4-BE49-F238E27FC236}">
                <a16:creationId xmlns:a16="http://schemas.microsoft.com/office/drawing/2014/main" id="{E152C3F3-CEA3-E656-ADEB-D9140C8CD01B}"/>
              </a:ext>
            </a:extLst>
          </p:cNvPr>
          <p:cNvSpPr>
            <a:spLocks noGrp="1"/>
          </p:cNvSpPr>
          <p:nvPr>
            <p:ph idx="1"/>
          </p:nvPr>
        </p:nvSpPr>
        <p:spPr/>
        <p:txBody>
          <a:bodyPr>
            <a:normAutofit fontScale="85000" lnSpcReduction="20000"/>
          </a:bodyPr>
          <a:lstStyle/>
          <a:p>
            <a:r>
              <a:rPr lang="en-US" dirty="0" err="1"/>
              <a:t>Siirdetegurid</a:t>
            </a:r>
            <a:r>
              <a:rPr lang="en-US" dirty="0"/>
              <a:t> 1,27/4,67 (</a:t>
            </a:r>
            <a:r>
              <a:rPr lang="en-US" dirty="0" err="1"/>
              <a:t>seni</a:t>
            </a:r>
            <a:r>
              <a:rPr lang="en-US" dirty="0"/>
              <a:t> 2,67/3,76)</a:t>
            </a:r>
          </a:p>
          <a:p>
            <a:pPr lvl="1"/>
            <a:r>
              <a:rPr lang="en-US" dirty="0" err="1"/>
              <a:t>suure</a:t>
            </a:r>
            <a:r>
              <a:rPr lang="en-US" dirty="0"/>
              <a:t> AR </a:t>
            </a:r>
            <a:r>
              <a:rPr lang="en-US" dirty="0" err="1"/>
              <a:t>arvuga</a:t>
            </a:r>
            <a:r>
              <a:rPr lang="en-US" dirty="0"/>
              <a:t> </a:t>
            </a:r>
            <a:r>
              <a:rPr lang="en-US" dirty="0" err="1"/>
              <a:t>teedel</a:t>
            </a:r>
            <a:r>
              <a:rPr lang="en-US" dirty="0"/>
              <a:t> </a:t>
            </a:r>
            <a:r>
              <a:rPr lang="en-US" dirty="0" err="1"/>
              <a:t>normkoormus</a:t>
            </a:r>
            <a:r>
              <a:rPr lang="en-US" dirty="0"/>
              <a:t> </a:t>
            </a:r>
            <a:r>
              <a:rPr lang="en-US" dirty="0" err="1"/>
              <a:t>tõuseb</a:t>
            </a:r>
            <a:r>
              <a:rPr lang="en-US" dirty="0"/>
              <a:t>, </a:t>
            </a:r>
            <a:r>
              <a:rPr lang="en-US" dirty="0" err="1"/>
              <a:t>kui</a:t>
            </a:r>
            <a:r>
              <a:rPr lang="en-US" dirty="0"/>
              <a:t> AR </a:t>
            </a:r>
            <a:r>
              <a:rPr lang="en-US" dirty="0" err="1"/>
              <a:t>väike</a:t>
            </a:r>
            <a:r>
              <a:rPr lang="en-US" dirty="0"/>
              <a:t>, </a:t>
            </a:r>
            <a:r>
              <a:rPr lang="en-US" dirty="0" err="1"/>
              <a:t>siis</a:t>
            </a:r>
            <a:r>
              <a:rPr lang="en-US" dirty="0"/>
              <a:t> </a:t>
            </a:r>
            <a:r>
              <a:rPr lang="en-US" dirty="0" err="1"/>
              <a:t>kahaneb</a:t>
            </a:r>
            <a:endParaRPr lang="en-US" dirty="0"/>
          </a:p>
          <a:p>
            <a:r>
              <a:rPr lang="en-US" dirty="0" err="1"/>
              <a:t>Muutub</a:t>
            </a:r>
            <a:r>
              <a:rPr lang="en-US" dirty="0"/>
              <a:t> </a:t>
            </a:r>
            <a:r>
              <a:rPr lang="en-US" dirty="0" err="1"/>
              <a:t>logaritmvalem</a:t>
            </a:r>
            <a:r>
              <a:rPr lang="en-US" dirty="0"/>
              <a:t> mis </a:t>
            </a:r>
            <a:r>
              <a:rPr lang="en-US" dirty="0" err="1"/>
              <a:t>määrab</a:t>
            </a:r>
            <a:r>
              <a:rPr lang="en-US" dirty="0"/>
              <a:t> </a:t>
            </a:r>
            <a:r>
              <a:rPr lang="en-US" dirty="0" err="1"/>
              <a:t>vajaliku</a:t>
            </a:r>
            <a:r>
              <a:rPr lang="en-US" dirty="0"/>
              <a:t> </a:t>
            </a:r>
            <a:r>
              <a:rPr lang="en-US" dirty="0" err="1"/>
              <a:t>kandevõime</a:t>
            </a:r>
            <a:endParaRPr lang="en-US" dirty="0"/>
          </a:p>
          <a:p>
            <a:r>
              <a:rPr lang="en-US" dirty="0" err="1"/>
              <a:t>Kulumisvaru</a:t>
            </a:r>
            <a:r>
              <a:rPr lang="en-US" dirty="0"/>
              <a:t> </a:t>
            </a:r>
            <a:r>
              <a:rPr lang="en-US" dirty="0" err="1"/>
              <a:t>tuleb</a:t>
            </a:r>
            <a:r>
              <a:rPr lang="en-US" dirty="0"/>
              <a:t> </a:t>
            </a:r>
            <a:r>
              <a:rPr lang="en-US" dirty="0" err="1"/>
              <a:t>arvestada</a:t>
            </a:r>
            <a:r>
              <a:rPr lang="en-US" dirty="0"/>
              <a:t>, </a:t>
            </a:r>
            <a:r>
              <a:rPr lang="en-US" dirty="0" err="1"/>
              <a:t>kui</a:t>
            </a:r>
            <a:r>
              <a:rPr lang="en-US" dirty="0"/>
              <a:t> AKÖL&gt;1000</a:t>
            </a:r>
          </a:p>
          <a:p>
            <a:pPr lvl="1"/>
            <a:r>
              <a:rPr lang="en-US" dirty="0" err="1"/>
              <a:t>kui</a:t>
            </a:r>
            <a:r>
              <a:rPr lang="en-US" dirty="0"/>
              <a:t> </a:t>
            </a:r>
            <a:r>
              <a:rPr lang="en-US" dirty="0" err="1"/>
              <a:t>ehitus</a:t>
            </a:r>
            <a:r>
              <a:rPr lang="en-US" dirty="0"/>
              <a:t> </a:t>
            </a:r>
            <a:r>
              <a:rPr lang="en-US" dirty="0" err="1"/>
              <a:t>etapiviisiline</a:t>
            </a:r>
            <a:r>
              <a:rPr lang="en-US" dirty="0"/>
              <a:t>, </a:t>
            </a:r>
            <a:r>
              <a:rPr lang="en-US" dirty="0" err="1"/>
              <a:t>siis</a:t>
            </a:r>
            <a:r>
              <a:rPr lang="en-US" dirty="0"/>
              <a:t> </a:t>
            </a:r>
            <a:r>
              <a:rPr lang="en-US" dirty="0" err="1"/>
              <a:t>mõlemale</a:t>
            </a:r>
            <a:r>
              <a:rPr lang="en-US" dirty="0"/>
              <a:t>  – </a:t>
            </a:r>
            <a:r>
              <a:rPr lang="en-US" dirty="0" err="1"/>
              <a:t>nii</a:t>
            </a:r>
            <a:r>
              <a:rPr lang="en-US" dirty="0"/>
              <a:t> </a:t>
            </a:r>
            <a:r>
              <a:rPr lang="en-US" dirty="0" err="1"/>
              <a:t>ajutisele</a:t>
            </a:r>
            <a:r>
              <a:rPr lang="en-US" dirty="0"/>
              <a:t> </a:t>
            </a:r>
            <a:r>
              <a:rPr lang="en-US" dirty="0" err="1"/>
              <a:t>ehk</a:t>
            </a:r>
            <a:r>
              <a:rPr lang="en-US" dirty="0"/>
              <a:t> BIN </a:t>
            </a:r>
            <a:r>
              <a:rPr lang="en-US" dirty="0" err="1"/>
              <a:t>kihile</a:t>
            </a:r>
            <a:r>
              <a:rPr lang="en-US" dirty="0"/>
              <a:t> </a:t>
            </a:r>
            <a:r>
              <a:rPr lang="en-US" dirty="0" err="1"/>
              <a:t>kui</a:t>
            </a:r>
            <a:r>
              <a:rPr lang="en-US" dirty="0"/>
              <a:t> </a:t>
            </a:r>
            <a:r>
              <a:rPr lang="en-US" dirty="0" err="1"/>
              <a:t>viimasele</a:t>
            </a:r>
            <a:endParaRPr lang="en-US" dirty="0"/>
          </a:p>
          <a:p>
            <a:r>
              <a:rPr lang="en-US" dirty="0" err="1"/>
              <a:t>Lisandub</a:t>
            </a:r>
            <a:r>
              <a:rPr lang="en-US" dirty="0"/>
              <a:t> PMB </a:t>
            </a:r>
            <a:r>
              <a:rPr lang="en-US" dirty="0" err="1"/>
              <a:t>bituumeniga</a:t>
            </a:r>
            <a:r>
              <a:rPr lang="en-US" dirty="0"/>
              <a:t> </a:t>
            </a:r>
            <a:r>
              <a:rPr lang="en-US" dirty="0" err="1"/>
              <a:t>asfalt</a:t>
            </a:r>
            <a:endParaRPr lang="en-US" dirty="0"/>
          </a:p>
          <a:p>
            <a:pPr lvl="1"/>
            <a:r>
              <a:rPr lang="en-US" dirty="0" err="1"/>
              <a:t>igas</a:t>
            </a:r>
            <a:r>
              <a:rPr lang="en-US" dirty="0"/>
              <a:t> </a:t>
            </a:r>
            <a:r>
              <a:rPr lang="en-US" dirty="0" err="1"/>
              <a:t>asfaldikihis</a:t>
            </a:r>
            <a:r>
              <a:rPr lang="en-US" dirty="0"/>
              <a:t>, </a:t>
            </a:r>
            <a:r>
              <a:rPr lang="en-US" dirty="0" err="1"/>
              <a:t>kuigi</a:t>
            </a:r>
            <a:r>
              <a:rPr lang="en-US" dirty="0"/>
              <a:t> </a:t>
            </a:r>
            <a:r>
              <a:rPr lang="en-US" dirty="0" err="1"/>
              <a:t>soovitus</a:t>
            </a:r>
            <a:r>
              <a:rPr lang="en-US" dirty="0"/>
              <a:t> </a:t>
            </a:r>
            <a:r>
              <a:rPr lang="en-US" dirty="0" err="1"/>
              <a:t>saab</a:t>
            </a:r>
            <a:r>
              <a:rPr lang="en-US" dirty="0"/>
              <a:t> </a:t>
            </a:r>
            <a:r>
              <a:rPr lang="en-US" dirty="0" err="1"/>
              <a:t>olema</a:t>
            </a:r>
            <a:r>
              <a:rPr lang="en-US" dirty="0"/>
              <a:t> </a:t>
            </a:r>
            <a:r>
              <a:rPr lang="en-US" dirty="0" err="1"/>
              <a:t>kasutada</a:t>
            </a:r>
            <a:r>
              <a:rPr lang="en-US" dirty="0"/>
              <a:t> </a:t>
            </a:r>
            <a:r>
              <a:rPr lang="en-US" dirty="0" err="1"/>
              <a:t>eelkõige</a:t>
            </a:r>
            <a:r>
              <a:rPr lang="en-US" dirty="0"/>
              <a:t> BIN </a:t>
            </a:r>
            <a:r>
              <a:rPr lang="en-US" dirty="0" err="1"/>
              <a:t>kihis</a:t>
            </a:r>
            <a:endParaRPr lang="en-US" dirty="0"/>
          </a:p>
          <a:p>
            <a:r>
              <a:rPr lang="en-US" dirty="0">
                <a:highlight>
                  <a:srgbClr val="00FFFF"/>
                </a:highlight>
              </a:rPr>
              <a:t>KAP </a:t>
            </a:r>
            <a:r>
              <a:rPr lang="en-US" dirty="0" err="1">
                <a:highlight>
                  <a:srgbClr val="00FFFF"/>
                </a:highlight>
              </a:rPr>
              <a:t>arvutuste</a:t>
            </a:r>
            <a:r>
              <a:rPr lang="en-US" dirty="0">
                <a:highlight>
                  <a:srgbClr val="00FFFF"/>
                </a:highlight>
              </a:rPr>
              <a:t> </a:t>
            </a:r>
            <a:r>
              <a:rPr lang="en-US" dirty="0" err="1">
                <a:highlight>
                  <a:srgbClr val="00FFFF"/>
                </a:highlight>
              </a:rPr>
              <a:t>tulemus</a:t>
            </a:r>
            <a:r>
              <a:rPr lang="en-US" dirty="0">
                <a:highlight>
                  <a:srgbClr val="00FFFF"/>
                </a:highlight>
              </a:rPr>
              <a:t> </a:t>
            </a:r>
            <a:r>
              <a:rPr lang="en-US" dirty="0" err="1">
                <a:highlight>
                  <a:srgbClr val="00FFFF"/>
                </a:highlight>
              </a:rPr>
              <a:t>ei</a:t>
            </a:r>
            <a:r>
              <a:rPr lang="en-US" dirty="0">
                <a:highlight>
                  <a:srgbClr val="00FFFF"/>
                </a:highlight>
              </a:rPr>
              <a:t> ole </a:t>
            </a:r>
            <a:r>
              <a:rPr lang="en-US" dirty="0" err="1">
                <a:highlight>
                  <a:srgbClr val="00FFFF"/>
                </a:highlight>
              </a:rPr>
              <a:t>ikkagi</a:t>
            </a:r>
            <a:r>
              <a:rPr lang="en-US" dirty="0">
                <a:highlight>
                  <a:srgbClr val="00FFFF"/>
                </a:highlight>
              </a:rPr>
              <a:t> </a:t>
            </a:r>
            <a:r>
              <a:rPr lang="en-US" dirty="0" err="1">
                <a:highlight>
                  <a:srgbClr val="00FFFF"/>
                </a:highlight>
              </a:rPr>
              <a:t>mõõdetav</a:t>
            </a:r>
            <a:r>
              <a:rPr lang="en-US" dirty="0">
                <a:highlight>
                  <a:srgbClr val="00FFFF"/>
                </a:highlight>
              </a:rPr>
              <a:t> </a:t>
            </a:r>
            <a:r>
              <a:rPr lang="en-US" dirty="0" err="1">
                <a:highlight>
                  <a:srgbClr val="00FFFF"/>
                </a:highlight>
              </a:rPr>
              <a:t>mistahes</a:t>
            </a:r>
            <a:r>
              <a:rPr lang="en-US" dirty="0">
                <a:highlight>
                  <a:srgbClr val="00FFFF"/>
                </a:highlight>
              </a:rPr>
              <a:t> </a:t>
            </a:r>
            <a:r>
              <a:rPr lang="en-US" dirty="0" err="1">
                <a:highlight>
                  <a:srgbClr val="00FFFF"/>
                </a:highlight>
              </a:rPr>
              <a:t>seadmega</a:t>
            </a:r>
            <a:endParaRPr lang="en-US" dirty="0">
              <a:highlight>
                <a:srgbClr val="00FFFF"/>
              </a:highlight>
            </a:endParaRPr>
          </a:p>
          <a:p>
            <a:pPr lvl="1"/>
            <a:r>
              <a:rPr lang="en-US" dirty="0" err="1"/>
              <a:t>Selleks</a:t>
            </a:r>
            <a:r>
              <a:rPr lang="en-US" dirty="0"/>
              <a:t>, et </a:t>
            </a:r>
            <a:r>
              <a:rPr lang="en-US" dirty="0" err="1"/>
              <a:t>saada</a:t>
            </a:r>
            <a:r>
              <a:rPr lang="en-US" dirty="0"/>
              <a:t> </a:t>
            </a:r>
            <a:r>
              <a:rPr lang="en-US" dirty="0" err="1"/>
              <a:t>kontrollitavad</a:t>
            </a:r>
            <a:r>
              <a:rPr lang="en-US" dirty="0"/>
              <a:t> </a:t>
            </a:r>
            <a:r>
              <a:rPr lang="en-US" dirty="0" err="1"/>
              <a:t>kandevõime</a:t>
            </a:r>
            <a:r>
              <a:rPr lang="en-US" dirty="0"/>
              <a:t> </a:t>
            </a:r>
            <a:r>
              <a:rPr lang="en-US" dirty="0" err="1"/>
              <a:t>väärtused</a:t>
            </a:r>
            <a:r>
              <a:rPr lang="en-US" dirty="0"/>
              <a:t>, </a:t>
            </a:r>
            <a:r>
              <a:rPr lang="en-US" dirty="0" err="1"/>
              <a:t>tuleb</a:t>
            </a:r>
            <a:r>
              <a:rPr lang="en-US" dirty="0"/>
              <a:t> </a:t>
            </a:r>
            <a:r>
              <a:rPr lang="en-US" dirty="0" err="1"/>
              <a:t>ikka</a:t>
            </a:r>
            <a:r>
              <a:rPr lang="en-US" dirty="0"/>
              <a:t> </a:t>
            </a:r>
            <a:r>
              <a:rPr lang="en-US" dirty="0" err="1"/>
              <a:t>kasutada</a:t>
            </a:r>
            <a:r>
              <a:rPr lang="en-US" dirty="0"/>
              <a:t> KRP </a:t>
            </a:r>
            <a:r>
              <a:rPr lang="en-US" dirty="0" err="1"/>
              <a:t>programmi</a:t>
            </a:r>
            <a:r>
              <a:rPr lang="en-US" dirty="0"/>
              <a:t> </a:t>
            </a:r>
            <a:r>
              <a:rPr lang="en-US" dirty="0" err="1"/>
              <a:t>sõltumatult</a:t>
            </a:r>
            <a:r>
              <a:rPr lang="en-US" dirty="0"/>
              <a:t> </a:t>
            </a:r>
            <a:r>
              <a:rPr lang="en-US" dirty="0" err="1"/>
              <a:t>sellest</a:t>
            </a:r>
            <a:r>
              <a:rPr lang="en-US" dirty="0"/>
              <a:t>, </a:t>
            </a:r>
            <a:r>
              <a:rPr lang="en-US" dirty="0" err="1"/>
              <a:t>millega</a:t>
            </a:r>
            <a:r>
              <a:rPr lang="en-US" dirty="0"/>
              <a:t> on </a:t>
            </a:r>
            <a:r>
              <a:rPr lang="en-US" dirty="0" err="1"/>
              <a:t>konstruktsioon</a:t>
            </a:r>
            <a:r>
              <a:rPr lang="en-US" dirty="0"/>
              <a:t> </a:t>
            </a:r>
            <a:r>
              <a:rPr lang="en-US" dirty="0" err="1"/>
              <a:t>algselt</a:t>
            </a:r>
            <a:r>
              <a:rPr lang="en-US" dirty="0"/>
              <a:t> </a:t>
            </a:r>
            <a:r>
              <a:rPr lang="en-US" dirty="0" err="1"/>
              <a:t>arvutatud</a:t>
            </a:r>
            <a:endParaRPr lang="en-US" dirty="0"/>
          </a:p>
          <a:p>
            <a:pPr lvl="1"/>
            <a:r>
              <a:rPr lang="en-US" dirty="0" err="1"/>
              <a:t>Määrus</a:t>
            </a:r>
            <a:r>
              <a:rPr lang="en-US" dirty="0"/>
              <a:t> 101 </a:t>
            </a:r>
            <a:r>
              <a:rPr lang="en-US" dirty="0" err="1"/>
              <a:t>vajab</a:t>
            </a:r>
            <a:r>
              <a:rPr lang="en-US" dirty="0"/>
              <a:t> </a:t>
            </a:r>
            <a:r>
              <a:rPr lang="en-US" dirty="0" err="1"/>
              <a:t>korrektuuri</a:t>
            </a:r>
            <a:r>
              <a:rPr lang="en-US" dirty="0"/>
              <a:t>, </a:t>
            </a:r>
            <a:r>
              <a:rPr lang="en-US" dirty="0" err="1"/>
              <a:t>kuid</a:t>
            </a:r>
            <a:r>
              <a:rPr lang="en-US" dirty="0"/>
              <a:t> see </a:t>
            </a:r>
            <a:r>
              <a:rPr lang="en-US" dirty="0" err="1"/>
              <a:t>algatatakse</a:t>
            </a:r>
            <a:r>
              <a:rPr lang="en-US" dirty="0"/>
              <a:t> PÄRAST </a:t>
            </a:r>
            <a:r>
              <a:rPr lang="en-US" dirty="0" err="1"/>
              <a:t>muldkeha</a:t>
            </a:r>
            <a:r>
              <a:rPr lang="en-US" dirty="0"/>
              <a:t> </a:t>
            </a:r>
            <a:r>
              <a:rPr lang="en-US" dirty="0" err="1"/>
              <a:t>juhendi</a:t>
            </a:r>
            <a:r>
              <a:rPr lang="en-US" dirty="0"/>
              <a:t> </a:t>
            </a:r>
            <a:r>
              <a:rPr lang="en-US" dirty="0" err="1"/>
              <a:t>uuenduse</a:t>
            </a:r>
            <a:r>
              <a:rPr lang="en-US" dirty="0"/>
              <a:t> </a:t>
            </a:r>
            <a:r>
              <a:rPr lang="en-US" dirty="0" err="1"/>
              <a:t>valmimist</a:t>
            </a:r>
            <a:endParaRPr lang="en-US" dirty="0"/>
          </a:p>
          <a:p>
            <a:r>
              <a:rPr lang="en-US" dirty="0" err="1"/>
              <a:t>Etapiviisiline</a:t>
            </a:r>
            <a:r>
              <a:rPr lang="en-US" dirty="0"/>
              <a:t> </a:t>
            </a:r>
            <a:r>
              <a:rPr lang="en-US" dirty="0" err="1"/>
              <a:t>ehitus</a:t>
            </a:r>
            <a:r>
              <a:rPr lang="en-US" dirty="0"/>
              <a:t> – </a:t>
            </a:r>
            <a:r>
              <a:rPr lang="en-US" dirty="0" err="1"/>
              <a:t>täna</a:t>
            </a:r>
            <a:r>
              <a:rPr lang="en-US" dirty="0"/>
              <a:t> </a:t>
            </a:r>
            <a:r>
              <a:rPr lang="en-US" dirty="0" err="1"/>
              <a:t>lubatakse</a:t>
            </a:r>
            <a:r>
              <a:rPr lang="en-US" dirty="0"/>
              <a:t> </a:t>
            </a:r>
            <a:r>
              <a:rPr lang="en-US" dirty="0" err="1"/>
              <a:t>veel</a:t>
            </a:r>
            <a:r>
              <a:rPr lang="en-US" dirty="0"/>
              <a:t> 1 </a:t>
            </a:r>
            <a:r>
              <a:rPr lang="en-US" dirty="0" err="1"/>
              <a:t>etapis</a:t>
            </a:r>
            <a:r>
              <a:rPr lang="en-US" dirty="0"/>
              <a:t> (</a:t>
            </a:r>
            <a:r>
              <a:rPr lang="en-US" dirty="0" err="1"/>
              <a:t>ilma</a:t>
            </a:r>
            <a:r>
              <a:rPr lang="en-US" dirty="0"/>
              <a:t> </a:t>
            </a:r>
            <a:r>
              <a:rPr lang="en-US" dirty="0" err="1"/>
              <a:t>kulumiskihita</a:t>
            </a:r>
            <a:r>
              <a:rPr lang="en-US" dirty="0"/>
              <a:t>) </a:t>
            </a:r>
            <a:r>
              <a:rPr lang="en-US" dirty="0" err="1"/>
              <a:t>ühes</a:t>
            </a:r>
            <a:r>
              <a:rPr lang="en-US" dirty="0"/>
              <a:t> </a:t>
            </a:r>
            <a:r>
              <a:rPr lang="en-US" dirty="0" err="1"/>
              <a:t>kihis</a:t>
            </a:r>
            <a:r>
              <a:rPr lang="en-US" dirty="0"/>
              <a:t> </a:t>
            </a:r>
            <a:r>
              <a:rPr lang="en-US" dirty="0" err="1"/>
              <a:t>varutegur</a:t>
            </a:r>
            <a:r>
              <a:rPr lang="en-US" dirty="0"/>
              <a:t> </a:t>
            </a:r>
            <a:r>
              <a:rPr lang="en-US" dirty="0" err="1"/>
              <a:t>miinusesse</a:t>
            </a:r>
            <a:r>
              <a:rPr lang="en-US" dirty="0"/>
              <a:t> </a:t>
            </a:r>
            <a:r>
              <a:rPr lang="en-US" dirty="0" err="1"/>
              <a:t>kuni</a:t>
            </a:r>
            <a:r>
              <a:rPr lang="en-US" dirty="0"/>
              <a:t> 5%, </a:t>
            </a:r>
            <a:r>
              <a:rPr lang="en-US" dirty="0" err="1"/>
              <a:t>varsti</a:t>
            </a:r>
            <a:r>
              <a:rPr lang="en-US" dirty="0"/>
              <a:t> </a:t>
            </a:r>
            <a:r>
              <a:rPr lang="en-US" dirty="0" err="1"/>
              <a:t>enam</a:t>
            </a:r>
            <a:r>
              <a:rPr lang="en-US" dirty="0"/>
              <a:t> </a:t>
            </a:r>
            <a:r>
              <a:rPr lang="en-US" dirty="0" err="1"/>
              <a:t>ei</a:t>
            </a:r>
            <a:r>
              <a:rPr lang="en-US" dirty="0"/>
              <a:t>.</a:t>
            </a:r>
          </a:p>
          <a:p>
            <a:endParaRPr lang="en-US" dirty="0"/>
          </a:p>
        </p:txBody>
      </p:sp>
      <p:sp>
        <p:nvSpPr>
          <p:cNvPr id="4" name="Slide Number Placeholder 3">
            <a:extLst>
              <a:ext uri="{FF2B5EF4-FFF2-40B4-BE49-F238E27FC236}">
                <a16:creationId xmlns:a16="http://schemas.microsoft.com/office/drawing/2014/main" id="{E893FB6B-2C83-CB85-9B1E-2911331424C2}"/>
              </a:ext>
            </a:extLst>
          </p:cNvPr>
          <p:cNvSpPr>
            <a:spLocks noGrp="1"/>
          </p:cNvSpPr>
          <p:nvPr>
            <p:ph type="sldNum" sz="quarter" idx="12"/>
          </p:nvPr>
        </p:nvSpPr>
        <p:spPr/>
        <p:txBody>
          <a:bodyPr/>
          <a:lstStyle/>
          <a:p>
            <a:fld id="{293FD8E8-F8C2-465E-AF77-6AD9B13EB0E0}" type="slidenum">
              <a:rPr lang="en-US" smtClean="0"/>
              <a:t>79</a:t>
            </a:fld>
            <a:endParaRPr lang="en-US"/>
          </a:p>
        </p:txBody>
      </p:sp>
    </p:spTree>
    <p:extLst>
      <p:ext uri="{BB962C8B-B14F-4D97-AF65-F5344CB8AC3E}">
        <p14:creationId xmlns:p14="http://schemas.microsoft.com/office/powerpoint/2010/main" val="1523094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ECD6-85A6-9B16-5042-6F21095CFC62}"/>
              </a:ext>
            </a:extLst>
          </p:cNvPr>
          <p:cNvSpPr>
            <a:spLocks noGrp="1"/>
          </p:cNvSpPr>
          <p:nvPr>
            <p:ph type="title"/>
          </p:nvPr>
        </p:nvSpPr>
        <p:spPr>
          <a:xfrm>
            <a:off x="838200" y="365125"/>
            <a:ext cx="10793506" cy="1325563"/>
          </a:xfrm>
        </p:spPr>
        <p:txBody>
          <a:bodyPr/>
          <a:lstStyle/>
          <a:p>
            <a:r>
              <a:rPr lang="en-US" dirty="0" err="1"/>
              <a:t>Mõõtmised</a:t>
            </a:r>
            <a:r>
              <a:rPr lang="en-US" dirty="0"/>
              <a:t> </a:t>
            </a:r>
            <a:r>
              <a:rPr lang="en-US" dirty="0" err="1"/>
              <a:t>olemasoleval</a:t>
            </a:r>
            <a:r>
              <a:rPr lang="en-US" dirty="0"/>
              <a:t> (</a:t>
            </a:r>
            <a:r>
              <a:rPr lang="en-US" dirty="0" err="1"/>
              <a:t>valmisehitatud</a:t>
            </a:r>
            <a:r>
              <a:rPr lang="en-US" dirty="0"/>
              <a:t>) </a:t>
            </a:r>
            <a:r>
              <a:rPr lang="en-US" dirty="0" err="1"/>
              <a:t>alal</a:t>
            </a:r>
            <a:endParaRPr lang="en-US" dirty="0"/>
          </a:p>
        </p:txBody>
      </p:sp>
      <p:sp>
        <p:nvSpPr>
          <p:cNvPr id="3" name="Content Placeholder 2">
            <a:extLst>
              <a:ext uri="{FF2B5EF4-FFF2-40B4-BE49-F238E27FC236}">
                <a16:creationId xmlns:a16="http://schemas.microsoft.com/office/drawing/2014/main" id="{8164B205-6B25-625C-9F6F-D15FCA2E02A6}"/>
              </a:ext>
            </a:extLst>
          </p:cNvPr>
          <p:cNvSpPr>
            <a:spLocks noGrp="1"/>
          </p:cNvSpPr>
          <p:nvPr>
            <p:ph idx="1"/>
          </p:nvPr>
        </p:nvSpPr>
        <p:spPr/>
        <p:txBody>
          <a:bodyPr>
            <a:normAutofit fontScale="85000" lnSpcReduction="20000"/>
          </a:bodyPr>
          <a:lstStyle/>
          <a:p>
            <a:r>
              <a:rPr lang="en-US" dirty="0"/>
              <a:t>M101 </a:t>
            </a:r>
            <a:r>
              <a:rPr lang="en-US" dirty="0" err="1"/>
              <a:t>sätestab</a:t>
            </a:r>
            <a:r>
              <a:rPr lang="en-US" dirty="0"/>
              <a:t> </a:t>
            </a:r>
            <a:r>
              <a:rPr lang="en-US" dirty="0" err="1"/>
              <a:t>nõuded</a:t>
            </a:r>
            <a:r>
              <a:rPr lang="en-US" dirty="0"/>
              <a:t> </a:t>
            </a:r>
            <a:r>
              <a:rPr lang="en-US" dirty="0" err="1"/>
              <a:t>vaid</a:t>
            </a:r>
            <a:r>
              <a:rPr lang="en-US" dirty="0"/>
              <a:t> </a:t>
            </a:r>
            <a:r>
              <a:rPr lang="en-US" dirty="0" err="1"/>
              <a:t>ehitusprotsessi</a:t>
            </a:r>
            <a:r>
              <a:rPr lang="en-US" dirty="0"/>
              <a:t> </a:t>
            </a:r>
            <a:r>
              <a:rPr lang="en-US" dirty="0" err="1"/>
              <a:t>käigus</a:t>
            </a:r>
            <a:r>
              <a:rPr lang="en-US" dirty="0"/>
              <a:t> </a:t>
            </a:r>
            <a:r>
              <a:rPr lang="en-US" dirty="0" err="1"/>
              <a:t>tehtavale</a:t>
            </a:r>
            <a:endParaRPr lang="en-US" dirty="0"/>
          </a:p>
          <a:p>
            <a:pPr lvl="1"/>
            <a:r>
              <a:rPr lang="en-US" dirty="0" err="1"/>
              <a:t>Määrus</a:t>
            </a:r>
            <a:r>
              <a:rPr lang="en-US" dirty="0"/>
              <a:t> </a:t>
            </a:r>
            <a:r>
              <a:rPr lang="en-US" dirty="0" err="1"/>
              <a:t>ei</a:t>
            </a:r>
            <a:r>
              <a:rPr lang="en-US" dirty="0"/>
              <a:t> </a:t>
            </a:r>
            <a:r>
              <a:rPr lang="en-US" dirty="0" err="1"/>
              <a:t>laiene</a:t>
            </a:r>
            <a:r>
              <a:rPr lang="en-US" dirty="0"/>
              <a:t> </a:t>
            </a:r>
            <a:r>
              <a:rPr lang="en-US" dirty="0" err="1"/>
              <a:t>garantiiajale</a:t>
            </a:r>
            <a:r>
              <a:rPr lang="en-US" dirty="0"/>
              <a:t> – see on </a:t>
            </a:r>
            <a:r>
              <a:rPr lang="en-US" dirty="0" err="1"/>
              <a:t>lepingu</a:t>
            </a:r>
            <a:r>
              <a:rPr lang="en-US" dirty="0"/>
              <a:t> ja </a:t>
            </a:r>
            <a:r>
              <a:rPr lang="en-US" dirty="0" err="1"/>
              <a:t>TrAm</a:t>
            </a:r>
            <a:r>
              <a:rPr lang="en-US" dirty="0"/>
              <a:t> </a:t>
            </a:r>
            <a:r>
              <a:rPr lang="en-US" dirty="0" err="1"/>
              <a:t>juhiste</a:t>
            </a:r>
            <a:r>
              <a:rPr lang="en-US" dirty="0"/>
              <a:t> </a:t>
            </a:r>
            <a:r>
              <a:rPr lang="en-US" dirty="0" err="1"/>
              <a:t>teema</a:t>
            </a:r>
            <a:endParaRPr lang="en-US" dirty="0"/>
          </a:p>
          <a:p>
            <a:pPr lvl="1"/>
            <a:r>
              <a:rPr lang="en-US" dirty="0" err="1"/>
              <a:t>Millistele</a:t>
            </a:r>
            <a:r>
              <a:rPr lang="en-US" dirty="0"/>
              <a:t> </a:t>
            </a:r>
            <a:r>
              <a:rPr lang="en-US" dirty="0" err="1"/>
              <a:t>nõuetele</a:t>
            </a:r>
            <a:r>
              <a:rPr lang="en-US" dirty="0"/>
              <a:t> </a:t>
            </a:r>
            <a:r>
              <a:rPr lang="en-US" dirty="0" err="1"/>
              <a:t>vastab</a:t>
            </a:r>
            <a:r>
              <a:rPr lang="en-US" dirty="0"/>
              <a:t> </a:t>
            </a:r>
            <a:r>
              <a:rPr lang="en-US" dirty="0" err="1"/>
              <a:t>valmis</a:t>
            </a:r>
            <a:r>
              <a:rPr lang="en-US" dirty="0"/>
              <a:t> </a:t>
            </a:r>
            <a:r>
              <a:rPr lang="en-US" dirty="0" err="1"/>
              <a:t>ehitatu</a:t>
            </a:r>
            <a:r>
              <a:rPr lang="en-US" dirty="0"/>
              <a:t>? </a:t>
            </a:r>
          </a:p>
          <a:p>
            <a:pPr lvl="1"/>
            <a:r>
              <a:rPr lang="en-US" dirty="0"/>
              <a:t>MKM </a:t>
            </a:r>
            <a:r>
              <a:rPr lang="en-US" dirty="0" err="1"/>
              <a:t>määrus</a:t>
            </a:r>
            <a:r>
              <a:rPr lang="en-US" dirty="0"/>
              <a:t> 92 </a:t>
            </a:r>
            <a:r>
              <a:rPr lang="en-US" dirty="0" err="1"/>
              <a:t>Seisundinõuded</a:t>
            </a:r>
            <a:r>
              <a:rPr lang="en-US" dirty="0"/>
              <a:t> </a:t>
            </a:r>
            <a:r>
              <a:rPr lang="en-US" dirty="0" err="1"/>
              <a:t>katab</a:t>
            </a:r>
            <a:r>
              <a:rPr lang="en-US" dirty="0"/>
              <a:t> </a:t>
            </a:r>
            <a:r>
              <a:rPr lang="en-US" dirty="0" err="1"/>
              <a:t>vaid</a:t>
            </a:r>
            <a:r>
              <a:rPr lang="en-US" dirty="0"/>
              <a:t> </a:t>
            </a:r>
            <a:r>
              <a:rPr lang="en-US" dirty="0" err="1"/>
              <a:t>augud</a:t>
            </a:r>
            <a:r>
              <a:rPr lang="en-US" dirty="0"/>
              <a:t>, </a:t>
            </a:r>
            <a:r>
              <a:rPr lang="en-US" dirty="0" err="1"/>
              <a:t>praod</a:t>
            </a:r>
            <a:r>
              <a:rPr lang="en-US" dirty="0"/>
              <a:t> ja </a:t>
            </a:r>
            <a:r>
              <a:rPr lang="en-US" dirty="0" err="1"/>
              <a:t>tasasuse</a:t>
            </a:r>
            <a:endParaRPr lang="en-US" dirty="0"/>
          </a:p>
          <a:p>
            <a:r>
              <a:rPr lang="en-US" dirty="0" err="1"/>
              <a:t>Kutsestandard</a:t>
            </a:r>
            <a:r>
              <a:rPr lang="en-US" dirty="0"/>
              <a:t> </a:t>
            </a:r>
            <a:r>
              <a:rPr lang="en-US" dirty="0" err="1"/>
              <a:t>sisaldab</a:t>
            </a:r>
            <a:r>
              <a:rPr lang="en-US" dirty="0"/>
              <a:t> ka tee </a:t>
            </a:r>
            <a:r>
              <a:rPr lang="en-US" dirty="0" err="1"/>
              <a:t>auditi</a:t>
            </a:r>
            <a:r>
              <a:rPr lang="en-US" dirty="0"/>
              <a:t> – alates </a:t>
            </a:r>
            <a:r>
              <a:rPr lang="en-US" dirty="0" err="1"/>
              <a:t>juulist</a:t>
            </a:r>
            <a:r>
              <a:rPr lang="en-US" dirty="0"/>
              <a:t> 2025, </a:t>
            </a:r>
            <a:r>
              <a:rPr lang="en-US" dirty="0" err="1"/>
              <a:t>kuid</a:t>
            </a:r>
            <a:r>
              <a:rPr lang="en-US" dirty="0"/>
              <a:t> </a:t>
            </a:r>
            <a:r>
              <a:rPr lang="en-US" dirty="0" err="1"/>
              <a:t>täpsemalt</a:t>
            </a:r>
            <a:r>
              <a:rPr lang="en-US" dirty="0"/>
              <a:t> pole </a:t>
            </a:r>
            <a:r>
              <a:rPr lang="en-US" dirty="0" err="1"/>
              <a:t>fikseeritud</a:t>
            </a:r>
            <a:r>
              <a:rPr lang="en-US" dirty="0"/>
              <a:t> </a:t>
            </a:r>
            <a:r>
              <a:rPr lang="en-US" dirty="0" err="1"/>
              <a:t>töö</a:t>
            </a:r>
            <a:r>
              <a:rPr lang="en-US" dirty="0"/>
              <a:t> sisu</a:t>
            </a:r>
          </a:p>
          <a:p>
            <a:pPr lvl="1"/>
            <a:r>
              <a:rPr lang="en-US" dirty="0"/>
              <a:t>Kui </a:t>
            </a:r>
            <a:r>
              <a:rPr lang="en-US" dirty="0" err="1"/>
              <a:t>hoone</a:t>
            </a:r>
            <a:r>
              <a:rPr lang="en-US" dirty="0"/>
              <a:t> </a:t>
            </a:r>
            <a:r>
              <a:rPr lang="en-US" dirty="0" err="1"/>
              <a:t>puhul</a:t>
            </a:r>
            <a:r>
              <a:rPr lang="en-US" dirty="0"/>
              <a:t> on audit </a:t>
            </a:r>
            <a:r>
              <a:rPr lang="en-US" dirty="0" err="1"/>
              <a:t>välja</a:t>
            </a:r>
            <a:r>
              <a:rPr lang="en-US" dirty="0"/>
              <a:t> </a:t>
            </a:r>
            <a:r>
              <a:rPr lang="en-US" dirty="0" err="1"/>
              <a:t>mõeldud</a:t>
            </a:r>
            <a:r>
              <a:rPr lang="en-US" dirty="0"/>
              <a:t> </a:t>
            </a:r>
            <a:r>
              <a:rPr lang="en-US" dirty="0" err="1"/>
              <a:t>selleks</a:t>
            </a:r>
            <a:r>
              <a:rPr lang="en-US" dirty="0"/>
              <a:t>, et </a:t>
            </a:r>
            <a:r>
              <a:rPr lang="en-US" dirty="0" err="1"/>
              <a:t>puudulikult</a:t>
            </a:r>
            <a:r>
              <a:rPr lang="en-US" dirty="0"/>
              <a:t> </a:t>
            </a:r>
            <a:r>
              <a:rPr lang="en-US" dirty="0" err="1"/>
              <a:t>dokumenteeritud</a:t>
            </a:r>
            <a:r>
              <a:rPr lang="en-US" dirty="0"/>
              <a:t> </a:t>
            </a:r>
            <a:r>
              <a:rPr lang="en-US" dirty="0" err="1"/>
              <a:t>objekti</a:t>
            </a:r>
            <a:r>
              <a:rPr lang="en-US" dirty="0"/>
              <a:t> </a:t>
            </a:r>
            <a:r>
              <a:rPr lang="en-US" dirty="0" err="1"/>
              <a:t>saaks</a:t>
            </a:r>
            <a:r>
              <a:rPr lang="en-US" dirty="0"/>
              <a:t> </a:t>
            </a:r>
            <a:r>
              <a:rPr lang="en-US" dirty="0" err="1"/>
              <a:t>kanda</a:t>
            </a:r>
            <a:r>
              <a:rPr lang="en-US" dirty="0"/>
              <a:t> </a:t>
            </a:r>
            <a:r>
              <a:rPr lang="en-US" dirty="0" err="1"/>
              <a:t>ehitisregistrisse</a:t>
            </a:r>
            <a:r>
              <a:rPr lang="en-US" dirty="0"/>
              <a:t>, </a:t>
            </a:r>
            <a:r>
              <a:rPr lang="en-US" dirty="0" err="1"/>
              <a:t>silla</a:t>
            </a:r>
            <a:r>
              <a:rPr lang="en-US" dirty="0"/>
              <a:t> audit </a:t>
            </a:r>
            <a:r>
              <a:rPr lang="en-US" dirty="0" err="1"/>
              <a:t>kontrollib</a:t>
            </a:r>
            <a:r>
              <a:rPr lang="en-US" dirty="0"/>
              <a:t> </a:t>
            </a:r>
            <a:r>
              <a:rPr lang="en-US" dirty="0" err="1"/>
              <a:t>tehnilist</a:t>
            </a:r>
            <a:r>
              <a:rPr lang="en-US" dirty="0"/>
              <a:t> </a:t>
            </a:r>
            <a:r>
              <a:rPr lang="en-US" dirty="0" err="1"/>
              <a:t>ohutust</a:t>
            </a:r>
            <a:r>
              <a:rPr lang="en-US" dirty="0"/>
              <a:t>, </a:t>
            </a:r>
            <a:r>
              <a:rPr lang="en-US" dirty="0" err="1"/>
              <a:t>siis</a:t>
            </a:r>
            <a:r>
              <a:rPr lang="en-US" dirty="0"/>
              <a:t> tee audit?</a:t>
            </a:r>
          </a:p>
          <a:p>
            <a:pPr lvl="1"/>
            <a:r>
              <a:rPr lang="en-US" dirty="0" err="1"/>
              <a:t>Ilmselt</a:t>
            </a:r>
            <a:r>
              <a:rPr lang="en-US" dirty="0"/>
              <a:t> on tee </a:t>
            </a:r>
            <a:r>
              <a:rPr lang="en-US" dirty="0" err="1"/>
              <a:t>auditi</a:t>
            </a:r>
            <a:r>
              <a:rPr lang="en-US" dirty="0"/>
              <a:t> </a:t>
            </a:r>
            <a:r>
              <a:rPr lang="en-US" dirty="0" err="1"/>
              <a:t>eesmärgiks</a:t>
            </a:r>
            <a:r>
              <a:rPr lang="en-US" dirty="0"/>
              <a:t> </a:t>
            </a:r>
            <a:r>
              <a:rPr lang="en-US" dirty="0" err="1"/>
              <a:t>anda</a:t>
            </a:r>
            <a:r>
              <a:rPr lang="en-US" dirty="0"/>
              <a:t> </a:t>
            </a:r>
            <a:r>
              <a:rPr lang="en-US" dirty="0" err="1"/>
              <a:t>teeomanikule</a:t>
            </a:r>
            <a:r>
              <a:rPr lang="en-US" dirty="0"/>
              <a:t> </a:t>
            </a:r>
            <a:r>
              <a:rPr lang="en-US" dirty="0" err="1"/>
              <a:t>soovitused</a:t>
            </a:r>
            <a:r>
              <a:rPr lang="en-US" dirty="0"/>
              <a:t> tee </a:t>
            </a:r>
            <a:r>
              <a:rPr lang="en-US" dirty="0" err="1"/>
              <a:t>kasutusrežiimi</a:t>
            </a:r>
            <a:r>
              <a:rPr lang="en-US" dirty="0"/>
              <a:t> </a:t>
            </a:r>
            <a:r>
              <a:rPr lang="en-US" dirty="0" err="1"/>
              <a:t>kohta</a:t>
            </a:r>
            <a:r>
              <a:rPr lang="en-US" dirty="0"/>
              <a:t> (kas on </a:t>
            </a:r>
            <a:r>
              <a:rPr lang="en-US" dirty="0" err="1"/>
              <a:t>vajalik</a:t>
            </a:r>
            <a:r>
              <a:rPr lang="en-US" dirty="0"/>
              <a:t> </a:t>
            </a:r>
            <a:r>
              <a:rPr lang="en-US" dirty="0" err="1"/>
              <a:t>rakendada</a:t>
            </a:r>
            <a:r>
              <a:rPr lang="en-US" dirty="0"/>
              <a:t> </a:t>
            </a:r>
            <a:r>
              <a:rPr lang="en-US" dirty="0" err="1"/>
              <a:t>koormuspiiranguid</a:t>
            </a:r>
            <a:r>
              <a:rPr lang="en-US" dirty="0"/>
              <a:t>) ja ka </a:t>
            </a:r>
            <a:r>
              <a:rPr lang="en-US" dirty="0" err="1"/>
              <a:t>hinnata</a:t>
            </a:r>
            <a:r>
              <a:rPr lang="en-US" dirty="0"/>
              <a:t> </a:t>
            </a:r>
            <a:r>
              <a:rPr lang="en-US" dirty="0" err="1"/>
              <a:t>remondivajadust</a:t>
            </a:r>
            <a:r>
              <a:rPr lang="en-US" dirty="0"/>
              <a:t> – </a:t>
            </a:r>
            <a:r>
              <a:rPr lang="en-US" dirty="0" err="1"/>
              <a:t>seega</a:t>
            </a:r>
            <a:r>
              <a:rPr lang="en-US" dirty="0"/>
              <a:t>, </a:t>
            </a:r>
            <a:r>
              <a:rPr lang="en-US" dirty="0" err="1"/>
              <a:t>visuaalne</a:t>
            </a:r>
            <a:r>
              <a:rPr lang="en-US" dirty="0"/>
              <a:t> </a:t>
            </a:r>
            <a:r>
              <a:rPr lang="en-US" dirty="0" err="1"/>
              <a:t>hinnang</a:t>
            </a:r>
            <a:r>
              <a:rPr lang="en-US" dirty="0"/>
              <a:t> + </a:t>
            </a:r>
            <a:r>
              <a:rPr lang="en-US" dirty="0" err="1"/>
              <a:t>tasasus</a:t>
            </a:r>
            <a:r>
              <a:rPr lang="en-US" dirty="0"/>
              <a:t> + </a:t>
            </a:r>
            <a:r>
              <a:rPr lang="en-US" dirty="0" err="1"/>
              <a:t>kandevõime</a:t>
            </a:r>
            <a:endParaRPr lang="en-US" dirty="0"/>
          </a:p>
          <a:p>
            <a:pPr lvl="1"/>
            <a:r>
              <a:rPr lang="en-US" dirty="0" err="1">
                <a:highlight>
                  <a:srgbClr val="FFFF00"/>
                </a:highlight>
              </a:rPr>
              <a:t>Probleem</a:t>
            </a:r>
            <a:r>
              <a:rPr lang="en-US" dirty="0">
                <a:highlight>
                  <a:srgbClr val="FFFF00"/>
                </a:highlight>
              </a:rPr>
              <a:t> </a:t>
            </a:r>
            <a:r>
              <a:rPr lang="en-US" dirty="0" err="1">
                <a:highlight>
                  <a:srgbClr val="FFFF00"/>
                </a:highlight>
              </a:rPr>
              <a:t>kandevõimega</a:t>
            </a:r>
            <a:r>
              <a:rPr lang="en-US" dirty="0">
                <a:highlight>
                  <a:srgbClr val="FFFF00"/>
                </a:highlight>
              </a:rPr>
              <a:t> – et see </a:t>
            </a:r>
            <a:r>
              <a:rPr lang="en-US" dirty="0" err="1">
                <a:highlight>
                  <a:srgbClr val="FFFF00"/>
                </a:highlight>
              </a:rPr>
              <a:t>sõltub</a:t>
            </a:r>
            <a:r>
              <a:rPr lang="en-US" dirty="0">
                <a:highlight>
                  <a:srgbClr val="FFFF00"/>
                </a:highlight>
              </a:rPr>
              <a:t> </a:t>
            </a:r>
            <a:r>
              <a:rPr lang="en-US" dirty="0" err="1">
                <a:highlight>
                  <a:srgbClr val="FFFF00"/>
                </a:highlight>
              </a:rPr>
              <a:t>eriti</a:t>
            </a:r>
            <a:r>
              <a:rPr lang="en-US" dirty="0">
                <a:highlight>
                  <a:srgbClr val="FFFF00"/>
                </a:highlight>
              </a:rPr>
              <a:t> </a:t>
            </a:r>
            <a:r>
              <a:rPr lang="en-US" dirty="0" err="1">
                <a:highlight>
                  <a:srgbClr val="FFFF00"/>
                </a:highlight>
              </a:rPr>
              <a:t>õhukeste</a:t>
            </a:r>
            <a:r>
              <a:rPr lang="en-US" dirty="0">
                <a:highlight>
                  <a:srgbClr val="FFFF00"/>
                </a:highlight>
              </a:rPr>
              <a:t> </a:t>
            </a:r>
            <a:r>
              <a:rPr lang="en-US" dirty="0" err="1">
                <a:highlight>
                  <a:srgbClr val="FFFF00"/>
                </a:highlight>
              </a:rPr>
              <a:t>konstruktsioonide</a:t>
            </a:r>
            <a:r>
              <a:rPr lang="en-US" dirty="0">
                <a:highlight>
                  <a:srgbClr val="FFFF00"/>
                </a:highlight>
              </a:rPr>
              <a:t> </a:t>
            </a:r>
            <a:r>
              <a:rPr lang="en-US" dirty="0" err="1">
                <a:highlight>
                  <a:srgbClr val="FFFF00"/>
                </a:highlight>
              </a:rPr>
              <a:t>puhul</a:t>
            </a:r>
            <a:r>
              <a:rPr lang="en-US" dirty="0">
                <a:highlight>
                  <a:srgbClr val="FFFF00"/>
                </a:highlight>
              </a:rPr>
              <a:t> </a:t>
            </a:r>
            <a:r>
              <a:rPr lang="en-US" dirty="0" err="1">
                <a:highlight>
                  <a:srgbClr val="FFFF00"/>
                </a:highlight>
              </a:rPr>
              <a:t>paljuski</a:t>
            </a:r>
            <a:r>
              <a:rPr lang="en-US" dirty="0">
                <a:highlight>
                  <a:srgbClr val="FFFF00"/>
                </a:highlight>
              </a:rPr>
              <a:t> </a:t>
            </a:r>
            <a:r>
              <a:rPr lang="en-US" dirty="0" err="1">
                <a:highlight>
                  <a:srgbClr val="FFFF00"/>
                </a:highlight>
              </a:rPr>
              <a:t>aluspinnasest</a:t>
            </a:r>
            <a:r>
              <a:rPr lang="en-US" dirty="0">
                <a:highlight>
                  <a:srgbClr val="FFFF00"/>
                </a:highlight>
              </a:rPr>
              <a:t> ja </a:t>
            </a:r>
            <a:r>
              <a:rPr lang="en-US" dirty="0" err="1">
                <a:highlight>
                  <a:srgbClr val="FFFF00"/>
                </a:highlight>
              </a:rPr>
              <a:t>kogu</a:t>
            </a:r>
            <a:r>
              <a:rPr lang="en-US" dirty="0">
                <a:highlight>
                  <a:srgbClr val="FFFF00"/>
                </a:highlight>
              </a:rPr>
              <a:t> </a:t>
            </a:r>
            <a:r>
              <a:rPr lang="en-US" dirty="0" err="1">
                <a:highlight>
                  <a:srgbClr val="FFFF00"/>
                </a:highlight>
              </a:rPr>
              <a:t>konstruktsiooni</a:t>
            </a:r>
            <a:r>
              <a:rPr lang="en-US" dirty="0">
                <a:highlight>
                  <a:srgbClr val="FFFF00"/>
                </a:highlight>
              </a:rPr>
              <a:t> </a:t>
            </a:r>
            <a:r>
              <a:rPr lang="en-US" dirty="0" err="1">
                <a:highlight>
                  <a:srgbClr val="FFFF00"/>
                </a:highlight>
              </a:rPr>
              <a:t>niiskusest</a:t>
            </a:r>
            <a:r>
              <a:rPr lang="en-US" dirty="0">
                <a:highlight>
                  <a:srgbClr val="FFFF00"/>
                </a:highlight>
              </a:rPr>
              <a:t> (alates </a:t>
            </a:r>
            <a:r>
              <a:rPr lang="en-US" dirty="0" err="1">
                <a:highlight>
                  <a:srgbClr val="FFFF00"/>
                </a:highlight>
              </a:rPr>
              <a:t>kõrgveetasemest</a:t>
            </a:r>
            <a:r>
              <a:rPr lang="en-US" dirty="0">
                <a:highlight>
                  <a:srgbClr val="FFFF00"/>
                </a:highlight>
              </a:rPr>
              <a:t>) – </a:t>
            </a:r>
            <a:r>
              <a:rPr lang="en-US" dirty="0" err="1">
                <a:highlight>
                  <a:srgbClr val="FFFF00"/>
                </a:highlight>
              </a:rPr>
              <a:t>mistõttu</a:t>
            </a:r>
            <a:r>
              <a:rPr lang="en-US" dirty="0">
                <a:highlight>
                  <a:srgbClr val="FFFF00"/>
                </a:highlight>
              </a:rPr>
              <a:t> </a:t>
            </a:r>
            <a:r>
              <a:rPr lang="en-US" dirty="0" err="1">
                <a:highlight>
                  <a:srgbClr val="FFFF00"/>
                </a:highlight>
              </a:rPr>
              <a:t>võime</a:t>
            </a:r>
            <a:r>
              <a:rPr lang="en-US" dirty="0">
                <a:highlight>
                  <a:srgbClr val="FFFF00"/>
                </a:highlight>
              </a:rPr>
              <a:t> </a:t>
            </a:r>
            <a:r>
              <a:rPr lang="en-US" dirty="0" err="1">
                <a:highlight>
                  <a:srgbClr val="FFFF00"/>
                </a:highlight>
              </a:rPr>
              <a:t>saada</a:t>
            </a:r>
            <a:r>
              <a:rPr lang="en-US" dirty="0">
                <a:highlight>
                  <a:srgbClr val="FFFF00"/>
                </a:highlight>
              </a:rPr>
              <a:t> </a:t>
            </a:r>
            <a:r>
              <a:rPr lang="en-US" dirty="0" err="1">
                <a:highlight>
                  <a:srgbClr val="FFFF00"/>
                </a:highlight>
              </a:rPr>
              <a:t>suuresti</a:t>
            </a:r>
            <a:r>
              <a:rPr lang="en-US" dirty="0">
                <a:highlight>
                  <a:srgbClr val="FFFF00"/>
                </a:highlight>
              </a:rPr>
              <a:t> </a:t>
            </a:r>
            <a:r>
              <a:rPr lang="en-US" dirty="0" err="1">
                <a:highlight>
                  <a:srgbClr val="FFFF00"/>
                </a:highlight>
              </a:rPr>
              <a:t>erinevaid</a:t>
            </a:r>
            <a:r>
              <a:rPr lang="en-US" dirty="0">
                <a:highlight>
                  <a:srgbClr val="FFFF00"/>
                </a:highlight>
              </a:rPr>
              <a:t> </a:t>
            </a:r>
            <a:r>
              <a:rPr lang="en-US" dirty="0" err="1">
                <a:highlight>
                  <a:srgbClr val="FFFF00"/>
                </a:highlight>
              </a:rPr>
              <a:t>tulemusi</a:t>
            </a:r>
            <a:r>
              <a:rPr lang="en-US" dirty="0">
                <a:highlight>
                  <a:srgbClr val="FFFF00"/>
                </a:highlight>
              </a:rPr>
              <a:t> </a:t>
            </a:r>
            <a:r>
              <a:rPr lang="en-US" dirty="0" err="1">
                <a:highlight>
                  <a:srgbClr val="FFFF00"/>
                </a:highlight>
              </a:rPr>
              <a:t>sõltuvalt</a:t>
            </a:r>
            <a:r>
              <a:rPr lang="en-US" dirty="0">
                <a:highlight>
                  <a:srgbClr val="FFFF00"/>
                </a:highlight>
              </a:rPr>
              <a:t> </a:t>
            </a:r>
            <a:r>
              <a:rPr lang="en-US" dirty="0" err="1">
                <a:highlight>
                  <a:srgbClr val="FFFF00"/>
                </a:highlight>
              </a:rPr>
              <a:t>valitud</a:t>
            </a:r>
            <a:r>
              <a:rPr lang="en-US" dirty="0">
                <a:highlight>
                  <a:srgbClr val="FFFF00"/>
                </a:highlight>
              </a:rPr>
              <a:t> </a:t>
            </a:r>
            <a:r>
              <a:rPr lang="en-US" dirty="0" err="1">
                <a:highlight>
                  <a:srgbClr val="FFFF00"/>
                </a:highlight>
              </a:rPr>
              <a:t>mõõtehetkest</a:t>
            </a:r>
            <a:endParaRPr lang="en-US" dirty="0">
              <a:highlight>
                <a:srgbClr val="FFFF00"/>
              </a:highlight>
            </a:endParaRPr>
          </a:p>
          <a:p>
            <a:r>
              <a:rPr lang="en-US" dirty="0" err="1">
                <a:highlight>
                  <a:srgbClr val="00FFFF"/>
                </a:highlight>
              </a:rPr>
              <a:t>Seega</a:t>
            </a:r>
            <a:r>
              <a:rPr lang="en-US" dirty="0">
                <a:highlight>
                  <a:srgbClr val="00FFFF"/>
                </a:highlight>
              </a:rPr>
              <a:t>, tee audit </a:t>
            </a:r>
            <a:r>
              <a:rPr lang="en-US" dirty="0" err="1">
                <a:highlight>
                  <a:srgbClr val="00FFFF"/>
                </a:highlight>
              </a:rPr>
              <a:t>saab</a:t>
            </a:r>
            <a:r>
              <a:rPr lang="en-US" dirty="0">
                <a:highlight>
                  <a:srgbClr val="00FFFF"/>
                </a:highlight>
              </a:rPr>
              <a:t> </a:t>
            </a:r>
            <a:r>
              <a:rPr lang="en-US" dirty="0" err="1">
                <a:highlight>
                  <a:srgbClr val="00FFFF"/>
                </a:highlight>
              </a:rPr>
              <a:t>anda</a:t>
            </a:r>
            <a:r>
              <a:rPr lang="en-US" dirty="0">
                <a:highlight>
                  <a:srgbClr val="00FFFF"/>
                </a:highlight>
              </a:rPr>
              <a:t> HINNANGU. See on </a:t>
            </a:r>
            <a:r>
              <a:rPr lang="en-US" dirty="0" err="1">
                <a:highlight>
                  <a:srgbClr val="00FFFF"/>
                </a:highlight>
              </a:rPr>
              <a:t>alati</a:t>
            </a:r>
            <a:r>
              <a:rPr lang="en-US" dirty="0">
                <a:highlight>
                  <a:srgbClr val="00FFFF"/>
                </a:highlight>
              </a:rPr>
              <a:t> </a:t>
            </a:r>
            <a:r>
              <a:rPr lang="en-US" dirty="0" err="1">
                <a:highlight>
                  <a:srgbClr val="00FFFF"/>
                </a:highlight>
              </a:rPr>
              <a:t>vaieldav</a:t>
            </a:r>
            <a:r>
              <a:rPr lang="en-US" dirty="0">
                <a:highlight>
                  <a:srgbClr val="00FFFF"/>
                </a:highlight>
              </a:rPr>
              <a:t>.</a:t>
            </a:r>
          </a:p>
        </p:txBody>
      </p:sp>
      <p:sp>
        <p:nvSpPr>
          <p:cNvPr id="4" name="Slide Number Placeholder 3">
            <a:extLst>
              <a:ext uri="{FF2B5EF4-FFF2-40B4-BE49-F238E27FC236}">
                <a16:creationId xmlns:a16="http://schemas.microsoft.com/office/drawing/2014/main" id="{023A3446-75B9-8564-D420-C8200C11A8D9}"/>
              </a:ext>
            </a:extLst>
          </p:cNvPr>
          <p:cNvSpPr>
            <a:spLocks noGrp="1"/>
          </p:cNvSpPr>
          <p:nvPr>
            <p:ph type="sldNum" sz="quarter" idx="12"/>
          </p:nvPr>
        </p:nvSpPr>
        <p:spPr/>
        <p:txBody>
          <a:bodyPr/>
          <a:lstStyle/>
          <a:p>
            <a:fld id="{293FD8E8-F8C2-465E-AF77-6AD9B13EB0E0}" type="slidenum">
              <a:rPr lang="en-US" smtClean="0"/>
              <a:t>8</a:t>
            </a:fld>
            <a:endParaRPr lang="en-US"/>
          </a:p>
        </p:txBody>
      </p:sp>
    </p:spTree>
    <p:extLst>
      <p:ext uri="{BB962C8B-B14F-4D97-AF65-F5344CB8AC3E}">
        <p14:creationId xmlns:p14="http://schemas.microsoft.com/office/powerpoint/2010/main" val="3422229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BEC7-0552-D963-1F9B-B530B633FE23}"/>
              </a:ext>
            </a:extLst>
          </p:cNvPr>
          <p:cNvSpPr>
            <a:spLocks noGrp="1"/>
          </p:cNvSpPr>
          <p:nvPr>
            <p:ph type="title"/>
          </p:nvPr>
        </p:nvSpPr>
        <p:spPr/>
        <p:txBody>
          <a:bodyPr/>
          <a:lstStyle/>
          <a:p>
            <a:r>
              <a:rPr lang="en-US" dirty="0" err="1"/>
              <a:t>Millised</a:t>
            </a:r>
            <a:r>
              <a:rPr lang="en-US" dirty="0"/>
              <a:t> on </a:t>
            </a:r>
            <a:r>
              <a:rPr lang="en-US" dirty="0" err="1"/>
              <a:t>vajaliku</a:t>
            </a:r>
            <a:r>
              <a:rPr lang="en-US" dirty="0"/>
              <a:t> </a:t>
            </a:r>
            <a:r>
              <a:rPr lang="en-US" dirty="0" err="1"/>
              <a:t>taseme</a:t>
            </a:r>
            <a:r>
              <a:rPr lang="en-US" dirty="0"/>
              <a:t> </a:t>
            </a:r>
            <a:r>
              <a:rPr lang="en-US" dirty="0" err="1"/>
              <a:t>nõuded</a:t>
            </a:r>
            <a:r>
              <a:rPr lang="en-US" dirty="0"/>
              <a:t>?</a:t>
            </a:r>
          </a:p>
        </p:txBody>
      </p:sp>
      <p:sp>
        <p:nvSpPr>
          <p:cNvPr id="3" name="Content Placeholder 2">
            <a:extLst>
              <a:ext uri="{FF2B5EF4-FFF2-40B4-BE49-F238E27FC236}">
                <a16:creationId xmlns:a16="http://schemas.microsoft.com/office/drawing/2014/main" id="{C55A8AD7-B07D-B733-9835-3BA0CC171F9B}"/>
              </a:ext>
            </a:extLst>
          </p:cNvPr>
          <p:cNvSpPr>
            <a:spLocks noGrp="1"/>
          </p:cNvSpPr>
          <p:nvPr>
            <p:ph idx="1"/>
          </p:nvPr>
        </p:nvSpPr>
        <p:spPr/>
        <p:txBody>
          <a:bodyPr/>
          <a:lstStyle/>
          <a:p>
            <a:r>
              <a:rPr lang="en-US" dirty="0" err="1"/>
              <a:t>Teedeehituses</a:t>
            </a:r>
            <a:r>
              <a:rPr lang="en-US" dirty="0"/>
              <a:t> – </a:t>
            </a:r>
            <a:r>
              <a:rPr lang="en-US" dirty="0" err="1"/>
              <a:t>tihendus</a:t>
            </a:r>
            <a:r>
              <a:rPr lang="en-US" dirty="0"/>
              <a:t> ja </a:t>
            </a:r>
            <a:r>
              <a:rPr lang="en-US" dirty="0" err="1"/>
              <a:t>kandevõime</a:t>
            </a:r>
            <a:endParaRPr lang="en-US" dirty="0"/>
          </a:p>
          <a:p>
            <a:pPr lvl="1"/>
            <a:r>
              <a:rPr lang="en-US" dirty="0"/>
              <a:t>M71</a:t>
            </a:r>
          </a:p>
          <a:p>
            <a:pPr lvl="2"/>
            <a:r>
              <a:rPr lang="en-US" dirty="0" err="1"/>
              <a:t>nõrk</a:t>
            </a:r>
            <a:r>
              <a:rPr lang="en-US" dirty="0"/>
              <a:t> </a:t>
            </a:r>
            <a:r>
              <a:rPr lang="en-US" dirty="0" err="1"/>
              <a:t>aluspinnas</a:t>
            </a:r>
            <a:r>
              <a:rPr lang="en-US" dirty="0"/>
              <a:t> = </a:t>
            </a:r>
            <a:r>
              <a:rPr lang="en-US" dirty="0" err="1"/>
              <a:t>turvas</a:t>
            </a:r>
            <a:r>
              <a:rPr lang="en-US" dirty="0"/>
              <a:t>, </a:t>
            </a:r>
            <a:r>
              <a:rPr lang="en-US" dirty="0" err="1"/>
              <a:t>turvastunud</a:t>
            </a:r>
            <a:r>
              <a:rPr lang="en-US" dirty="0"/>
              <a:t> </a:t>
            </a:r>
            <a:r>
              <a:rPr lang="en-US" dirty="0" err="1"/>
              <a:t>pinnas</a:t>
            </a:r>
            <a:r>
              <a:rPr lang="en-US" dirty="0"/>
              <a:t> (</a:t>
            </a:r>
            <a:r>
              <a:rPr lang="en-US" dirty="0" err="1"/>
              <a:t>muld</a:t>
            </a:r>
            <a:r>
              <a:rPr lang="en-US" dirty="0"/>
              <a:t>) </a:t>
            </a:r>
            <a:r>
              <a:rPr lang="en-US" dirty="0" err="1"/>
              <a:t>või</a:t>
            </a:r>
            <a:r>
              <a:rPr lang="en-US" dirty="0"/>
              <a:t> </a:t>
            </a:r>
            <a:r>
              <a:rPr lang="en-US" dirty="0" err="1"/>
              <a:t>savi</a:t>
            </a:r>
            <a:r>
              <a:rPr lang="en-US" dirty="0"/>
              <a:t> </a:t>
            </a:r>
            <a:r>
              <a:rPr lang="en-US" dirty="0" err="1"/>
              <a:t>kui</a:t>
            </a:r>
            <a:r>
              <a:rPr lang="en-US" dirty="0"/>
              <a:t> </a:t>
            </a:r>
            <a:r>
              <a:rPr lang="en-US" dirty="0" err="1"/>
              <a:t>dreenimata</a:t>
            </a:r>
            <a:r>
              <a:rPr lang="en-US" dirty="0"/>
              <a:t> </a:t>
            </a:r>
            <a:r>
              <a:rPr lang="en-US" dirty="0" err="1"/>
              <a:t>nihketugevus</a:t>
            </a:r>
            <a:r>
              <a:rPr lang="en-US" dirty="0"/>
              <a:t> </a:t>
            </a:r>
            <a:r>
              <a:rPr lang="en-US" dirty="0" err="1"/>
              <a:t>alla</a:t>
            </a:r>
            <a:r>
              <a:rPr lang="en-US" dirty="0"/>
              <a:t> 40 kPa </a:t>
            </a:r>
            <a:r>
              <a:rPr lang="en-US" dirty="0" err="1"/>
              <a:t>või</a:t>
            </a:r>
            <a:r>
              <a:rPr lang="en-US" dirty="0"/>
              <a:t> </a:t>
            </a:r>
            <a:r>
              <a:rPr lang="en-US" dirty="0" err="1"/>
              <a:t>üldelastsusmoodul</a:t>
            </a:r>
            <a:r>
              <a:rPr lang="en-US" dirty="0"/>
              <a:t> </a:t>
            </a:r>
            <a:r>
              <a:rPr lang="en-US" dirty="0" err="1"/>
              <a:t>alla</a:t>
            </a:r>
            <a:r>
              <a:rPr lang="en-US" dirty="0"/>
              <a:t> 5 </a:t>
            </a:r>
            <a:r>
              <a:rPr lang="en-US" dirty="0" err="1"/>
              <a:t>Mpa</a:t>
            </a:r>
            <a:endParaRPr lang="en-US" dirty="0"/>
          </a:p>
          <a:p>
            <a:pPr lvl="3"/>
            <a:r>
              <a:rPr lang="en-US" dirty="0" err="1"/>
              <a:t>Vajalik</a:t>
            </a:r>
            <a:r>
              <a:rPr lang="en-US" dirty="0"/>
              <a:t> </a:t>
            </a:r>
            <a:r>
              <a:rPr lang="en-US" dirty="0" err="1"/>
              <a:t>vajumi</a:t>
            </a:r>
            <a:r>
              <a:rPr lang="en-US" dirty="0"/>
              <a:t> </a:t>
            </a:r>
            <a:r>
              <a:rPr lang="en-US" dirty="0" err="1"/>
              <a:t>kontrollarvutus</a:t>
            </a:r>
            <a:r>
              <a:rPr lang="en-US" dirty="0"/>
              <a:t> ja </a:t>
            </a:r>
            <a:r>
              <a:rPr lang="en-US" dirty="0" err="1"/>
              <a:t>stabiilsusarvutus</a:t>
            </a:r>
            <a:endParaRPr lang="en-US" dirty="0"/>
          </a:p>
          <a:p>
            <a:pPr lvl="2"/>
            <a:r>
              <a:rPr lang="en-US" dirty="0" err="1"/>
              <a:t>Ehitusmasinate</a:t>
            </a:r>
            <a:r>
              <a:rPr lang="en-US" dirty="0"/>
              <a:t> </a:t>
            </a:r>
            <a:r>
              <a:rPr lang="en-US" dirty="0" err="1"/>
              <a:t>liikumiseks</a:t>
            </a:r>
            <a:r>
              <a:rPr lang="en-US" dirty="0"/>
              <a:t> </a:t>
            </a:r>
            <a:r>
              <a:rPr lang="en-US" dirty="0" err="1"/>
              <a:t>vajalik</a:t>
            </a:r>
            <a:r>
              <a:rPr lang="en-US" dirty="0"/>
              <a:t> </a:t>
            </a:r>
            <a:r>
              <a:rPr lang="en-US" dirty="0" err="1"/>
              <a:t>kandevõime</a:t>
            </a:r>
            <a:r>
              <a:rPr lang="en-US" dirty="0"/>
              <a:t> 45 MPa</a:t>
            </a:r>
          </a:p>
          <a:p>
            <a:pPr lvl="1"/>
            <a:r>
              <a:rPr lang="en-US" dirty="0"/>
              <a:t>M101 – </a:t>
            </a:r>
            <a:r>
              <a:rPr lang="en-US" dirty="0" err="1"/>
              <a:t>kuid</a:t>
            </a:r>
            <a:r>
              <a:rPr lang="en-US" dirty="0"/>
              <a:t> need </a:t>
            </a:r>
            <a:r>
              <a:rPr lang="en-US" dirty="0" err="1"/>
              <a:t>nõuded</a:t>
            </a:r>
            <a:r>
              <a:rPr lang="en-US" dirty="0"/>
              <a:t> </a:t>
            </a:r>
            <a:r>
              <a:rPr lang="en-US" dirty="0" err="1"/>
              <a:t>ei</a:t>
            </a:r>
            <a:r>
              <a:rPr lang="en-US" dirty="0"/>
              <a:t> </a:t>
            </a:r>
            <a:r>
              <a:rPr lang="en-US" dirty="0" err="1"/>
              <a:t>pruugi</a:t>
            </a:r>
            <a:r>
              <a:rPr lang="en-US" dirty="0"/>
              <a:t> </a:t>
            </a:r>
            <a:r>
              <a:rPr lang="en-US" dirty="0" err="1"/>
              <a:t>täna</a:t>
            </a:r>
            <a:r>
              <a:rPr lang="en-US" dirty="0"/>
              <a:t> </a:t>
            </a:r>
            <a:r>
              <a:rPr lang="en-US" dirty="0" err="1"/>
              <a:t>enam</a:t>
            </a:r>
            <a:r>
              <a:rPr lang="en-US" dirty="0"/>
              <a:t> olla </a:t>
            </a:r>
            <a:r>
              <a:rPr lang="en-US" dirty="0" err="1"/>
              <a:t>adekvaatsed</a:t>
            </a:r>
            <a:endParaRPr lang="en-US" dirty="0"/>
          </a:p>
          <a:p>
            <a:pPr lvl="2"/>
            <a:r>
              <a:rPr lang="en-US" dirty="0" err="1"/>
              <a:t>Tihenduse</a:t>
            </a:r>
            <a:r>
              <a:rPr lang="en-US" dirty="0"/>
              <a:t> </a:t>
            </a:r>
            <a:r>
              <a:rPr lang="en-US" dirty="0" err="1"/>
              <a:t>nõuded</a:t>
            </a:r>
            <a:r>
              <a:rPr lang="en-US" dirty="0"/>
              <a:t> – </a:t>
            </a:r>
            <a:r>
              <a:rPr lang="en-US" dirty="0" err="1"/>
              <a:t>määruses</a:t>
            </a:r>
            <a:r>
              <a:rPr lang="en-US" dirty="0"/>
              <a:t> on </a:t>
            </a:r>
            <a:r>
              <a:rPr lang="en-US" dirty="0" err="1"/>
              <a:t>esmalt</a:t>
            </a:r>
            <a:r>
              <a:rPr lang="en-US" dirty="0"/>
              <a:t> </a:t>
            </a:r>
            <a:r>
              <a:rPr lang="en-US" dirty="0" err="1"/>
              <a:t>terminoloogilised</a:t>
            </a:r>
            <a:r>
              <a:rPr lang="en-US" dirty="0"/>
              <a:t> </a:t>
            </a:r>
            <a:r>
              <a:rPr lang="en-US" dirty="0" err="1"/>
              <a:t>vead</a:t>
            </a:r>
            <a:r>
              <a:rPr lang="en-US" dirty="0"/>
              <a:t> (</a:t>
            </a:r>
            <a:r>
              <a:rPr lang="en-US" dirty="0" err="1"/>
              <a:t>tihedus</a:t>
            </a:r>
            <a:r>
              <a:rPr lang="en-US" dirty="0"/>
              <a:t>/</a:t>
            </a:r>
            <a:r>
              <a:rPr lang="en-US" dirty="0" err="1"/>
              <a:t>tihendus</a:t>
            </a:r>
            <a:r>
              <a:rPr lang="en-US" dirty="0"/>
              <a:t>)</a:t>
            </a:r>
          </a:p>
          <a:p>
            <a:pPr lvl="2"/>
            <a:r>
              <a:rPr lang="en-US" dirty="0" err="1"/>
              <a:t>Töökihi</a:t>
            </a:r>
            <a:r>
              <a:rPr lang="en-US" dirty="0"/>
              <a:t> </a:t>
            </a:r>
            <a:r>
              <a:rPr lang="en-US" dirty="0" err="1"/>
              <a:t>määratlus</a:t>
            </a:r>
            <a:r>
              <a:rPr lang="en-US" dirty="0"/>
              <a:t> on </a:t>
            </a:r>
            <a:r>
              <a:rPr lang="en-US" dirty="0" err="1"/>
              <a:t>probleemne</a:t>
            </a:r>
            <a:r>
              <a:rPr lang="en-US" dirty="0"/>
              <a:t>, tee </a:t>
            </a:r>
            <a:r>
              <a:rPr lang="en-US" dirty="0" err="1"/>
              <a:t>klasse</a:t>
            </a:r>
            <a:r>
              <a:rPr lang="en-US" dirty="0"/>
              <a:t> </a:t>
            </a:r>
            <a:r>
              <a:rPr lang="en-US" dirty="0" err="1"/>
              <a:t>enam</a:t>
            </a:r>
            <a:r>
              <a:rPr lang="en-US" dirty="0"/>
              <a:t> pole</a:t>
            </a:r>
          </a:p>
          <a:p>
            <a:pPr lvl="2"/>
            <a:r>
              <a:rPr lang="en-US" dirty="0" err="1"/>
              <a:t>Tihendustegur</a:t>
            </a:r>
            <a:r>
              <a:rPr lang="en-US" dirty="0"/>
              <a:t> </a:t>
            </a:r>
            <a:r>
              <a:rPr lang="en-US" dirty="0" err="1"/>
              <a:t>arvestab</a:t>
            </a:r>
            <a:r>
              <a:rPr lang="en-US" dirty="0"/>
              <a:t> </a:t>
            </a:r>
            <a:r>
              <a:rPr lang="en-US" dirty="0" err="1"/>
              <a:t>modifitseeritud</a:t>
            </a:r>
            <a:r>
              <a:rPr lang="en-US" dirty="0"/>
              <a:t> </a:t>
            </a:r>
            <a:r>
              <a:rPr lang="en-US" dirty="0" err="1"/>
              <a:t>Proctoriga</a:t>
            </a:r>
            <a:endParaRPr lang="en-US" dirty="0"/>
          </a:p>
          <a:p>
            <a:pPr lvl="2"/>
            <a:r>
              <a:rPr lang="en-US" dirty="0" err="1"/>
              <a:t>Inspectori</a:t>
            </a:r>
            <a:r>
              <a:rPr lang="en-US" dirty="0"/>
              <a:t> </a:t>
            </a:r>
            <a:r>
              <a:rPr lang="en-US" dirty="0" err="1"/>
              <a:t>nõuded</a:t>
            </a:r>
            <a:r>
              <a:rPr lang="en-US" dirty="0"/>
              <a:t> on </a:t>
            </a:r>
            <a:r>
              <a:rPr lang="en-US" dirty="0" err="1"/>
              <a:t>põhimõtteliselt</a:t>
            </a:r>
            <a:r>
              <a:rPr lang="en-US" dirty="0"/>
              <a:t> </a:t>
            </a:r>
            <a:r>
              <a:rPr lang="en-US" dirty="0" err="1"/>
              <a:t>probleemsed</a:t>
            </a:r>
            <a:endParaRPr lang="en-US" dirty="0"/>
          </a:p>
          <a:p>
            <a:pPr lvl="2"/>
            <a:endParaRPr lang="en-US" dirty="0"/>
          </a:p>
          <a:p>
            <a:pPr lvl="2"/>
            <a:endParaRPr lang="en-US" dirty="0"/>
          </a:p>
        </p:txBody>
      </p:sp>
      <p:pic>
        <p:nvPicPr>
          <p:cNvPr id="5" name="Picture 4">
            <a:extLst>
              <a:ext uri="{FF2B5EF4-FFF2-40B4-BE49-F238E27FC236}">
                <a16:creationId xmlns:a16="http://schemas.microsoft.com/office/drawing/2014/main" id="{C37956D9-58FA-F7EE-F8F0-0B7BF735A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72587" y="4615865"/>
            <a:ext cx="3719413" cy="2120132"/>
          </a:xfrm>
          <a:prstGeom prst="rect">
            <a:avLst/>
          </a:prstGeom>
        </p:spPr>
      </p:pic>
      <p:sp>
        <p:nvSpPr>
          <p:cNvPr id="4" name="Slide Number Placeholder 3">
            <a:extLst>
              <a:ext uri="{FF2B5EF4-FFF2-40B4-BE49-F238E27FC236}">
                <a16:creationId xmlns:a16="http://schemas.microsoft.com/office/drawing/2014/main" id="{CDA1AC3C-A8F5-457B-CC41-018CEE07FCF6}"/>
              </a:ext>
            </a:extLst>
          </p:cNvPr>
          <p:cNvSpPr>
            <a:spLocks noGrp="1"/>
          </p:cNvSpPr>
          <p:nvPr>
            <p:ph type="sldNum" sz="quarter" idx="12"/>
          </p:nvPr>
        </p:nvSpPr>
        <p:spPr/>
        <p:txBody>
          <a:bodyPr/>
          <a:lstStyle/>
          <a:p>
            <a:fld id="{293FD8E8-F8C2-465E-AF77-6AD9B13EB0E0}" type="slidenum">
              <a:rPr lang="en-US" smtClean="0"/>
              <a:t>80</a:t>
            </a:fld>
            <a:endParaRPr lang="en-US"/>
          </a:p>
        </p:txBody>
      </p:sp>
    </p:spTree>
    <p:extLst>
      <p:ext uri="{BB962C8B-B14F-4D97-AF65-F5344CB8AC3E}">
        <p14:creationId xmlns:p14="http://schemas.microsoft.com/office/powerpoint/2010/main" val="1988215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64C8-924E-E15A-B067-6CA22F49B908}"/>
              </a:ext>
            </a:extLst>
          </p:cNvPr>
          <p:cNvSpPr>
            <a:spLocks noGrp="1"/>
          </p:cNvSpPr>
          <p:nvPr>
            <p:ph type="title"/>
          </p:nvPr>
        </p:nvSpPr>
        <p:spPr>
          <a:xfrm>
            <a:off x="838200" y="365125"/>
            <a:ext cx="3881582" cy="1325563"/>
          </a:xfrm>
        </p:spPr>
        <p:txBody>
          <a:bodyPr/>
          <a:lstStyle/>
          <a:p>
            <a:r>
              <a:rPr lang="en-US" dirty="0"/>
              <a:t>EVS 843:2016</a:t>
            </a:r>
          </a:p>
        </p:txBody>
      </p:sp>
      <p:sp>
        <p:nvSpPr>
          <p:cNvPr id="3" name="Content Placeholder 2">
            <a:extLst>
              <a:ext uri="{FF2B5EF4-FFF2-40B4-BE49-F238E27FC236}">
                <a16:creationId xmlns:a16="http://schemas.microsoft.com/office/drawing/2014/main" id="{E7F2E827-E87B-F12B-2729-80737643892B}"/>
              </a:ext>
            </a:extLst>
          </p:cNvPr>
          <p:cNvSpPr>
            <a:spLocks noGrp="1"/>
          </p:cNvSpPr>
          <p:nvPr>
            <p:ph idx="1"/>
          </p:nvPr>
        </p:nvSpPr>
        <p:spPr>
          <a:xfrm>
            <a:off x="501072" y="2302516"/>
            <a:ext cx="11547763" cy="4351338"/>
          </a:xfrm>
        </p:spPr>
        <p:txBody>
          <a:bodyPr>
            <a:normAutofit fontScale="77500" lnSpcReduction="20000"/>
          </a:bodyPr>
          <a:lstStyle/>
          <a:p>
            <a:r>
              <a:rPr lang="en-US" dirty="0" err="1"/>
              <a:t>Katendi</a:t>
            </a:r>
            <a:r>
              <a:rPr lang="en-US" dirty="0"/>
              <a:t> </a:t>
            </a:r>
            <a:r>
              <a:rPr lang="en-US" dirty="0" err="1"/>
              <a:t>liigid</a:t>
            </a:r>
            <a:endParaRPr lang="en-US" dirty="0"/>
          </a:p>
          <a:p>
            <a:pPr lvl="1"/>
            <a:r>
              <a:rPr lang="en-US" dirty="0" err="1"/>
              <a:t>püsi</a:t>
            </a:r>
            <a:r>
              <a:rPr lang="en-US" dirty="0"/>
              <a:t> (</a:t>
            </a:r>
            <a:r>
              <a:rPr lang="en-US" dirty="0" err="1"/>
              <a:t>betoon</a:t>
            </a:r>
            <a:r>
              <a:rPr lang="en-US" dirty="0"/>
              <a:t> 20 a, </a:t>
            </a:r>
            <a:r>
              <a:rPr lang="en-US" dirty="0" err="1"/>
              <a:t>asfalt</a:t>
            </a:r>
            <a:r>
              <a:rPr lang="en-US" dirty="0"/>
              <a:t> 15 a), </a:t>
            </a:r>
            <a:r>
              <a:rPr lang="en-US" dirty="0" err="1"/>
              <a:t>kerg</a:t>
            </a:r>
            <a:r>
              <a:rPr lang="en-US" dirty="0"/>
              <a:t>- (</a:t>
            </a:r>
            <a:r>
              <a:rPr lang="en-US" dirty="0" err="1"/>
              <a:t>sillutis</a:t>
            </a:r>
            <a:r>
              <a:rPr lang="en-US" dirty="0"/>
              <a:t>, </a:t>
            </a:r>
            <a:r>
              <a:rPr lang="en-US" dirty="0" err="1"/>
              <a:t>pinnatud</a:t>
            </a:r>
            <a:r>
              <a:rPr lang="en-US" dirty="0"/>
              <a:t> MSE ja </a:t>
            </a:r>
            <a:r>
              <a:rPr lang="en-US" dirty="0" err="1"/>
              <a:t>stabi</a:t>
            </a:r>
            <a:r>
              <a:rPr lang="en-US" dirty="0"/>
              <a:t> – 10 a) ja </a:t>
            </a:r>
            <a:r>
              <a:rPr lang="en-US" dirty="0" err="1"/>
              <a:t>siirdekatted</a:t>
            </a:r>
            <a:r>
              <a:rPr lang="en-US" dirty="0"/>
              <a:t> (</a:t>
            </a:r>
            <a:r>
              <a:rPr lang="en-US" dirty="0" err="1"/>
              <a:t>kruus</a:t>
            </a:r>
            <a:r>
              <a:rPr lang="en-US" dirty="0"/>
              <a:t>, </a:t>
            </a:r>
            <a:r>
              <a:rPr lang="en-US" dirty="0" err="1"/>
              <a:t>killustik</a:t>
            </a:r>
            <a:r>
              <a:rPr lang="en-US" dirty="0"/>
              <a:t>, frees </a:t>
            </a:r>
            <a:r>
              <a:rPr lang="en-US" dirty="0" err="1"/>
              <a:t>nii</a:t>
            </a:r>
            <a:r>
              <a:rPr lang="en-US" dirty="0"/>
              <a:t> </a:t>
            </a:r>
            <a:r>
              <a:rPr lang="en-US" dirty="0" err="1"/>
              <a:t>pindamata</a:t>
            </a:r>
            <a:r>
              <a:rPr lang="en-US" dirty="0"/>
              <a:t> </a:t>
            </a:r>
            <a:r>
              <a:rPr lang="en-US" dirty="0" err="1"/>
              <a:t>kui</a:t>
            </a:r>
            <a:r>
              <a:rPr lang="en-US" dirty="0"/>
              <a:t> </a:t>
            </a:r>
            <a:r>
              <a:rPr lang="en-US" dirty="0" err="1"/>
              <a:t>pinnatud</a:t>
            </a:r>
            <a:r>
              <a:rPr lang="en-US" dirty="0"/>
              <a:t> – 7 a)</a:t>
            </a:r>
          </a:p>
          <a:p>
            <a:pPr lvl="1"/>
            <a:r>
              <a:rPr lang="en-US" dirty="0"/>
              <a:t>Alus ja </a:t>
            </a:r>
            <a:r>
              <a:rPr lang="en-US" dirty="0" err="1"/>
              <a:t>lisakihid</a:t>
            </a:r>
            <a:r>
              <a:rPr lang="en-US" dirty="0"/>
              <a:t> </a:t>
            </a:r>
            <a:r>
              <a:rPr lang="en-US" dirty="0" err="1"/>
              <a:t>vähemalt</a:t>
            </a:r>
            <a:r>
              <a:rPr lang="en-US" dirty="0"/>
              <a:t> 2 </a:t>
            </a:r>
            <a:r>
              <a:rPr lang="en-US" dirty="0" err="1"/>
              <a:t>korda</a:t>
            </a:r>
            <a:r>
              <a:rPr lang="en-US" dirty="0"/>
              <a:t> </a:t>
            </a:r>
            <a:r>
              <a:rPr lang="en-US" dirty="0" err="1"/>
              <a:t>pikema</a:t>
            </a:r>
            <a:r>
              <a:rPr lang="en-US" dirty="0"/>
              <a:t> </a:t>
            </a:r>
            <a:r>
              <a:rPr lang="en-US" dirty="0" err="1"/>
              <a:t>kasutusajaga</a:t>
            </a:r>
            <a:endParaRPr lang="en-US" dirty="0"/>
          </a:p>
          <a:p>
            <a:r>
              <a:rPr lang="en-US" dirty="0"/>
              <a:t>Kui </a:t>
            </a:r>
            <a:r>
              <a:rPr lang="en-US" dirty="0" err="1"/>
              <a:t>kiirus</a:t>
            </a:r>
            <a:r>
              <a:rPr lang="en-US" dirty="0"/>
              <a:t> max 30, </a:t>
            </a:r>
            <a:r>
              <a:rPr lang="en-US" dirty="0" err="1"/>
              <a:t>siis</a:t>
            </a:r>
            <a:r>
              <a:rPr lang="en-US" dirty="0"/>
              <a:t> </a:t>
            </a:r>
            <a:r>
              <a:rPr lang="en-US" dirty="0" err="1"/>
              <a:t>kaaluda</a:t>
            </a:r>
            <a:r>
              <a:rPr lang="en-US" dirty="0"/>
              <a:t> </a:t>
            </a:r>
            <a:r>
              <a:rPr lang="en-US" dirty="0" err="1"/>
              <a:t>kivisillutist</a:t>
            </a:r>
            <a:r>
              <a:rPr lang="en-US" dirty="0"/>
              <a:t>, </a:t>
            </a:r>
            <a:r>
              <a:rPr lang="en-US" dirty="0" err="1"/>
              <a:t>kergliiklusel</a:t>
            </a:r>
            <a:r>
              <a:rPr lang="en-US" dirty="0"/>
              <a:t> ja </a:t>
            </a:r>
            <a:r>
              <a:rPr lang="en-US" dirty="0" err="1"/>
              <a:t>parklas</a:t>
            </a:r>
            <a:r>
              <a:rPr lang="en-US" dirty="0"/>
              <a:t> ka </a:t>
            </a:r>
            <a:r>
              <a:rPr lang="en-US" dirty="0" err="1"/>
              <a:t>murukivi</a:t>
            </a:r>
            <a:endParaRPr lang="en-US" dirty="0"/>
          </a:p>
          <a:p>
            <a:r>
              <a:rPr lang="en-US" dirty="0" err="1"/>
              <a:t>Bussipeatuses</a:t>
            </a:r>
            <a:r>
              <a:rPr lang="en-US" dirty="0"/>
              <a:t> </a:t>
            </a:r>
            <a:r>
              <a:rPr lang="en-US" dirty="0" err="1"/>
              <a:t>poolelastne</a:t>
            </a:r>
            <a:r>
              <a:rPr lang="en-US" dirty="0"/>
              <a:t> (</a:t>
            </a:r>
            <a:r>
              <a:rPr lang="en-US" dirty="0" err="1"/>
              <a:t>Confalt</a:t>
            </a:r>
            <a:r>
              <a:rPr lang="en-US" dirty="0"/>
              <a:t>/</a:t>
            </a:r>
            <a:r>
              <a:rPr lang="en-US" dirty="0" err="1"/>
              <a:t>Densifalt</a:t>
            </a:r>
            <a:r>
              <a:rPr lang="en-US" dirty="0"/>
              <a:t>) </a:t>
            </a:r>
            <a:r>
              <a:rPr lang="en-US" dirty="0" err="1"/>
              <a:t>või</a:t>
            </a:r>
            <a:r>
              <a:rPr lang="en-US" dirty="0"/>
              <a:t> </a:t>
            </a:r>
            <a:r>
              <a:rPr lang="en-US" dirty="0" err="1"/>
              <a:t>betoon</a:t>
            </a:r>
            <a:endParaRPr lang="en-US" dirty="0"/>
          </a:p>
          <a:p>
            <a:r>
              <a:rPr lang="en-US" dirty="0" err="1"/>
              <a:t>Aluseks</a:t>
            </a:r>
            <a:r>
              <a:rPr lang="en-US" dirty="0"/>
              <a:t> </a:t>
            </a:r>
            <a:r>
              <a:rPr lang="en-US" dirty="0" err="1"/>
              <a:t>koormussagedusest</a:t>
            </a:r>
            <a:r>
              <a:rPr lang="en-US" dirty="0"/>
              <a:t> </a:t>
            </a:r>
            <a:r>
              <a:rPr lang="en-US" dirty="0" err="1"/>
              <a:t>tulenev</a:t>
            </a:r>
            <a:r>
              <a:rPr lang="en-US" dirty="0"/>
              <a:t> </a:t>
            </a:r>
            <a:r>
              <a:rPr lang="en-US" dirty="0" err="1"/>
              <a:t>katendi</a:t>
            </a:r>
            <a:r>
              <a:rPr lang="en-US" dirty="0"/>
              <a:t> </a:t>
            </a:r>
            <a:r>
              <a:rPr lang="en-US" dirty="0" err="1"/>
              <a:t>elastsusmoodul</a:t>
            </a:r>
            <a:r>
              <a:rPr lang="en-US" dirty="0"/>
              <a:t> </a:t>
            </a:r>
            <a:r>
              <a:rPr lang="en-US" dirty="0">
                <a:solidFill>
                  <a:srgbClr val="FF0000"/>
                </a:solidFill>
              </a:rPr>
              <a:t>(</a:t>
            </a:r>
            <a:r>
              <a:rPr lang="en-US" dirty="0" err="1">
                <a:solidFill>
                  <a:srgbClr val="FF0000"/>
                </a:solidFill>
              </a:rPr>
              <a:t>nõuded</a:t>
            </a:r>
            <a:r>
              <a:rPr lang="en-US" dirty="0">
                <a:solidFill>
                  <a:srgbClr val="FF0000"/>
                </a:solidFill>
              </a:rPr>
              <a:t> </a:t>
            </a:r>
            <a:r>
              <a:rPr lang="en-US" dirty="0" err="1">
                <a:solidFill>
                  <a:srgbClr val="FF0000"/>
                </a:solidFill>
              </a:rPr>
              <a:t>vananenud</a:t>
            </a:r>
            <a:r>
              <a:rPr lang="en-US" dirty="0">
                <a:solidFill>
                  <a:srgbClr val="FF0000"/>
                </a:solidFill>
              </a:rPr>
              <a:t>)</a:t>
            </a:r>
          </a:p>
          <a:p>
            <a:r>
              <a:rPr lang="en-US" dirty="0" err="1"/>
              <a:t>Kõrvaltänaval</a:t>
            </a:r>
            <a:r>
              <a:rPr lang="en-US" dirty="0"/>
              <a:t> </a:t>
            </a:r>
            <a:r>
              <a:rPr lang="en-US" dirty="0" err="1"/>
              <a:t>ühekihiline</a:t>
            </a:r>
            <a:r>
              <a:rPr lang="en-US" dirty="0"/>
              <a:t> AC (min 5 cm), </a:t>
            </a:r>
            <a:r>
              <a:rPr lang="en-US" dirty="0" err="1"/>
              <a:t>kohalikel</a:t>
            </a:r>
            <a:r>
              <a:rPr lang="en-US" dirty="0"/>
              <a:t> </a:t>
            </a:r>
            <a:r>
              <a:rPr lang="en-US" dirty="0" err="1"/>
              <a:t>veotänaval</a:t>
            </a:r>
            <a:r>
              <a:rPr lang="en-US" dirty="0"/>
              <a:t> ja ÜT-ga </a:t>
            </a:r>
            <a:r>
              <a:rPr lang="en-US" dirty="0" err="1"/>
              <a:t>jaotustänaval</a:t>
            </a:r>
            <a:r>
              <a:rPr lang="en-US" dirty="0"/>
              <a:t> </a:t>
            </a:r>
            <a:r>
              <a:rPr lang="en-US" dirty="0" err="1"/>
              <a:t>kahekihiline</a:t>
            </a:r>
            <a:r>
              <a:rPr lang="en-US" dirty="0"/>
              <a:t> AC (min 10 cm), </a:t>
            </a:r>
            <a:r>
              <a:rPr lang="en-US" dirty="0" err="1"/>
              <a:t>magistraalidel</a:t>
            </a:r>
            <a:r>
              <a:rPr lang="en-US" dirty="0"/>
              <a:t> ja </a:t>
            </a:r>
            <a:r>
              <a:rPr lang="en-US" dirty="0" err="1"/>
              <a:t>suurematel</a:t>
            </a:r>
            <a:r>
              <a:rPr lang="en-US" dirty="0"/>
              <a:t> </a:t>
            </a:r>
            <a:r>
              <a:rPr lang="en-US" dirty="0" err="1"/>
              <a:t>veotänavatel</a:t>
            </a:r>
            <a:r>
              <a:rPr lang="en-US" dirty="0"/>
              <a:t> </a:t>
            </a:r>
            <a:r>
              <a:rPr lang="en-US" dirty="0" err="1"/>
              <a:t>kolmekihiline</a:t>
            </a:r>
            <a:r>
              <a:rPr lang="en-US" dirty="0"/>
              <a:t> AC (min 16 cm)</a:t>
            </a:r>
          </a:p>
          <a:p>
            <a:pPr lvl="1"/>
            <a:r>
              <a:rPr lang="en-US" dirty="0">
                <a:solidFill>
                  <a:srgbClr val="FF0000"/>
                </a:solidFill>
              </a:rPr>
              <a:t>NB! Juba 2015 </a:t>
            </a:r>
            <a:r>
              <a:rPr lang="en-US" dirty="0" err="1">
                <a:solidFill>
                  <a:srgbClr val="FF0000"/>
                </a:solidFill>
              </a:rPr>
              <a:t>kirjutasime</a:t>
            </a:r>
            <a:r>
              <a:rPr lang="en-US" dirty="0">
                <a:solidFill>
                  <a:srgbClr val="FF0000"/>
                </a:solidFill>
              </a:rPr>
              <a:t> </a:t>
            </a:r>
            <a:r>
              <a:rPr lang="en-US" dirty="0" err="1">
                <a:solidFill>
                  <a:srgbClr val="FF0000"/>
                </a:solidFill>
              </a:rPr>
              <a:t>sisse</a:t>
            </a:r>
            <a:r>
              <a:rPr lang="en-US" dirty="0">
                <a:solidFill>
                  <a:srgbClr val="FF0000"/>
                </a:solidFill>
              </a:rPr>
              <a:t> </a:t>
            </a:r>
            <a:r>
              <a:rPr lang="en-US" dirty="0" err="1">
                <a:solidFill>
                  <a:srgbClr val="FF0000"/>
                </a:solidFill>
              </a:rPr>
              <a:t>teerullibetooni</a:t>
            </a:r>
            <a:r>
              <a:rPr lang="en-US" dirty="0">
                <a:solidFill>
                  <a:srgbClr val="FF0000"/>
                </a:solidFill>
              </a:rPr>
              <a:t> – 2025 </a:t>
            </a:r>
            <a:r>
              <a:rPr lang="en-US" dirty="0" err="1">
                <a:solidFill>
                  <a:srgbClr val="FF0000"/>
                </a:solidFill>
              </a:rPr>
              <a:t>jõudsime</a:t>
            </a:r>
            <a:r>
              <a:rPr lang="en-US" dirty="0">
                <a:solidFill>
                  <a:srgbClr val="FF0000"/>
                </a:solidFill>
              </a:rPr>
              <a:t> </a:t>
            </a:r>
            <a:r>
              <a:rPr lang="en-US" dirty="0" err="1">
                <a:solidFill>
                  <a:srgbClr val="FF0000"/>
                </a:solidFill>
              </a:rPr>
              <a:t>laborikatseteni</a:t>
            </a:r>
            <a:endParaRPr lang="en-US" dirty="0">
              <a:solidFill>
                <a:srgbClr val="FF0000"/>
              </a:solidFill>
            </a:endParaRPr>
          </a:p>
          <a:p>
            <a:r>
              <a:rPr lang="en-US" dirty="0"/>
              <a:t>KUI </a:t>
            </a:r>
            <a:r>
              <a:rPr lang="en-US" dirty="0" err="1"/>
              <a:t>liiklus</a:t>
            </a:r>
            <a:r>
              <a:rPr lang="en-US" dirty="0"/>
              <a:t> </a:t>
            </a:r>
            <a:r>
              <a:rPr lang="en-US" dirty="0" err="1"/>
              <a:t>alla</a:t>
            </a:r>
            <a:r>
              <a:rPr lang="en-US" dirty="0"/>
              <a:t> 1000 a/</a:t>
            </a:r>
            <a:r>
              <a:rPr lang="en-US" dirty="0" err="1"/>
              <a:t>ööp</a:t>
            </a:r>
            <a:r>
              <a:rPr lang="en-US" dirty="0"/>
              <a:t> ja </a:t>
            </a:r>
            <a:r>
              <a:rPr lang="en-US" dirty="0" err="1"/>
              <a:t>rasked</a:t>
            </a:r>
            <a:r>
              <a:rPr lang="en-US" dirty="0"/>
              <a:t> (&lt;3,5 t) </a:t>
            </a:r>
            <a:r>
              <a:rPr lang="en-US" dirty="0" err="1"/>
              <a:t>alla</a:t>
            </a:r>
            <a:r>
              <a:rPr lang="en-US" dirty="0"/>
              <a:t> 100 auto, </a:t>
            </a:r>
            <a:r>
              <a:rPr lang="en-US" dirty="0" err="1"/>
              <a:t>võib</a:t>
            </a:r>
            <a:r>
              <a:rPr lang="en-US" dirty="0"/>
              <a:t> </a:t>
            </a:r>
            <a:r>
              <a:rPr lang="en-US" dirty="0" err="1"/>
              <a:t>kasutada</a:t>
            </a:r>
            <a:r>
              <a:rPr lang="en-US" dirty="0"/>
              <a:t> </a:t>
            </a:r>
            <a:r>
              <a:rPr lang="en-US" dirty="0" err="1"/>
              <a:t>kergkatendeid</a:t>
            </a:r>
            <a:r>
              <a:rPr lang="en-US" dirty="0"/>
              <a:t> (MSE </a:t>
            </a:r>
            <a:r>
              <a:rPr lang="en-US" dirty="0" err="1"/>
              <a:t>või</a:t>
            </a:r>
            <a:r>
              <a:rPr lang="en-US" dirty="0"/>
              <a:t> </a:t>
            </a:r>
            <a:r>
              <a:rPr lang="en-US" dirty="0" err="1"/>
              <a:t>stabi</a:t>
            </a:r>
            <a:r>
              <a:rPr lang="en-US" dirty="0"/>
              <a:t>, </a:t>
            </a:r>
            <a:r>
              <a:rPr lang="en-US" dirty="0" err="1"/>
              <a:t>pinnatud</a:t>
            </a:r>
            <a:r>
              <a:rPr lang="en-US" dirty="0"/>
              <a:t>)</a:t>
            </a:r>
          </a:p>
          <a:p>
            <a:r>
              <a:rPr lang="en-US" dirty="0" err="1"/>
              <a:t>Kergliiklustee</a:t>
            </a:r>
            <a:r>
              <a:rPr lang="en-US" dirty="0"/>
              <a:t> </a:t>
            </a:r>
            <a:r>
              <a:rPr lang="en-US" dirty="0" err="1"/>
              <a:t>kui</a:t>
            </a:r>
            <a:r>
              <a:rPr lang="en-US" dirty="0"/>
              <a:t> pole </a:t>
            </a:r>
            <a:r>
              <a:rPr lang="en-US" dirty="0" err="1"/>
              <a:t>veokaid</a:t>
            </a:r>
            <a:r>
              <a:rPr lang="en-US" dirty="0"/>
              <a:t> (3,5 t) </a:t>
            </a:r>
            <a:r>
              <a:rPr lang="en-US" dirty="0" err="1"/>
              <a:t>võib</a:t>
            </a:r>
            <a:r>
              <a:rPr lang="en-US" dirty="0"/>
              <a:t> </a:t>
            </a:r>
            <a:r>
              <a:rPr lang="en-US" dirty="0" err="1"/>
              <a:t>killustikalus</a:t>
            </a:r>
            <a:r>
              <a:rPr lang="en-US" dirty="0"/>
              <a:t> olla 15, </a:t>
            </a:r>
            <a:r>
              <a:rPr lang="en-US" dirty="0" err="1"/>
              <a:t>mujal</a:t>
            </a:r>
            <a:r>
              <a:rPr lang="en-US" dirty="0"/>
              <a:t> 20 cm</a:t>
            </a:r>
          </a:p>
        </p:txBody>
      </p:sp>
      <p:pic>
        <p:nvPicPr>
          <p:cNvPr id="5" name="Picture 4">
            <a:extLst>
              <a:ext uri="{FF2B5EF4-FFF2-40B4-BE49-F238E27FC236}">
                <a16:creationId xmlns:a16="http://schemas.microsoft.com/office/drawing/2014/main" id="{4E1FD535-758F-CEC8-C50C-8DE3588B6A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6727" y="57097"/>
            <a:ext cx="4805372" cy="2245419"/>
          </a:xfrm>
          <a:prstGeom prst="rect">
            <a:avLst/>
          </a:prstGeom>
        </p:spPr>
      </p:pic>
      <p:sp>
        <p:nvSpPr>
          <p:cNvPr id="4" name="Slide Number Placeholder 3">
            <a:extLst>
              <a:ext uri="{FF2B5EF4-FFF2-40B4-BE49-F238E27FC236}">
                <a16:creationId xmlns:a16="http://schemas.microsoft.com/office/drawing/2014/main" id="{3E408324-6DC4-ECBC-3860-33C78D979BDC}"/>
              </a:ext>
            </a:extLst>
          </p:cNvPr>
          <p:cNvSpPr>
            <a:spLocks noGrp="1"/>
          </p:cNvSpPr>
          <p:nvPr>
            <p:ph type="sldNum" sz="quarter" idx="12"/>
          </p:nvPr>
        </p:nvSpPr>
        <p:spPr/>
        <p:txBody>
          <a:bodyPr/>
          <a:lstStyle/>
          <a:p>
            <a:fld id="{293FD8E8-F8C2-465E-AF77-6AD9B13EB0E0}" type="slidenum">
              <a:rPr lang="en-US" smtClean="0"/>
              <a:t>81</a:t>
            </a:fld>
            <a:endParaRPr lang="en-US"/>
          </a:p>
        </p:txBody>
      </p:sp>
    </p:spTree>
    <p:extLst>
      <p:ext uri="{BB962C8B-B14F-4D97-AF65-F5344CB8AC3E}">
        <p14:creationId xmlns:p14="http://schemas.microsoft.com/office/powerpoint/2010/main" val="38186600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EA24-8238-FA9A-28D9-4EDA7A5C9F39}"/>
              </a:ext>
            </a:extLst>
          </p:cNvPr>
          <p:cNvSpPr>
            <a:spLocks noGrp="1"/>
          </p:cNvSpPr>
          <p:nvPr>
            <p:ph type="title"/>
          </p:nvPr>
        </p:nvSpPr>
        <p:spPr>
          <a:xfrm>
            <a:off x="838200" y="365125"/>
            <a:ext cx="7718612" cy="1325563"/>
          </a:xfrm>
        </p:spPr>
        <p:txBody>
          <a:bodyPr/>
          <a:lstStyle/>
          <a:p>
            <a:r>
              <a:rPr lang="en-US" dirty="0"/>
              <a:t>M101 – </a:t>
            </a:r>
            <a:r>
              <a:rPr lang="en-US" dirty="0" err="1"/>
              <a:t>tihe</a:t>
            </a:r>
            <a:r>
              <a:rPr lang="en-US" dirty="0"/>
              <a:t>(n)</a:t>
            </a:r>
            <a:r>
              <a:rPr lang="en-US" dirty="0" err="1"/>
              <a:t>dus</a:t>
            </a:r>
            <a:r>
              <a:rPr lang="en-US" dirty="0"/>
              <a:t> ja </a:t>
            </a:r>
            <a:r>
              <a:rPr lang="en-US" dirty="0" err="1"/>
              <a:t>kandevõime</a:t>
            </a:r>
            <a:r>
              <a:rPr lang="en-US" dirty="0"/>
              <a:t> = </a:t>
            </a:r>
            <a:r>
              <a:rPr lang="en-US" dirty="0" err="1"/>
              <a:t>muldkeha</a:t>
            </a:r>
            <a:endParaRPr lang="en-US" dirty="0"/>
          </a:p>
        </p:txBody>
      </p:sp>
      <p:sp>
        <p:nvSpPr>
          <p:cNvPr id="3" name="Content Placeholder 2">
            <a:extLst>
              <a:ext uri="{FF2B5EF4-FFF2-40B4-BE49-F238E27FC236}">
                <a16:creationId xmlns:a16="http://schemas.microsoft.com/office/drawing/2014/main" id="{8D6B2282-206E-101E-BB27-B03CFBAD9571}"/>
              </a:ext>
            </a:extLst>
          </p:cNvPr>
          <p:cNvSpPr>
            <a:spLocks noGrp="1"/>
          </p:cNvSpPr>
          <p:nvPr>
            <p:ph idx="1"/>
          </p:nvPr>
        </p:nvSpPr>
        <p:spPr/>
        <p:txBody>
          <a:bodyPr>
            <a:normAutofit fontScale="62500" lnSpcReduction="20000"/>
          </a:bodyPr>
          <a:lstStyle/>
          <a:p>
            <a:r>
              <a:rPr lang="en-US" dirty="0" err="1"/>
              <a:t>Mulde</a:t>
            </a:r>
            <a:r>
              <a:rPr lang="en-US" dirty="0"/>
              <a:t> </a:t>
            </a:r>
            <a:r>
              <a:rPr lang="en-US" dirty="0" err="1"/>
              <a:t>aluspinnase</a:t>
            </a:r>
            <a:r>
              <a:rPr lang="en-US" dirty="0"/>
              <a:t> </a:t>
            </a:r>
            <a:r>
              <a:rPr lang="en-US" dirty="0" err="1">
                <a:highlight>
                  <a:srgbClr val="FFFF00"/>
                </a:highlight>
              </a:rPr>
              <a:t>tihendustegur</a:t>
            </a:r>
            <a:r>
              <a:rPr lang="en-US" dirty="0"/>
              <a:t> </a:t>
            </a:r>
            <a:r>
              <a:rPr lang="en-US" dirty="0" err="1"/>
              <a:t>peab</a:t>
            </a:r>
            <a:r>
              <a:rPr lang="en-US" dirty="0"/>
              <a:t> </a:t>
            </a:r>
            <a:r>
              <a:rPr lang="en-US" dirty="0" err="1"/>
              <a:t>olema</a:t>
            </a:r>
            <a:r>
              <a:rPr lang="en-US" dirty="0"/>
              <a:t> ≥ 0,94, </a:t>
            </a:r>
            <a:r>
              <a:rPr lang="en-US" dirty="0" err="1"/>
              <a:t>kui</a:t>
            </a:r>
            <a:r>
              <a:rPr lang="en-US" dirty="0"/>
              <a:t> </a:t>
            </a:r>
            <a:r>
              <a:rPr lang="en-US" dirty="0" err="1"/>
              <a:t>projektis</a:t>
            </a:r>
            <a:r>
              <a:rPr lang="en-US" dirty="0"/>
              <a:t> </a:t>
            </a:r>
            <a:r>
              <a:rPr lang="en-US" dirty="0" err="1"/>
              <a:t>ei</a:t>
            </a:r>
            <a:r>
              <a:rPr lang="en-US" dirty="0"/>
              <a:t> ole </a:t>
            </a:r>
            <a:r>
              <a:rPr lang="en-US" dirty="0" err="1"/>
              <a:t>ette</a:t>
            </a:r>
            <a:r>
              <a:rPr lang="en-US" dirty="0"/>
              <a:t> </a:t>
            </a:r>
            <a:r>
              <a:rPr lang="en-US" dirty="0" err="1"/>
              <a:t>nähtud</a:t>
            </a:r>
            <a:r>
              <a:rPr lang="en-US" dirty="0"/>
              <a:t> </a:t>
            </a:r>
            <a:r>
              <a:rPr lang="en-US" dirty="0" err="1"/>
              <a:t>erilahendust</a:t>
            </a:r>
            <a:r>
              <a:rPr lang="en-US" dirty="0"/>
              <a:t>.</a:t>
            </a:r>
          </a:p>
          <a:p>
            <a:r>
              <a:rPr lang="en-US" dirty="0" err="1"/>
              <a:t>Muldkeha</a:t>
            </a:r>
            <a:r>
              <a:rPr lang="en-US" dirty="0"/>
              <a:t> </a:t>
            </a:r>
            <a:r>
              <a:rPr lang="en-US" dirty="0" err="1"/>
              <a:t>ehituskvaliteedi</a:t>
            </a:r>
            <a:r>
              <a:rPr lang="en-US" dirty="0"/>
              <a:t> </a:t>
            </a:r>
            <a:r>
              <a:rPr lang="en-US" dirty="0" err="1"/>
              <a:t>hindamiseks</a:t>
            </a:r>
            <a:r>
              <a:rPr lang="en-US" dirty="0"/>
              <a:t> </a:t>
            </a:r>
            <a:r>
              <a:rPr lang="en-US" dirty="0" err="1"/>
              <a:t>kontrollitakse</a:t>
            </a:r>
            <a:r>
              <a:rPr lang="en-US" dirty="0"/>
              <a:t> </a:t>
            </a:r>
            <a:r>
              <a:rPr lang="en-US" dirty="0" err="1"/>
              <a:t>muldkeha</a:t>
            </a:r>
            <a:r>
              <a:rPr lang="en-US" dirty="0"/>
              <a:t> </a:t>
            </a:r>
            <a:r>
              <a:rPr lang="en-US" dirty="0" err="1"/>
              <a:t>kihtide</a:t>
            </a:r>
            <a:r>
              <a:rPr lang="en-US" dirty="0"/>
              <a:t> </a:t>
            </a:r>
            <a:r>
              <a:rPr lang="en-US" dirty="0" err="1">
                <a:highlight>
                  <a:srgbClr val="FFFF00"/>
                </a:highlight>
              </a:rPr>
              <a:t>tihedust</a:t>
            </a:r>
            <a:r>
              <a:rPr lang="en-US" dirty="0"/>
              <a:t>;</a:t>
            </a:r>
          </a:p>
          <a:p>
            <a:r>
              <a:rPr lang="en-US" dirty="0" err="1"/>
              <a:t>Muldkehale</a:t>
            </a:r>
            <a:r>
              <a:rPr lang="en-US" dirty="0"/>
              <a:t> </a:t>
            </a:r>
            <a:r>
              <a:rPr lang="en-US" dirty="0" err="1"/>
              <a:t>võib</a:t>
            </a:r>
            <a:r>
              <a:rPr lang="en-US" dirty="0"/>
              <a:t> </a:t>
            </a:r>
            <a:r>
              <a:rPr lang="en-US" dirty="0" err="1"/>
              <a:t>katendi</a:t>
            </a:r>
            <a:r>
              <a:rPr lang="en-US" dirty="0"/>
              <a:t> </a:t>
            </a:r>
            <a:r>
              <a:rPr lang="en-US" dirty="0" err="1"/>
              <a:t>paigaldada</a:t>
            </a:r>
            <a:r>
              <a:rPr lang="en-US" dirty="0"/>
              <a:t> </a:t>
            </a:r>
            <a:r>
              <a:rPr lang="en-US" dirty="0" err="1"/>
              <a:t>enne</a:t>
            </a:r>
            <a:r>
              <a:rPr lang="en-US" dirty="0"/>
              <a:t> </a:t>
            </a:r>
            <a:r>
              <a:rPr lang="en-US" dirty="0" err="1"/>
              <a:t>ühe</a:t>
            </a:r>
            <a:r>
              <a:rPr lang="en-US" dirty="0"/>
              <a:t> </a:t>
            </a:r>
            <a:r>
              <a:rPr lang="en-US" dirty="0" err="1"/>
              <a:t>aasta</a:t>
            </a:r>
            <a:r>
              <a:rPr lang="en-US" dirty="0"/>
              <a:t> </a:t>
            </a:r>
            <a:r>
              <a:rPr lang="en-US" dirty="0" err="1"/>
              <a:t>möödumist</a:t>
            </a:r>
            <a:r>
              <a:rPr lang="en-US" dirty="0"/>
              <a:t> </a:t>
            </a:r>
            <a:r>
              <a:rPr lang="en-US" dirty="0" err="1"/>
              <a:t>mulde</a:t>
            </a:r>
            <a:r>
              <a:rPr lang="en-US" dirty="0"/>
              <a:t> </a:t>
            </a:r>
            <a:r>
              <a:rPr lang="en-US" dirty="0" err="1"/>
              <a:t>vastuvõtmisest</a:t>
            </a:r>
            <a:r>
              <a:rPr lang="en-US" dirty="0"/>
              <a:t>, </a:t>
            </a:r>
            <a:r>
              <a:rPr lang="en-US" dirty="0" err="1"/>
              <a:t>kui</a:t>
            </a:r>
            <a:r>
              <a:rPr lang="en-US" dirty="0"/>
              <a:t> </a:t>
            </a:r>
            <a:r>
              <a:rPr lang="en-US" dirty="0" err="1"/>
              <a:t>muldkeha</a:t>
            </a:r>
            <a:r>
              <a:rPr lang="en-US" dirty="0"/>
              <a:t> on </a:t>
            </a:r>
            <a:r>
              <a:rPr lang="en-US" dirty="0" err="1"/>
              <a:t>tihendatud</a:t>
            </a:r>
            <a:r>
              <a:rPr lang="en-US" dirty="0"/>
              <a:t> </a:t>
            </a:r>
            <a:r>
              <a:rPr lang="en-US" dirty="0" err="1"/>
              <a:t>kuni</a:t>
            </a:r>
            <a:r>
              <a:rPr lang="en-US" dirty="0"/>
              <a:t> 0,3 </a:t>
            </a:r>
            <a:r>
              <a:rPr lang="en-US" dirty="0" err="1"/>
              <a:t>meetri</a:t>
            </a:r>
            <a:r>
              <a:rPr lang="en-US" dirty="0"/>
              <a:t> </a:t>
            </a:r>
            <a:r>
              <a:rPr lang="en-US" dirty="0" err="1"/>
              <a:t>paksuste</a:t>
            </a:r>
            <a:r>
              <a:rPr lang="en-US" dirty="0"/>
              <a:t> </a:t>
            </a:r>
            <a:r>
              <a:rPr lang="en-US" dirty="0" err="1"/>
              <a:t>kihtidena</a:t>
            </a:r>
            <a:r>
              <a:rPr lang="en-US" dirty="0"/>
              <a:t> ja </a:t>
            </a:r>
            <a:r>
              <a:rPr lang="en-US" dirty="0" err="1"/>
              <a:t>kõikide</a:t>
            </a:r>
            <a:r>
              <a:rPr lang="en-US" dirty="0"/>
              <a:t> </a:t>
            </a:r>
            <a:r>
              <a:rPr lang="en-US" dirty="0" err="1"/>
              <a:t>kihtide</a:t>
            </a:r>
            <a:r>
              <a:rPr lang="en-US" dirty="0"/>
              <a:t> </a:t>
            </a:r>
            <a:r>
              <a:rPr lang="en-US" dirty="0" err="1">
                <a:highlight>
                  <a:srgbClr val="FFFF00"/>
                </a:highlight>
              </a:rPr>
              <a:t>tihedus</a:t>
            </a:r>
            <a:r>
              <a:rPr lang="en-US" dirty="0"/>
              <a:t> </a:t>
            </a:r>
            <a:r>
              <a:rPr lang="en-US" dirty="0" err="1"/>
              <a:t>vastab</a:t>
            </a:r>
            <a:r>
              <a:rPr lang="en-US" dirty="0"/>
              <a:t> </a:t>
            </a:r>
            <a:r>
              <a:rPr lang="en-US" dirty="0" err="1"/>
              <a:t>nõuetele</a:t>
            </a:r>
            <a:r>
              <a:rPr lang="en-US" dirty="0"/>
              <a:t> </a:t>
            </a:r>
            <a:r>
              <a:rPr lang="en-US" dirty="0" err="1"/>
              <a:t>või</a:t>
            </a:r>
            <a:r>
              <a:rPr lang="en-US" dirty="0"/>
              <a:t> </a:t>
            </a:r>
            <a:r>
              <a:rPr lang="en-US" dirty="0" err="1"/>
              <a:t>kuni</a:t>
            </a:r>
            <a:r>
              <a:rPr lang="en-US" dirty="0"/>
              <a:t> 0,6 </a:t>
            </a:r>
            <a:r>
              <a:rPr lang="en-US" dirty="0" err="1"/>
              <a:t>meetri</a:t>
            </a:r>
            <a:r>
              <a:rPr lang="en-US" dirty="0"/>
              <a:t> </a:t>
            </a:r>
            <a:r>
              <a:rPr lang="en-US" dirty="0" err="1"/>
              <a:t>paksuste</a:t>
            </a:r>
            <a:r>
              <a:rPr lang="en-US" dirty="0"/>
              <a:t> </a:t>
            </a:r>
            <a:r>
              <a:rPr lang="en-US" dirty="0" err="1"/>
              <a:t>kihtidena</a:t>
            </a:r>
            <a:r>
              <a:rPr lang="en-US" dirty="0"/>
              <a:t>, </a:t>
            </a:r>
            <a:r>
              <a:rPr lang="en-US" dirty="0" err="1"/>
              <a:t>kui</a:t>
            </a:r>
            <a:r>
              <a:rPr lang="en-US" dirty="0"/>
              <a:t> </a:t>
            </a:r>
            <a:r>
              <a:rPr lang="en-US" dirty="0" err="1"/>
              <a:t>teetööde</a:t>
            </a:r>
            <a:r>
              <a:rPr lang="en-US" dirty="0"/>
              <a:t> </a:t>
            </a:r>
            <a:r>
              <a:rPr lang="en-US" dirty="0" err="1"/>
              <a:t>tegija</a:t>
            </a:r>
            <a:r>
              <a:rPr lang="en-US" dirty="0"/>
              <a:t> </a:t>
            </a:r>
            <a:r>
              <a:rPr lang="en-US" dirty="0" err="1"/>
              <a:t>tõendab</a:t>
            </a:r>
            <a:r>
              <a:rPr lang="en-US" dirty="0"/>
              <a:t>, et </a:t>
            </a:r>
            <a:r>
              <a:rPr lang="en-US" dirty="0" err="1"/>
              <a:t>nõutav</a:t>
            </a:r>
            <a:r>
              <a:rPr lang="en-US" dirty="0"/>
              <a:t> </a:t>
            </a:r>
            <a:r>
              <a:rPr lang="en-US" dirty="0" err="1">
                <a:highlight>
                  <a:srgbClr val="FFFF00"/>
                </a:highlight>
              </a:rPr>
              <a:t>tihedus</a:t>
            </a:r>
            <a:r>
              <a:rPr lang="en-US" dirty="0"/>
              <a:t> on </a:t>
            </a:r>
            <a:r>
              <a:rPr lang="en-US" dirty="0" err="1"/>
              <a:t>kogu</a:t>
            </a:r>
            <a:r>
              <a:rPr lang="en-US" dirty="0"/>
              <a:t> </a:t>
            </a:r>
            <a:r>
              <a:rPr lang="en-US" dirty="0" err="1"/>
              <a:t>tihendatava</a:t>
            </a:r>
            <a:r>
              <a:rPr lang="en-US" dirty="0"/>
              <a:t> </a:t>
            </a:r>
            <a:r>
              <a:rPr lang="en-US" dirty="0" err="1"/>
              <a:t>kihi</a:t>
            </a:r>
            <a:r>
              <a:rPr lang="en-US" dirty="0"/>
              <a:t> </a:t>
            </a:r>
            <a:r>
              <a:rPr lang="en-US" dirty="0" err="1"/>
              <a:t>paksuses</a:t>
            </a:r>
            <a:r>
              <a:rPr lang="en-US" dirty="0"/>
              <a:t> </a:t>
            </a:r>
            <a:r>
              <a:rPr lang="en-US" dirty="0" err="1"/>
              <a:t>saavutatav</a:t>
            </a:r>
            <a:r>
              <a:rPr lang="en-US" dirty="0"/>
              <a:t>.</a:t>
            </a:r>
          </a:p>
          <a:p>
            <a:r>
              <a:rPr lang="en-US" dirty="0"/>
              <a:t>Tee </a:t>
            </a:r>
            <a:r>
              <a:rPr lang="en-US" dirty="0" err="1"/>
              <a:t>muldkeha</a:t>
            </a:r>
            <a:r>
              <a:rPr lang="en-US" dirty="0"/>
              <a:t> </a:t>
            </a:r>
            <a:r>
              <a:rPr lang="en-US" dirty="0" err="1"/>
              <a:t>pinnase</a:t>
            </a:r>
            <a:r>
              <a:rPr lang="en-US" dirty="0"/>
              <a:t> </a:t>
            </a:r>
            <a:r>
              <a:rPr lang="en-US" dirty="0" err="1">
                <a:highlight>
                  <a:srgbClr val="FFFF00"/>
                </a:highlight>
              </a:rPr>
              <a:t>tihedust</a:t>
            </a:r>
            <a:r>
              <a:rPr lang="en-US" dirty="0"/>
              <a:t> </a:t>
            </a:r>
            <a:r>
              <a:rPr lang="en-US" dirty="0" err="1"/>
              <a:t>kontrollitakse</a:t>
            </a:r>
            <a:r>
              <a:rPr lang="en-US" dirty="0"/>
              <a:t> </a:t>
            </a:r>
            <a:r>
              <a:rPr lang="en-US" dirty="0" err="1"/>
              <a:t>tihendatavate</a:t>
            </a:r>
            <a:r>
              <a:rPr lang="en-US" dirty="0"/>
              <a:t> </a:t>
            </a:r>
            <a:r>
              <a:rPr lang="en-US" dirty="0" err="1"/>
              <a:t>kihtide</a:t>
            </a:r>
            <a:r>
              <a:rPr lang="en-US" dirty="0"/>
              <a:t> </a:t>
            </a:r>
            <a:r>
              <a:rPr lang="en-US" dirty="0" err="1"/>
              <a:t>kaupa</a:t>
            </a:r>
            <a:r>
              <a:rPr lang="en-US" dirty="0"/>
              <a:t> </a:t>
            </a:r>
            <a:r>
              <a:rPr lang="en-US" dirty="0" err="1"/>
              <a:t>ristlõike</a:t>
            </a:r>
            <a:r>
              <a:rPr lang="en-US" dirty="0"/>
              <a:t> </a:t>
            </a:r>
            <a:r>
              <a:rPr lang="en-US" dirty="0" err="1"/>
              <a:t>kolmes</a:t>
            </a:r>
            <a:r>
              <a:rPr lang="en-US" dirty="0"/>
              <a:t> </a:t>
            </a:r>
            <a:r>
              <a:rPr lang="en-US" dirty="0" err="1"/>
              <a:t>punktis</a:t>
            </a:r>
            <a:r>
              <a:rPr lang="en-US" dirty="0"/>
              <a:t>, </a:t>
            </a:r>
            <a:r>
              <a:rPr lang="en-US" dirty="0" err="1"/>
              <a:t>muldkehal</a:t>
            </a:r>
            <a:r>
              <a:rPr lang="en-US" dirty="0"/>
              <a:t> </a:t>
            </a:r>
            <a:r>
              <a:rPr lang="en-US" dirty="0" err="1"/>
              <a:t>kõrgusega</a:t>
            </a:r>
            <a:r>
              <a:rPr lang="en-US" dirty="0"/>
              <a:t> </a:t>
            </a:r>
            <a:r>
              <a:rPr lang="en-US" dirty="0" err="1"/>
              <a:t>kuni</a:t>
            </a:r>
            <a:r>
              <a:rPr lang="en-US" dirty="0"/>
              <a:t> 3 </a:t>
            </a:r>
            <a:r>
              <a:rPr lang="en-US" dirty="0" err="1"/>
              <a:t>meetrit</a:t>
            </a:r>
            <a:r>
              <a:rPr lang="en-US" dirty="0"/>
              <a:t> </a:t>
            </a:r>
            <a:r>
              <a:rPr lang="en-US" dirty="0" err="1"/>
              <a:t>iga</a:t>
            </a:r>
            <a:r>
              <a:rPr lang="en-US" dirty="0"/>
              <a:t> 100 </a:t>
            </a:r>
            <a:r>
              <a:rPr lang="en-US" dirty="0" err="1"/>
              <a:t>meetri</a:t>
            </a:r>
            <a:r>
              <a:rPr lang="en-US" dirty="0"/>
              <a:t> </a:t>
            </a:r>
            <a:r>
              <a:rPr lang="en-US" dirty="0" err="1"/>
              <a:t>järel</a:t>
            </a:r>
            <a:r>
              <a:rPr lang="en-US" dirty="0"/>
              <a:t> ja </a:t>
            </a:r>
            <a:r>
              <a:rPr lang="en-US" dirty="0" err="1"/>
              <a:t>muldkehal</a:t>
            </a:r>
            <a:r>
              <a:rPr lang="en-US" dirty="0"/>
              <a:t> </a:t>
            </a:r>
            <a:r>
              <a:rPr lang="en-US" dirty="0" err="1"/>
              <a:t>kõrgusega</a:t>
            </a:r>
            <a:r>
              <a:rPr lang="en-US" dirty="0"/>
              <a:t> </a:t>
            </a:r>
            <a:r>
              <a:rPr lang="en-US" dirty="0" err="1"/>
              <a:t>üle</a:t>
            </a:r>
            <a:r>
              <a:rPr lang="en-US" dirty="0"/>
              <a:t> 3 </a:t>
            </a:r>
            <a:r>
              <a:rPr lang="en-US" dirty="0" err="1"/>
              <a:t>meetri</a:t>
            </a:r>
            <a:r>
              <a:rPr lang="en-US" dirty="0"/>
              <a:t> </a:t>
            </a:r>
            <a:r>
              <a:rPr lang="en-US" dirty="0" err="1"/>
              <a:t>iga</a:t>
            </a:r>
            <a:r>
              <a:rPr lang="en-US" dirty="0"/>
              <a:t> 50 </a:t>
            </a:r>
            <a:r>
              <a:rPr lang="en-US" dirty="0" err="1"/>
              <a:t>meetri</a:t>
            </a:r>
            <a:r>
              <a:rPr lang="en-US" dirty="0"/>
              <a:t> </a:t>
            </a:r>
            <a:r>
              <a:rPr lang="en-US" dirty="0" err="1"/>
              <a:t>järel</a:t>
            </a:r>
            <a:r>
              <a:rPr lang="en-US" dirty="0"/>
              <a:t>.</a:t>
            </a:r>
          </a:p>
          <a:p>
            <a:r>
              <a:rPr lang="en-US" dirty="0" err="1"/>
              <a:t>Liivpinnasest</a:t>
            </a:r>
            <a:r>
              <a:rPr lang="en-US" dirty="0"/>
              <a:t> </a:t>
            </a:r>
            <a:r>
              <a:rPr lang="en-US" dirty="0" err="1"/>
              <a:t>muldkeha</a:t>
            </a:r>
            <a:r>
              <a:rPr lang="en-US" dirty="0"/>
              <a:t> </a:t>
            </a:r>
            <a:r>
              <a:rPr lang="en-US" dirty="0" err="1">
                <a:highlight>
                  <a:srgbClr val="FFFF00"/>
                </a:highlight>
              </a:rPr>
              <a:t>tihedustegur</a:t>
            </a:r>
            <a:r>
              <a:rPr lang="en-US" dirty="0"/>
              <a:t> </a:t>
            </a:r>
            <a:r>
              <a:rPr lang="en-US" dirty="0" err="1"/>
              <a:t>peab</a:t>
            </a:r>
            <a:r>
              <a:rPr lang="en-US" dirty="0"/>
              <a:t> </a:t>
            </a:r>
            <a:r>
              <a:rPr lang="en-US" dirty="0" err="1"/>
              <a:t>vastama</a:t>
            </a:r>
            <a:r>
              <a:rPr lang="en-US" dirty="0"/>
              <a:t> </a:t>
            </a:r>
            <a:r>
              <a:rPr lang="en-US" dirty="0" err="1"/>
              <a:t>käesoleva</a:t>
            </a:r>
            <a:r>
              <a:rPr lang="en-US" dirty="0"/>
              <a:t> </a:t>
            </a:r>
            <a:r>
              <a:rPr lang="en-US" dirty="0" err="1"/>
              <a:t>määruse</a:t>
            </a:r>
            <a:r>
              <a:rPr lang="en-US" dirty="0"/>
              <a:t> </a:t>
            </a:r>
            <a:r>
              <a:rPr lang="en-US" dirty="0" err="1"/>
              <a:t>lisas</a:t>
            </a:r>
            <a:r>
              <a:rPr lang="en-US" dirty="0"/>
              <a:t> 6 </a:t>
            </a:r>
            <a:r>
              <a:rPr lang="en-US" dirty="0" err="1"/>
              <a:t>toodud</a:t>
            </a:r>
            <a:r>
              <a:rPr lang="en-US" dirty="0"/>
              <a:t> </a:t>
            </a:r>
            <a:r>
              <a:rPr lang="en-US" dirty="0" err="1"/>
              <a:t>nõuetele</a:t>
            </a:r>
            <a:r>
              <a:rPr lang="en-US" dirty="0"/>
              <a:t>. </a:t>
            </a:r>
            <a:r>
              <a:rPr lang="en-US" dirty="0" err="1">
                <a:highlight>
                  <a:srgbClr val="00FFFF"/>
                </a:highlight>
              </a:rPr>
              <a:t>Muudest</a:t>
            </a:r>
            <a:r>
              <a:rPr lang="en-US" dirty="0">
                <a:highlight>
                  <a:srgbClr val="00FFFF"/>
                </a:highlight>
              </a:rPr>
              <a:t> </a:t>
            </a:r>
            <a:r>
              <a:rPr lang="en-US" dirty="0" err="1">
                <a:highlight>
                  <a:srgbClr val="00FFFF"/>
                </a:highlight>
              </a:rPr>
              <a:t>pinnastest</a:t>
            </a:r>
            <a:r>
              <a:rPr lang="en-US" dirty="0">
                <a:highlight>
                  <a:srgbClr val="00FFFF"/>
                </a:highlight>
              </a:rPr>
              <a:t> </a:t>
            </a:r>
            <a:r>
              <a:rPr lang="en-US" dirty="0" err="1">
                <a:highlight>
                  <a:srgbClr val="00FFFF"/>
                </a:highlight>
              </a:rPr>
              <a:t>ehitatud</a:t>
            </a:r>
            <a:r>
              <a:rPr lang="en-US" dirty="0">
                <a:highlight>
                  <a:srgbClr val="00FFFF"/>
                </a:highlight>
              </a:rPr>
              <a:t> </a:t>
            </a:r>
            <a:r>
              <a:rPr lang="en-US" dirty="0" err="1">
                <a:highlight>
                  <a:srgbClr val="00FFFF"/>
                </a:highlight>
              </a:rPr>
              <a:t>muldkeha</a:t>
            </a:r>
            <a:r>
              <a:rPr lang="en-US" dirty="0">
                <a:highlight>
                  <a:srgbClr val="00FFFF"/>
                </a:highlight>
              </a:rPr>
              <a:t> </a:t>
            </a:r>
            <a:r>
              <a:rPr lang="en-US" dirty="0" err="1">
                <a:highlight>
                  <a:srgbClr val="00FFFF"/>
                </a:highlight>
              </a:rPr>
              <a:t>kihil</a:t>
            </a:r>
            <a:r>
              <a:rPr lang="en-US" dirty="0">
                <a:highlight>
                  <a:srgbClr val="00FFFF"/>
                </a:highlight>
              </a:rPr>
              <a:t> </a:t>
            </a:r>
            <a:r>
              <a:rPr lang="en-US" dirty="0" err="1">
                <a:highlight>
                  <a:srgbClr val="00FFFF"/>
                </a:highlight>
              </a:rPr>
              <a:t>kontrollitakse</a:t>
            </a:r>
            <a:r>
              <a:rPr lang="en-US" dirty="0">
                <a:highlight>
                  <a:srgbClr val="00FFFF"/>
                </a:highlight>
              </a:rPr>
              <a:t> </a:t>
            </a:r>
            <a:r>
              <a:rPr lang="en-US" dirty="0" err="1">
                <a:highlight>
                  <a:srgbClr val="00FFFF"/>
                </a:highlight>
              </a:rPr>
              <a:t>tihedust</a:t>
            </a:r>
            <a:r>
              <a:rPr lang="en-US" dirty="0">
                <a:highlight>
                  <a:srgbClr val="00FFFF"/>
                </a:highlight>
              </a:rPr>
              <a:t> </a:t>
            </a:r>
            <a:r>
              <a:rPr lang="en-US" dirty="0" err="1">
                <a:highlight>
                  <a:srgbClr val="00FF00"/>
                </a:highlight>
              </a:rPr>
              <a:t>elastsusmooduli</a:t>
            </a:r>
            <a:r>
              <a:rPr lang="en-US" dirty="0">
                <a:highlight>
                  <a:srgbClr val="00FF00"/>
                </a:highlight>
              </a:rPr>
              <a:t> </a:t>
            </a:r>
            <a:r>
              <a:rPr lang="en-US" dirty="0" err="1">
                <a:highlight>
                  <a:srgbClr val="00FF00"/>
                </a:highlight>
              </a:rPr>
              <a:t>mõõtmise</a:t>
            </a:r>
            <a:r>
              <a:rPr lang="en-US" dirty="0">
                <a:highlight>
                  <a:srgbClr val="00FF00"/>
                </a:highlight>
              </a:rPr>
              <a:t> teel</a:t>
            </a:r>
            <a:r>
              <a:rPr lang="en-US" dirty="0">
                <a:highlight>
                  <a:srgbClr val="00FFFF"/>
                </a:highlight>
              </a:rPr>
              <a:t> LOADMAN- </a:t>
            </a:r>
            <a:r>
              <a:rPr lang="en-US" dirty="0" err="1">
                <a:highlight>
                  <a:srgbClr val="00FFFF"/>
                </a:highlight>
              </a:rPr>
              <a:t>või</a:t>
            </a:r>
            <a:r>
              <a:rPr lang="en-US" dirty="0">
                <a:highlight>
                  <a:srgbClr val="00FFFF"/>
                </a:highlight>
              </a:rPr>
              <a:t> INSPECTOR-</a:t>
            </a:r>
            <a:r>
              <a:rPr lang="en-US" dirty="0" err="1">
                <a:highlight>
                  <a:srgbClr val="00FFFF"/>
                </a:highlight>
              </a:rPr>
              <a:t>tüüpi</a:t>
            </a:r>
            <a:r>
              <a:rPr lang="en-US" dirty="0">
                <a:highlight>
                  <a:srgbClr val="00FFFF"/>
                </a:highlight>
              </a:rPr>
              <a:t> </a:t>
            </a:r>
            <a:r>
              <a:rPr lang="en-US" dirty="0" err="1">
                <a:highlight>
                  <a:srgbClr val="00FFFF"/>
                </a:highlight>
              </a:rPr>
              <a:t>seadmega</a:t>
            </a:r>
            <a:r>
              <a:rPr lang="en-US" dirty="0">
                <a:highlight>
                  <a:srgbClr val="00FFFF"/>
                </a:highlight>
              </a:rPr>
              <a:t>. </a:t>
            </a:r>
            <a:r>
              <a:rPr lang="en-US" dirty="0" err="1"/>
              <a:t>Mõne</a:t>
            </a:r>
            <a:r>
              <a:rPr lang="en-US" dirty="0"/>
              <a:t> </a:t>
            </a:r>
            <a:r>
              <a:rPr lang="en-US" dirty="0" err="1"/>
              <a:t>teise</a:t>
            </a:r>
            <a:r>
              <a:rPr lang="en-US" dirty="0"/>
              <a:t> </a:t>
            </a:r>
            <a:r>
              <a:rPr lang="en-US" dirty="0" err="1"/>
              <a:t>analoogse</a:t>
            </a:r>
            <a:r>
              <a:rPr lang="en-US" dirty="0"/>
              <a:t> </a:t>
            </a:r>
            <a:r>
              <a:rPr lang="en-US" dirty="0" err="1"/>
              <a:t>elastsusmooduli</a:t>
            </a:r>
            <a:r>
              <a:rPr lang="en-US" dirty="0"/>
              <a:t> </a:t>
            </a:r>
            <a:r>
              <a:rPr lang="en-US" dirty="0" err="1"/>
              <a:t>mõõteseadme</a:t>
            </a:r>
            <a:r>
              <a:rPr lang="en-US" dirty="0"/>
              <a:t> </a:t>
            </a:r>
            <a:r>
              <a:rPr lang="en-US" dirty="0" err="1"/>
              <a:t>kasutamisel</a:t>
            </a:r>
            <a:r>
              <a:rPr lang="en-US" dirty="0"/>
              <a:t> </a:t>
            </a:r>
            <a:r>
              <a:rPr lang="en-US" dirty="0" err="1"/>
              <a:t>peavad</a:t>
            </a:r>
            <a:r>
              <a:rPr lang="en-US" dirty="0"/>
              <a:t> </a:t>
            </a:r>
            <a:r>
              <a:rPr lang="en-US" dirty="0" err="1"/>
              <a:t>selle</a:t>
            </a:r>
            <a:r>
              <a:rPr lang="en-US" dirty="0"/>
              <a:t> </a:t>
            </a:r>
            <a:r>
              <a:rPr lang="en-US" dirty="0" err="1"/>
              <a:t>lugemid</a:t>
            </a:r>
            <a:r>
              <a:rPr lang="en-US" dirty="0"/>
              <a:t> </a:t>
            </a:r>
            <a:r>
              <a:rPr lang="en-US" dirty="0" err="1"/>
              <a:t>olema</a:t>
            </a:r>
            <a:r>
              <a:rPr lang="en-US" dirty="0"/>
              <a:t> </a:t>
            </a:r>
            <a:r>
              <a:rPr lang="en-US" dirty="0" err="1"/>
              <a:t>eelnevalt</a:t>
            </a:r>
            <a:r>
              <a:rPr lang="en-US" dirty="0"/>
              <a:t> </a:t>
            </a:r>
            <a:r>
              <a:rPr lang="en-US" dirty="0" err="1"/>
              <a:t>võrreldud</a:t>
            </a:r>
            <a:r>
              <a:rPr lang="en-US" dirty="0"/>
              <a:t> LOADMAN-</a:t>
            </a:r>
            <a:r>
              <a:rPr lang="en-US" dirty="0" err="1"/>
              <a:t>tüüpi</a:t>
            </a:r>
            <a:r>
              <a:rPr lang="en-US" dirty="0"/>
              <a:t> </a:t>
            </a:r>
            <a:r>
              <a:rPr lang="en-US" dirty="0" err="1"/>
              <a:t>seadmega</a:t>
            </a:r>
            <a:r>
              <a:rPr lang="en-US" dirty="0"/>
              <a:t> ja </a:t>
            </a:r>
            <a:r>
              <a:rPr lang="en-US" dirty="0" err="1"/>
              <a:t>mõõtetulemused</a:t>
            </a:r>
            <a:r>
              <a:rPr lang="en-US" dirty="0"/>
              <a:t> </a:t>
            </a:r>
            <a:r>
              <a:rPr lang="en-US" dirty="0" err="1"/>
              <a:t>teisendatud</a:t>
            </a:r>
            <a:r>
              <a:rPr lang="en-US" dirty="0"/>
              <a:t> </a:t>
            </a:r>
            <a:r>
              <a:rPr lang="en-US" dirty="0" err="1"/>
              <a:t>võrreldavaks</a:t>
            </a:r>
            <a:endParaRPr lang="en-US" dirty="0"/>
          </a:p>
          <a:p>
            <a:r>
              <a:rPr lang="en-US" dirty="0" err="1">
                <a:highlight>
                  <a:srgbClr val="00FF00"/>
                </a:highlight>
              </a:rPr>
              <a:t>Elastsusmoodul</a:t>
            </a:r>
            <a:r>
              <a:rPr lang="en-US" dirty="0">
                <a:highlight>
                  <a:srgbClr val="00FF00"/>
                </a:highlight>
              </a:rPr>
              <a:t>, </a:t>
            </a:r>
            <a:r>
              <a:rPr lang="en-US" dirty="0" err="1">
                <a:highlight>
                  <a:srgbClr val="00FF00"/>
                </a:highlight>
              </a:rPr>
              <a:t>mõõdetuna</a:t>
            </a:r>
            <a:r>
              <a:rPr lang="en-US" dirty="0">
                <a:highlight>
                  <a:srgbClr val="00FF00"/>
                </a:highlight>
              </a:rPr>
              <a:t> LOADMAN- </a:t>
            </a:r>
            <a:r>
              <a:rPr lang="en-US" dirty="0" err="1">
                <a:highlight>
                  <a:srgbClr val="00FF00"/>
                </a:highlight>
              </a:rPr>
              <a:t>või</a:t>
            </a:r>
            <a:r>
              <a:rPr lang="en-US" dirty="0">
                <a:highlight>
                  <a:srgbClr val="00FF00"/>
                </a:highlight>
              </a:rPr>
              <a:t> INSPECTOR-</a:t>
            </a:r>
            <a:r>
              <a:rPr lang="en-US" dirty="0" err="1">
                <a:highlight>
                  <a:srgbClr val="00FF00"/>
                </a:highlight>
              </a:rPr>
              <a:t>tüüpi</a:t>
            </a:r>
            <a:r>
              <a:rPr lang="en-US" dirty="0">
                <a:highlight>
                  <a:srgbClr val="00FF00"/>
                </a:highlight>
              </a:rPr>
              <a:t> </a:t>
            </a:r>
            <a:r>
              <a:rPr lang="en-US" dirty="0" err="1">
                <a:highlight>
                  <a:srgbClr val="00FF00"/>
                </a:highlight>
              </a:rPr>
              <a:t>seadmega</a:t>
            </a:r>
            <a:r>
              <a:rPr lang="en-US" dirty="0">
                <a:highlight>
                  <a:srgbClr val="00FF00"/>
                </a:highlight>
              </a:rPr>
              <a:t> </a:t>
            </a:r>
            <a:r>
              <a:rPr lang="en-US" dirty="0" err="1">
                <a:highlight>
                  <a:srgbClr val="00FF00"/>
                </a:highlight>
              </a:rPr>
              <a:t>või</a:t>
            </a:r>
            <a:r>
              <a:rPr lang="en-US" dirty="0">
                <a:highlight>
                  <a:srgbClr val="00FF00"/>
                </a:highlight>
              </a:rPr>
              <a:t> </a:t>
            </a:r>
            <a:r>
              <a:rPr lang="en-US" dirty="0" err="1">
                <a:highlight>
                  <a:srgbClr val="00FF00"/>
                </a:highlight>
              </a:rPr>
              <a:t>samaväärse</a:t>
            </a:r>
            <a:r>
              <a:rPr lang="en-US" dirty="0">
                <a:highlight>
                  <a:srgbClr val="00FF00"/>
                </a:highlight>
              </a:rPr>
              <a:t> </a:t>
            </a:r>
            <a:r>
              <a:rPr lang="en-US" dirty="0" err="1">
                <a:highlight>
                  <a:srgbClr val="00FF00"/>
                </a:highlight>
              </a:rPr>
              <a:t>seadmega</a:t>
            </a:r>
            <a:r>
              <a:rPr lang="en-US" dirty="0">
                <a:highlight>
                  <a:srgbClr val="00FF00"/>
                </a:highlight>
              </a:rPr>
              <a:t> </a:t>
            </a:r>
            <a:r>
              <a:rPr lang="en-US" dirty="0" err="1">
                <a:highlight>
                  <a:srgbClr val="00FF00"/>
                </a:highlight>
              </a:rPr>
              <a:t>muldkeha</a:t>
            </a:r>
            <a:r>
              <a:rPr lang="en-US" dirty="0">
                <a:highlight>
                  <a:srgbClr val="00FF00"/>
                </a:highlight>
              </a:rPr>
              <a:t> pinnal, </a:t>
            </a:r>
            <a:r>
              <a:rPr lang="en-US" b="1" dirty="0" err="1">
                <a:highlight>
                  <a:srgbClr val="00FF00"/>
                </a:highlight>
              </a:rPr>
              <a:t>ei</a:t>
            </a:r>
            <a:r>
              <a:rPr lang="en-US" b="1" dirty="0">
                <a:highlight>
                  <a:srgbClr val="00FF00"/>
                </a:highlight>
              </a:rPr>
              <a:t> tohi olla </a:t>
            </a:r>
            <a:r>
              <a:rPr lang="en-US" b="1" dirty="0" err="1">
                <a:highlight>
                  <a:srgbClr val="00FF00"/>
                </a:highlight>
              </a:rPr>
              <a:t>väiksem</a:t>
            </a:r>
            <a:r>
              <a:rPr lang="en-US" b="1" dirty="0">
                <a:highlight>
                  <a:srgbClr val="00FF00"/>
                </a:highlight>
              </a:rPr>
              <a:t> </a:t>
            </a:r>
            <a:r>
              <a:rPr lang="en-US" b="1" dirty="0" err="1">
                <a:highlight>
                  <a:srgbClr val="00FF00"/>
                </a:highlight>
              </a:rPr>
              <a:t>projektis</a:t>
            </a:r>
            <a:r>
              <a:rPr lang="en-US" b="1" dirty="0">
                <a:highlight>
                  <a:srgbClr val="00FF00"/>
                </a:highlight>
              </a:rPr>
              <a:t> </a:t>
            </a:r>
            <a:r>
              <a:rPr lang="en-US" b="1" dirty="0" err="1">
                <a:highlight>
                  <a:srgbClr val="00FF00"/>
                </a:highlight>
              </a:rPr>
              <a:t>ettenähtust</a:t>
            </a:r>
            <a:r>
              <a:rPr lang="en-US" b="1" dirty="0">
                <a:highlight>
                  <a:srgbClr val="00FF00"/>
                </a:highlight>
              </a:rPr>
              <a:t>.</a:t>
            </a:r>
          </a:p>
          <a:p>
            <a:r>
              <a:rPr lang="en-US" dirty="0" err="1"/>
              <a:t>Elastsusmoodulit</a:t>
            </a:r>
            <a:r>
              <a:rPr lang="en-US" dirty="0"/>
              <a:t> </a:t>
            </a:r>
            <a:r>
              <a:rPr lang="en-US" dirty="0" err="1"/>
              <a:t>mõõdetakse</a:t>
            </a:r>
            <a:r>
              <a:rPr lang="en-US" dirty="0"/>
              <a:t> tee </a:t>
            </a:r>
            <a:r>
              <a:rPr lang="en-US" dirty="0" err="1"/>
              <a:t>teljelt</a:t>
            </a:r>
            <a:r>
              <a:rPr lang="en-US" dirty="0"/>
              <a:t> </a:t>
            </a:r>
            <a:r>
              <a:rPr lang="en-US" dirty="0" err="1"/>
              <a:t>ning</a:t>
            </a:r>
            <a:r>
              <a:rPr lang="en-US" dirty="0"/>
              <a:t> </a:t>
            </a:r>
            <a:r>
              <a:rPr lang="en-US" dirty="0" err="1"/>
              <a:t>mõlemalt</a:t>
            </a:r>
            <a:r>
              <a:rPr lang="en-US" dirty="0"/>
              <a:t> </a:t>
            </a:r>
            <a:r>
              <a:rPr lang="en-US" dirty="0" err="1"/>
              <a:t>poolt</a:t>
            </a:r>
            <a:r>
              <a:rPr lang="en-US" dirty="0"/>
              <a:t> </a:t>
            </a:r>
            <a:r>
              <a:rPr lang="en-US" dirty="0" err="1"/>
              <a:t>vähemalt</a:t>
            </a:r>
            <a:r>
              <a:rPr lang="en-US" dirty="0"/>
              <a:t> </a:t>
            </a:r>
            <a:r>
              <a:rPr lang="en-US" dirty="0" err="1"/>
              <a:t>ühe</a:t>
            </a:r>
            <a:r>
              <a:rPr lang="en-US" dirty="0"/>
              <a:t> </a:t>
            </a:r>
            <a:r>
              <a:rPr lang="en-US" dirty="0" err="1"/>
              <a:t>meetri</a:t>
            </a:r>
            <a:r>
              <a:rPr lang="en-US" dirty="0"/>
              <a:t> </a:t>
            </a:r>
            <a:r>
              <a:rPr lang="en-US" dirty="0" err="1"/>
              <a:t>kaugusel</a:t>
            </a:r>
            <a:r>
              <a:rPr lang="en-US" dirty="0"/>
              <a:t> </a:t>
            </a:r>
            <a:r>
              <a:rPr lang="en-US" dirty="0" err="1"/>
              <a:t>mulde</a:t>
            </a:r>
            <a:r>
              <a:rPr lang="en-US" dirty="0"/>
              <a:t> </a:t>
            </a:r>
            <a:r>
              <a:rPr lang="en-US" dirty="0" err="1"/>
              <a:t>servast</a:t>
            </a:r>
            <a:r>
              <a:rPr lang="en-US" dirty="0"/>
              <a:t>.</a:t>
            </a:r>
          </a:p>
        </p:txBody>
      </p:sp>
      <p:sp>
        <p:nvSpPr>
          <p:cNvPr id="4" name="Slide Number Placeholder 3">
            <a:extLst>
              <a:ext uri="{FF2B5EF4-FFF2-40B4-BE49-F238E27FC236}">
                <a16:creationId xmlns:a16="http://schemas.microsoft.com/office/drawing/2014/main" id="{702596B0-8AD8-E01A-9961-98F8C47E50C1}"/>
              </a:ext>
            </a:extLst>
          </p:cNvPr>
          <p:cNvSpPr>
            <a:spLocks noGrp="1"/>
          </p:cNvSpPr>
          <p:nvPr>
            <p:ph type="sldNum" sz="quarter" idx="12"/>
          </p:nvPr>
        </p:nvSpPr>
        <p:spPr/>
        <p:txBody>
          <a:bodyPr/>
          <a:lstStyle/>
          <a:p>
            <a:fld id="{293FD8E8-F8C2-465E-AF77-6AD9B13EB0E0}" type="slidenum">
              <a:rPr lang="en-US" smtClean="0"/>
              <a:t>82</a:t>
            </a:fld>
            <a:endParaRPr lang="en-US"/>
          </a:p>
        </p:txBody>
      </p:sp>
      <p:pic>
        <p:nvPicPr>
          <p:cNvPr id="6" name="Picture 5">
            <a:extLst>
              <a:ext uri="{FF2B5EF4-FFF2-40B4-BE49-F238E27FC236}">
                <a16:creationId xmlns:a16="http://schemas.microsoft.com/office/drawing/2014/main" id="{A5A259D0-7444-8B14-0046-B6532761DC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16968" y="0"/>
            <a:ext cx="3375032" cy="1520790"/>
          </a:xfrm>
          <a:prstGeom prst="rect">
            <a:avLst/>
          </a:prstGeom>
        </p:spPr>
      </p:pic>
    </p:spTree>
    <p:extLst>
      <p:ext uri="{BB962C8B-B14F-4D97-AF65-F5344CB8AC3E}">
        <p14:creationId xmlns:p14="http://schemas.microsoft.com/office/powerpoint/2010/main" val="31470873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698C-95A4-7729-BD81-327C173E039D}"/>
              </a:ext>
            </a:extLst>
          </p:cNvPr>
          <p:cNvSpPr>
            <a:spLocks noGrp="1"/>
          </p:cNvSpPr>
          <p:nvPr>
            <p:ph type="title"/>
          </p:nvPr>
        </p:nvSpPr>
        <p:spPr/>
        <p:txBody>
          <a:bodyPr/>
          <a:lstStyle/>
          <a:p>
            <a:r>
              <a:rPr lang="en-US" dirty="0"/>
              <a:t>M101 – </a:t>
            </a:r>
            <a:r>
              <a:rPr lang="en-US" dirty="0" err="1"/>
              <a:t>tihe</a:t>
            </a:r>
            <a:r>
              <a:rPr lang="en-US" dirty="0"/>
              <a:t>(n)</a:t>
            </a:r>
            <a:r>
              <a:rPr lang="en-US" dirty="0" err="1"/>
              <a:t>dus</a:t>
            </a:r>
            <a:r>
              <a:rPr lang="en-US" dirty="0"/>
              <a:t> ja </a:t>
            </a:r>
            <a:r>
              <a:rPr lang="en-US" dirty="0" err="1"/>
              <a:t>kandevõime</a:t>
            </a:r>
            <a:r>
              <a:rPr lang="en-US" dirty="0"/>
              <a:t> = </a:t>
            </a:r>
            <a:r>
              <a:rPr lang="en-US" dirty="0" err="1"/>
              <a:t>dreenkiht</a:t>
            </a:r>
            <a:endParaRPr lang="en-US" dirty="0"/>
          </a:p>
        </p:txBody>
      </p:sp>
      <p:sp>
        <p:nvSpPr>
          <p:cNvPr id="3" name="Content Placeholder 2">
            <a:extLst>
              <a:ext uri="{FF2B5EF4-FFF2-40B4-BE49-F238E27FC236}">
                <a16:creationId xmlns:a16="http://schemas.microsoft.com/office/drawing/2014/main" id="{4C81B80C-9AAD-06C6-1452-77C05CEE1CCB}"/>
              </a:ext>
            </a:extLst>
          </p:cNvPr>
          <p:cNvSpPr>
            <a:spLocks noGrp="1"/>
          </p:cNvSpPr>
          <p:nvPr>
            <p:ph idx="1"/>
          </p:nvPr>
        </p:nvSpPr>
        <p:spPr/>
        <p:txBody>
          <a:bodyPr>
            <a:normAutofit fontScale="77500" lnSpcReduction="20000"/>
          </a:bodyPr>
          <a:lstStyle/>
          <a:p>
            <a:r>
              <a:rPr lang="en-US" dirty="0"/>
              <a:t>M71 – </a:t>
            </a:r>
            <a:r>
              <a:rPr lang="en-US" dirty="0" err="1"/>
              <a:t>dreenkihi</a:t>
            </a:r>
            <a:r>
              <a:rPr lang="en-US" dirty="0"/>
              <a:t> </a:t>
            </a:r>
            <a:r>
              <a:rPr lang="en-US" dirty="0" err="1"/>
              <a:t>mõiste</a:t>
            </a:r>
            <a:r>
              <a:rPr lang="en-US" dirty="0"/>
              <a:t> </a:t>
            </a:r>
            <a:r>
              <a:rPr lang="en-US" dirty="0" err="1"/>
              <a:t>puudub</a:t>
            </a:r>
            <a:endParaRPr lang="en-US" dirty="0"/>
          </a:p>
          <a:p>
            <a:r>
              <a:rPr lang="en-US" dirty="0"/>
              <a:t>M106 (</a:t>
            </a:r>
            <a:r>
              <a:rPr lang="en-US" dirty="0" err="1"/>
              <a:t>kehtis</a:t>
            </a:r>
            <a:r>
              <a:rPr lang="en-US" dirty="0"/>
              <a:t> 2015-2023) - </a:t>
            </a:r>
            <a:r>
              <a:rPr lang="en-US" dirty="0" err="1"/>
              <a:t>erijuhul</a:t>
            </a:r>
            <a:r>
              <a:rPr lang="en-US" dirty="0"/>
              <a:t> </a:t>
            </a:r>
            <a:r>
              <a:rPr lang="en-US" dirty="0" err="1"/>
              <a:t>rajatav</a:t>
            </a:r>
            <a:r>
              <a:rPr lang="en-US" dirty="0"/>
              <a:t>, </a:t>
            </a:r>
            <a:r>
              <a:rPr lang="en-US" dirty="0" err="1"/>
              <a:t>töökihil</a:t>
            </a:r>
            <a:r>
              <a:rPr lang="en-US" dirty="0"/>
              <a:t> </a:t>
            </a:r>
            <a:r>
              <a:rPr lang="en-US" dirty="0" err="1"/>
              <a:t>asetsev</a:t>
            </a:r>
            <a:r>
              <a:rPr lang="en-US" dirty="0"/>
              <a:t> </a:t>
            </a:r>
            <a:r>
              <a:rPr lang="en-US" dirty="0" err="1"/>
              <a:t>piisava</a:t>
            </a:r>
            <a:r>
              <a:rPr lang="en-US" dirty="0"/>
              <a:t> </a:t>
            </a:r>
            <a:r>
              <a:rPr lang="en-US" dirty="0" err="1"/>
              <a:t>paksusega</a:t>
            </a:r>
            <a:r>
              <a:rPr lang="en-US" dirty="0"/>
              <a:t> </a:t>
            </a:r>
            <a:r>
              <a:rPr lang="en-US" dirty="0" err="1"/>
              <a:t>kiht</a:t>
            </a:r>
            <a:r>
              <a:rPr lang="en-US" dirty="0"/>
              <a:t>, mis </a:t>
            </a:r>
            <a:r>
              <a:rPr lang="en-US" dirty="0" err="1"/>
              <a:t>juhib</a:t>
            </a:r>
            <a:r>
              <a:rPr lang="en-US" dirty="0"/>
              <a:t> vee </a:t>
            </a:r>
            <a:r>
              <a:rPr lang="en-US" dirty="0" err="1"/>
              <a:t>katendist</a:t>
            </a:r>
            <a:r>
              <a:rPr lang="en-US" dirty="0"/>
              <a:t> </a:t>
            </a:r>
            <a:r>
              <a:rPr lang="en-US" dirty="0" err="1"/>
              <a:t>välja</a:t>
            </a:r>
            <a:r>
              <a:rPr lang="en-US" dirty="0"/>
              <a:t> </a:t>
            </a:r>
            <a:r>
              <a:rPr lang="en-US" dirty="0" err="1"/>
              <a:t>või</a:t>
            </a:r>
            <a:r>
              <a:rPr lang="en-US" dirty="0"/>
              <a:t> </a:t>
            </a:r>
            <a:r>
              <a:rPr lang="en-US" dirty="0" err="1"/>
              <a:t>ajutiselt</a:t>
            </a:r>
            <a:r>
              <a:rPr lang="en-US" dirty="0"/>
              <a:t> </a:t>
            </a:r>
            <a:r>
              <a:rPr lang="en-US" dirty="0" err="1"/>
              <a:t>mahutab</a:t>
            </a:r>
            <a:r>
              <a:rPr lang="en-US" dirty="0"/>
              <a:t> </a:t>
            </a:r>
            <a:r>
              <a:rPr lang="en-US" dirty="0" err="1"/>
              <a:t>liigvett</a:t>
            </a:r>
            <a:r>
              <a:rPr lang="en-US" dirty="0"/>
              <a:t> </a:t>
            </a:r>
          </a:p>
          <a:p>
            <a:r>
              <a:rPr lang="en-US" b="1" dirty="0"/>
              <a:t>TÄNA on </a:t>
            </a:r>
            <a:r>
              <a:rPr lang="en-US" b="1" dirty="0" err="1"/>
              <a:t>tegemist</a:t>
            </a:r>
            <a:r>
              <a:rPr lang="en-US" b="1" dirty="0"/>
              <a:t> </a:t>
            </a:r>
            <a:r>
              <a:rPr lang="en-US" b="1" dirty="0" err="1"/>
              <a:t>külmakaitsekihiga</a:t>
            </a:r>
            <a:r>
              <a:rPr lang="en-US" b="1" dirty="0"/>
              <a:t>, mis </a:t>
            </a:r>
            <a:r>
              <a:rPr lang="en-US" b="1" dirty="0" err="1"/>
              <a:t>rajatakse</a:t>
            </a:r>
            <a:r>
              <a:rPr lang="en-US" b="1" dirty="0"/>
              <a:t> </a:t>
            </a:r>
            <a:r>
              <a:rPr lang="en-US" b="1" dirty="0" err="1"/>
              <a:t>vaid</a:t>
            </a:r>
            <a:r>
              <a:rPr lang="en-US" b="1" dirty="0"/>
              <a:t> </a:t>
            </a:r>
            <a:r>
              <a:rPr lang="en-US" b="1" dirty="0" err="1"/>
              <a:t>juhul</a:t>
            </a:r>
            <a:r>
              <a:rPr lang="en-US" b="1" dirty="0"/>
              <a:t>, </a:t>
            </a:r>
            <a:r>
              <a:rPr lang="en-US" b="1" dirty="0" err="1"/>
              <a:t>kui</a:t>
            </a:r>
            <a:r>
              <a:rPr lang="en-US" b="1" dirty="0"/>
              <a:t> </a:t>
            </a:r>
            <a:r>
              <a:rPr lang="en-US" b="1" dirty="0" err="1"/>
              <a:t>teisiti</a:t>
            </a:r>
            <a:r>
              <a:rPr lang="en-US" b="1" dirty="0"/>
              <a:t> </a:t>
            </a:r>
            <a:r>
              <a:rPr lang="en-US" b="1" dirty="0" err="1"/>
              <a:t>ei</a:t>
            </a:r>
            <a:r>
              <a:rPr lang="en-US" b="1" dirty="0"/>
              <a:t> ole </a:t>
            </a:r>
            <a:r>
              <a:rPr lang="en-US" b="1" dirty="0" err="1"/>
              <a:t>võimalik</a:t>
            </a:r>
            <a:r>
              <a:rPr lang="en-US" b="1" dirty="0"/>
              <a:t> </a:t>
            </a:r>
            <a:r>
              <a:rPr lang="en-US" b="1" dirty="0" err="1"/>
              <a:t>tagada</a:t>
            </a:r>
            <a:r>
              <a:rPr lang="en-US" b="1" dirty="0"/>
              <a:t> et </a:t>
            </a:r>
            <a:r>
              <a:rPr lang="en-US" b="1" dirty="0" err="1"/>
              <a:t>külmakerge</a:t>
            </a:r>
            <a:r>
              <a:rPr lang="en-US" b="1" dirty="0"/>
              <a:t> </a:t>
            </a:r>
            <a:r>
              <a:rPr lang="en-US" b="1" dirty="0" err="1"/>
              <a:t>jääb</a:t>
            </a:r>
            <a:r>
              <a:rPr lang="en-US" b="1" dirty="0"/>
              <a:t> </a:t>
            </a:r>
            <a:r>
              <a:rPr lang="en-US" b="1" dirty="0" err="1"/>
              <a:t>lubatud</a:t>
            </a:r>
            <a:r>
              <a:rPr lang="en-US" b="1" dirty="0"/>
              <a:t> </a:t>
            </a:r>
            <a:r>
              <a:rPr lang="en-US" b="1" dirty="0" err="1"/>
              <a:t>piiridesse</a:t>
            </a:r>
            <a:endParaRPr lang="en-US" b="1" dirty="0"/>
          </a:p>
          <a:p>
            <a:r>
              <a:rPr lang="fi-FI" dirty="0"/>
              <a:t>Dreenkihi ehituskvaliteedi hindamiseks kontrollitakse dreenkihi </a:t>
            </a:r>
            <a:r>
              <a:rPr lang="fi-FI" dirty="0">
                <a:highlight>
                  <a:srgbClr val="FFFF00"/>
                </a:highlight>
              </a:rPr>
              <a:t>tihedust</a:t>
            </a:r>
            <a:r>
              <a:rPr lang="fi-FI" dirty="0"/>
              <a:t> </a:t>
            </a:r>
            <a:r>
              <a:rPr lang="en-US" dirty="0" err="1"/>
              <a:t>tihendatavate</a:t>
            </a:r>
            <a:r>
              <a:rPr lang="en-US" dirty="0"/>
              <a:t> </a:t>
            </a:r>
            <a:r>
              <a:rPr lang="en-US" dirty="0" err="1"/>
              <a:t>kihtide</a:t>
            </a:r>
            <a:r>
              <a:rPr lang="en-US" dirty="0"/>
              <a:t> </a:t>
            </a:r>
            <a:r>
              <a:rPr lang="en-US" dirty="0" err="1"/>
              <a:t>kaupa</a:t>
            </a:r>
            <a:r>
              <a:rPr lang="en-US" dirty="0"/>
              <a:t> </a:t>
            </a:r>
            <a:r>
              <a:rPr lang="en-US" dirty="0" err="1"/>
              <a:t>ristlõike</a:t>
            </a:r>
            <a:r>
              <a:rPr lang="en-US" dirty="0"/>
              <a:t> </a:t>
            </a:r>
            <a:r>
              <a:rPr lang="en-US" dirty="0" err="1"/>
              <a:t>kolmes</a:t>
            </a:r>
            <a:r>
              <a:rPr lang="en-US" dirty="0"/>
              <a:t> </a:t>
            </a:r>
            <a:r>
              <a:rPr lang="en-US" dirty="0" err="1"/>
              <a:t>punktis</a:t>
            </a:r>
            <a:r>
              <a:rPr lang="en-US" dirty="0"/>
              <a:t> </a:t>
            </a:r>
            <a:r>
              <a:rPr lang="en-US" dirty="0" err="1"/>
              <a:t>iga</a:t>
            </a:r>
            <a:r>
              <a:rPr lang="en-US" dirty="0"/>
              <a:t> 50 </a:t>
            </a:r>
            <a:r>
              <a:rPr lang="en-US" dirty="0" err="1"/>
              <a:t>meetri</a:t>
            </a:r>
            <a:r>
              <a:rPr lang="en-US" dirty="0"/>
              <a:t> </a:t>
            </a:r>
            <a:r>
              <a:rPr lang="en-US" dirty="0" err="1"/>
              <a:t>järel</a:t>
            </a:r>
            <a:r>
              <a:rPr lang="en-US" dirty="0"/>
              <a:t>.</a:t>
            </a:r>
          </a:p>
          <a:p>
            <a:r>
              <a:rPr lang="en-US" dirty="0" err="1"/>
              <a:t>Liivpinnasest</a:t>
            </a:r>
            <a:r>
              <a:rPr lang="en-US" dirty="0"/>
              <a:t> </a:t>
            </a:r>
            <a:r>
              <a:rPr lang="en-US" dirty="0" err="1"/>
              <a:t>dreenkihi</a:t>
            </a:r>
            <a:r>
              <a:rPr lang="en-US" dirty="0"/>
              <a:t> </a:t>
            </a:r>
            <a:r>
              <a:rPr lang="en-US" dirty="0" err="1">
                <a:highlight>
                  <a:srgbClr val="FFFF00"/>
                </a:highlight>
              </a:rPr>
              <a:t>tihendustegur</a:t>
            </a:r>
            <a:r>
              <a:rPr lang="en-US" dirty="0"/>
              <a:t>, mis on </a:t>
            </a:r>
            <a:r>
              <a:rPr lang="en-US" dirty="0" err="1"/>
              <a:t>pinnaseskeleti</a:t>
            </a:r>
            <a:r>
              <a:rPr lang="en-US" dirty="0"/>
              <a:t> </a:t>
            </a:r>
            <a:r>
              <a:rPr lang="en-US" dirty="0" err="1"/>
              <a:t>tegeliku</a:t>
            </a:r>
            <a:r>
              <a:rPr lang="en-US" dirty="0"/>
              <a:t> </a:t>
            </a:r>
            <a:r>
              <a:rPr lang="en-US" dirty="0" err="1"/>
              <a:t>mahumassi</a:t>
            </a:r>
            <a:r>
              <a:rPr lang="en-US" dirty="0"/>
              <a:t> ja </a:t>
            </a:r>
            <a:r>
              <a:rPr lang="en-US" dirty="0" err="1"/>
              <a:t>sama</a:t>
            </a:r>
            <a:r>
              <a:rPr lang="en-US" dirty="0"/>
              <a:t> </a:t>
            </a:r>
            <a:r>
              <a:rPr lang="en-US" dirty="0" err="1"/>
              <a:t>pinnase</a:t>
            </a:r>
            <a:r>
              <a:rPr lang="en-US" dirty="0"/>
              <a:t> </a:t>
            </a:r>
            <a:r>
              <a:rPr lang="en-US" dirty="0" err="1"/>
              <a:t>optimaalse</a:t>
            </a:r>
            <a:r>
              <a:rPr lang="en-US" dirty="0"/>
              <a:t> </a:t>
            </a:r>
            <a:r>
              <a:rPr lang="en-US" dirty="0" err="1"/>
              <a:t>niiskuse</a:t>
            </a:r>
            <a:r>
              <a:rPr lang="en-US" dirty="0"/>
              <a:t> </a:t>
            </a:r>
            <a:r>
              <a:rPr lang="en-US" dirty="0" err="1"/>
              <a:t>juures</a:t>
            </a:r>
            <a:r>
              <a:rPr lang="en-US" dirty="0"/>
              <a:t> </a:t>
            </a:r>
            <a:r>
              <a:rPr lang="en-US" dirty="0" err="1"/>
              <a:t>määratud</a:t>
            </a:r>
            <a:r>
              <a:rPr lang="en-US" dirty="0"/>
              <a:t> </a:t>
            </a:r>
            <a:r>
              <a:rPr lang="en-US" dirty="0" err="1"/>
              <a:t>maksimaalse</a:t>
            </a:r>
            <a:r>
              <a:rPr lang="en-US" dirty="0"/>
              <a:t> </a:t>
            </a:r>
            <a:r>
              <a:rPr lang="en-US" dirty="0" err="1"/>
              <a:t>mahumassi</a:t>
            </a:r>
            <a:r>
              <a:rPr lang="en-US" dirty="0"/>
              <a:t> </a:t>
            </a:r>
            <a:r>
              <a:rPr lang="en-US" dirty="0" err="1"/>
              <a:t>suhe</a:t>
            </a:r>
            <a:r>
              <a:rPr lang="en-US" dirty="0"/>
              <a:t>, </a:t>
            </a:r>
            <a:r>
              <a:rPr lang="en-US" dirty="0" err="1"/>
              <a:t>peab</a:t>
            </a:r>
            <a:r>
              <a:rPr lang="en-US" dirty="0"/>
              <a:t> </a:t>
            </a:r>
            <a:r>
              <a:rPr lang="en-US" dirty="0" err="1"/>
              <a:t>olema</a:t>
            </a:r>
            <a:r>
              <a:rPr lang="en-US" dirty="0"/>
              <a:t> </a:t>
            </a:r>
            <a:r>
              <a:rPr lang="en-US" dirty="0" err="1"/>
              <a:t>vähemalt</a:t>
            </a:r>
            <a:r>
              <a:rPr lang="en-US" dirty="0"/>
              <a:t> 0,98. </a:t>
            </a:r>
            <a:r>
              <a:rPr lang="en-US" dirty="0" err="1"/>
              <a:t>Liivpinnasest</a:t>
            </a:r>
            <a:r>
              <a:rPr lang="en-US" dirty="0"/>
              <a:t> </a:t>
            </a:r>
            <a:r>
              <a:rPr lang="en-US" dirty="0" err="1"/>
              <a:t>dreenikihi</a:t>
            </a:r>
            <a:r>
              <a:rPr lang="en-US" dirty="0"/>
              <a:t> </a:t>
            </a:r>
            <a:r>
              <a:rPr lang="en-US" dirty="0" err="1"/>
              <a:t>elastsusmoodul</a:t>
            </a:r>
            <a:r>
              <a:rPr lang="en-US" dirty="0"/>
              <a:t>, </a:t>
            </a:r>
            <a:r>
              <a:rPr lang="en-US" dirty="0" err="1"/>
              <a:t>mõõdetuna</a:t>
            </a:r>
            <a:r>
              <a:rPr lang="en-US" dirty="0"/>
              <a:t> teel LOADMAN- </a:t>
            </a:r>
            <a:r>
              <a:rPr lang="en-US" dirty="0" err="1"/>
              <a:t>või</a:t>
            </a:r>
            <a:r>
              <a:rPr lang="en-US" dirty="0"/>
              <a:t> INSPECTOR-</a:t>
            </a:r>
            <a:r>
              <a:rPr lang="en-US" dirty="0" err="1"/>
              <a:t>tüüpi</a:t>
            </a:r>
            <a:r>
              <a:rPr lang="en-US" dirty="0"/>
              <a:t> </a:t>
            </a:r>
            <a:r>
              <a:rPr lang="en-US" dirty="0" err="1"/>
              <a:t>seadmega</a:t>
            </a:r>
            <a:r>
              <a:rPr lang="en-US" dirty="0"/>
              <a:t>, </a:t>
            </a:r>
            <a:r>
              <a:rPr lang="en-US" dirty="0" err="1"/>
              <a:t>peab</a:t>
            </a:r>
            <a:r>
              <a:rPr lang="en-US" dirty="0"/>
              <a:t> </a:t>
            </a:r>
            <a:r>
              <a:rPr lang="en-US" dirty="0" err="1"/>
              <a:t>olema</a:t>
            </a:r>
            <a:r>
              <a:rPr lang="en-US" dirty="0"/>
              <a:t> </a:t>
            </a:r>
            <a:r>
              <a:rPr lang="en-US" dirty="0" err="1"/>
              <a:t>vähemalt</a:t>
            </a:r>
            <a:r>
              <a:rPr lang="en-US" dirty="0"/>
              <a:t> 65 MPa.</a:t>
            </a:r>
          </a:p>
          <a:p>
            <a:r>
              <a:rPr lang="en-US" dirty="0" err="1"/>
              <a:t>Muudest</a:t>
            </a:r>
            <a:r>
              <a:rPr lang="en-US" dirty="0"/>
              <a:t> </a:t>
            </a:r>
            <a:r>
              <a:rPr lang="en-US" dirty="0" err="1"/>
              <a:t>täitematerjalidest</a:t>
            </a:r>
            <a:r>
              <a:rPr lang="en-US" dirty="0"/>
              <a:t> </a:t>
            </a:r>
            <a:r>
              <a:rPr lang="en-US" dirty="0" err="1"/>
              <a:t>ehitatud</a:t>
            </a:r>
            <a:r>
              <a:rPr lang="en-US" dirty="0"/>
              <a:t> </a:t>
            </a:r>
            <a:r>
              <a:rPr lang="en-US" dirty="0" err="1"/>
              <a:t>dreenkihil</a:t>
            </a:r>
            <a:r>
              <a:rPr lang="en-US" dirty="0"/>
              <a:t> </a:t>
            </a:r>
            <a:r>
              <a:rPr lang="en-US" dirty="0" err="1"/>
              <a:t>kontrollitakse</a:t>
            </a:r>
            <a:r>
              <a:rPr lang="en-US" dirty="0"/>
              <a:t> </a:t>
            </a:r>
            <a:r>
              <a:rPr lang="en-US" dirty="0" err="1"/>
              <a:t>tihedust</a:t>
            </a:r>
            <a:r>
              <a:rPr lang="en-US" dirty="0"/>
              <a:t> </a:t>
            </a:r>
            <a:r>
              <a:rPr lang="en-US" dirty="0" err="1"/>
              <a:t>elastsusmooduli</a:t>
            </a:r>
            <a:r>
              <a:rPr lang="en-US" dirty="0"/>
              <a:t> </a:t>
            </a:r>
            <a:r>
              <a:rPr lang="en-US" dirty="0" err="1"/>
              <a:t>mõõtmise</a:t>
            </a:r>
            <a:r>
              <a:rPr lang="en-US" dirty="0"/>
              <a:t> teel LOADMAN- </a:t>
            </a:r>
            <a:r>
              <a:rPr lang="en-US" dirty="0" err="1"/>
              <a:t>või</a:t>
            </a:r>
            <a:r>
              <a:rPr lang="en-US" dirty="0"/>
              <a:t> INSPECTOR-</a:t>
            </a:r>
            <a:r>
              <a:rPr lang="en-US" dirty="0" err="1"/>
              <a:t>tüüpi</a:t>
            </a:r>
            <a:r>
              <a:rPr lang="en-US" dirty="0"/>
              <a:t> </a:t>
            </a:r>
            <a:r>
              <a:rPr lang="en-US" dirty="0" err="1"/>
              <a:t>seadmega</a:t>
            </a:r>
            <a:r>
              <a:rPr lang="en-US" dirty="0"/>
              <a:t>. </a:t>
            </a:r>
            <a:r>
              <a:rPr lang="en-US" dirty="0" err="1">
                <a:highlight>
                  <a:srgbClr val="00FF00"/>
                </a:highlight>
              </a:rPr>
              <a:t>Elastsusmoodul</a:t>
            </a:r>
            <a:r>
              <a:rPr lang="en-US" dirty="0">
                <a:highlight>
                  <a:srgbClr val="00FF00"/>
                </a:highlight>
              </a:rPr>
              <a:t> </a:t>
            </a:r>
            <a:r>
              <a:rPr lang="en-US" dirty="0" err="1">
                <a:highlight>
                  <a:srgbClr val="00FF00"/>
                </a:highlight>
              </a:rPr>
              <a:t>dreenkihi</a:t>
            </a:r>
            <a:r>
              <a:rPr lang="en-US" dirty="0">
                <a:highlight>
                  <a:srgbClr val="00FF00"/>
                </a:highlight>
              </a:rPr>
              <a:t> pinnal </a:t>
            </a:r>
            <a:r>
              <a:rPr lang="en-US" dirty="0" err="1">
                <a:highlight>
                  <a:srgbClr val="00FF00"/>
                </a:highlight>
              </a:rPr>
              <a:t>ei</a:t>
            </a:r>
            <a:r>
              <a:rPr lang="en-US" dirty="0">
                <a:highlight>
                  <a:srgbClr val="00FF00"/>
                </a:highlight>
              </a:rPr>
              <a:t> tohi olla </a:t>
            </a:r>
            <a:r>
              <a:rPr lang="en-US" dirty="0" err="1">
                <a:highlight>
                  <a:srgbClr val="00FF00"/>
                </a:highlight>
              </a:rPr>
              <a:t>väiksem</a:t>
            </a:r>
            <a:r>
              <a:rPr lang="en-US" dirty="0">
                <a:highlight>
                  <a:srgbClr val="00FF00"/>
                </a:highlight>
              </a:rPr>
              <a:t> </a:t>
            </a:r>
            <a:r>
              <a:rPr lang="en-US" dirty="0" err="1">
                <a:highlight>
                  <a:srgbClr val="00FF00"/>
                </a:highlight>
              </a:rPr>
              <a:t>projektis</a:t>
            </a:r>
            <a:r>
              <a:rPr lang="en-US" dirty="0">
                <a:highlight>
                  <a:srgbClr val="00FF00"/>
                </a:highlight>
              </a:rPr>
              <a:t> </a:t>
            </a:r>
            <a:r>
              <a:rPr lang="en-US" dirty="0" err="1">
                <a:highlight>
                  <a:srgbClr val="00FF00"/>
                </a:highlight>
              </a:rPr>
              <a:t>ettenähtust</a:t>
            </a:r>
            <a:r>
              <a:rPr lang="en-US" dirty="0">
                <a:highlight>
                  <a:srgbClr val="00FF00"/>
                </a:highlight>
              </a:rPr>
              <a:t>. </a:t>
            </a:r>
          </a:p>
        </p:txBody>
      </p:sp>
      <p:sp>
        <p:nvSpPr>
          <p:cNvPr id="4" name="Slide Number Placeholder 3">
            <a:extLst>
              <a:ext uri="{FF2B5EF4-FFF2-40B4-BE49-F238E27FC236}">
                <a16:creationId xmlns:a16="http://schemas.microsoft.com/office/drawing/2014/main" id="{1D7A9788-5A12-0E05-4533-D604976A8141}"/>
              </a:ext>
            </a:extLst>
          </p:cNvPr>
          <p:cNvSpPr>
            <a:spLocks noGrp="1"/>
          </p:cNvSpPr>
          <p:nvPr>
            <p:ph type="sldNum" sz="quarter" idx="12"/>
          </p:nvPr>
        </p:nvSpPr>
        <p:spPr/>
        <p:txBody>
          <a:bodyPr/>
          <a:lstStyle/>
          <a:p>
            <a:fld id="{293FD8E8-F8C2-465E-AF77-6AD9B13EB0E0}" type="slidenum">
              <a:rPr lang="en-US" smtClean="0"/>
              <a:t>83</a:t>
            </a:fld>
            <a:endParaRPr lang="en-US"/>
          </a:p>
        </p:txBody>
      </p:sp>
    </p:spTree>
    <p:extLst>
      <p:ext uri="{BB962C8B-B14F-4D97-AF65-F5344CB8AC3E}">
        <p14:creationId xmlns:p14="http://schemas.microsoft.com/office/powerpoint/2010/main" val="25697227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FB9B-B7FE-8208-4F33-C425E1ACDF18}"/>
              </a:ext>
            </a:extLst>
          </p:cNvPr>
          <p:cNvSpPr>
            <a:spLocks noGrp="1"/>
          </p:cNvSpPr>
          <p:nvPr>
            <p:ph type="title"/>
          </p:nvPr>
        </p:nvSpPr>
        <p:spPr/>
        <p:txBody>
          <a:bodyPr/>
          <a:lstStyle/>
          <a:p>
            <a:r>
              <a:rPr lang="en-US" dirty="0"/>
              <a:t>M101 – </a:t>
            </a:r>
            <a:r>
              <a:rPr lang="en-US" dirty="0" err="1">
                <a:highlight>
                  <a:srgbClr val="FFFF00"/>
                </a:highlight>
              </a:rPr>
              <a:t>tihe</a:t>
            </a:r>
            <a:r>
              <a:rPr lang="en-US" dirty="0">
                <a:highlight>
                  <a:srgbClr val="FFFF00"/>
                </a:highlight>
              </a:rPr>
              <a:t>(n)</a:t>
            </a:r>
            <a:r>
              <a:rPr lang="en-US" dirty="0" err="1">
                <a:highlight>
                  <a:srgbClr val="FFFF00"/>
                </a:highlight>
              </a:rPr>
              <a:t>dus</a:t>
            </a:r>
            <a:r>
              <a:rPr lang="en-US" dirty="0">
                <a:highlight>
                  <a:srgbClr val="FFFF00"/>
                </a:highlight>
              </a:rPr>
              <a:t> </a:t>
            </a:r>
            <a:r>
              <a:rPr lang="en-US" dirty="0"/>
              <a:t>ja </a:t>
            </a:r>
            <a:r>
              <a:rPr lang="en-US" dirty="0" err="1"/>
              <a:t>kandevõime</a:t>
            </a:r>
            <a:r>
              <a:rPr lang="en-US" dirty="0"/>
              <a:t> = alus</a:t>
            </a:r>
          </a:p>
        </p:txBody>
      </p:sp>
      <p:sp>
        <p:nvSpPr>
          <p:cNvPr id="3" name="Content Placeholder 2">
            <a:extLst>
              <a:ext uri="{FF2B5EF4-FFF2-40B4-BE49-F238E27FC236}">
                <a16:creationId xmlns:a16="http://schemas.microsoft.com/office/drawing/2014/main" id="{1BA7B321-EC40-38B4-4461-A8CBDCC235EB}"/>
              </a:ext>
            </a:extLst>
          </p:cNvPr>
          <p:cNvSpPr>
            <a:spLocks noGrp="1"/>
          </p:cNvSpPr>
          <p:nvPr>
            <p:ph idx="1"/>
          </p:nvPr>
        </p:nvSpPr>
        <p:spPr>
          <a:xfrm>
            <a:off x="533400" y="1825625"/>
            <a:ext cx="11102448" cy="4351338"/>
          </a:xfrm>
        </p:spPr>
        <p:txBody>
          <a:bodyPr>
            <a:normAutofit fontScale="92500" lnSpcReduction="20000"/>
          </a:bodyPr>
          <a:lstStyle/>
          <a:p>
            <a:r>
              <a:rPr lang="en-US" dirty="0" err="1"/>
              <a:t>Laotatud</a:t>
            </a:r>
            <a:r>
              <a:rPr lang="en-US" dirty="0"/>
              <a:t> </a:t>
            </a:r>
            <a:r>
              <a:rPr lang="en-US" dirty="0" err="1"/>
              <a:t>kihi</a:t>
            </a:r>
            <a:r>
              <a:rPr lang="en-US" dirty="0"/>
              <a:t> </a:t>
            </a:r>
            <a:r>
              <a:rPr lang="en-US" dirty="0" err="1"/>
              <a:t>minimaalne</a:t>
            </a:r>
            <a:r>
              <a:rPr lang="en-US" dirty="0"/>
              <a:t> </a:t>
            </a:r>
            <a:r>
              <a:rPr lang="en-US" dirty="0" err="1"/>
              <a:t>paksus</a:t>
            </a:r>
            <a:r>
              <a:rPr lang="en-US" dirty="0"/>
              <a:t> </a:t>
            </a:r>
            <a:r>
              <a:rPr lang="en-US" dirty="0" err="1"/>
              <a:t>peab</a:t>
            </a:r>
            <a:r>
              <a:rPr lang="en-US" dirty="0"/>
              <a:t> </a:t>
            </a:r>
            <a:r>
              <a:rPr lang="en-US" dirty="0" err="1"/>
              <a:t>olema</a:t>
            </a:r>
            <a:r>
              <a:rPr lang="en-US" dirty="0"/>
              <a:t> </a:t>
            </a:r>
            <a:r>
              <a:rPr lang="en-US" dirty="0" err="1"/>
              <a:t>vähemalt</a:t>
            </a:r>
            <a:r>
              <a:rPr lang="en-US" dirty="0"/>
              <a:t> 1,5D (D on </a:t>
            </a:r>
            <a:r>
              <a:rPr lang="en-US" dirty="0" err="1"/>
              <a:t>kasutatava</a:t>
            </a:r>
            <a:r>
              <a:rPr lang="en-US" dirty="0"/>
              <a:t> </a:t>
            </a:r>
            <a:r>
              <a:rPr lang="en-US" dirty="0" err="1"/>
              <a:t>täitematerjali</a:t>
            </a:r>
            <a:r>
              <a:rPr lang="en-US" dirty="0"/>
              <a:t> </a:t>
            </a:r>
            <a:r>
              <a:rPr lang="en-US" dirty="0" err="1"/>
              <a:t>suurima</a:t>
            </a:r>
            <a:r>
              <a:rPr lang="en-US" dirty="0"/>
              <a:t> tera </a:t>
            </a:r>
            <a:r>
              <a:rPr lang="en-US" dirty="0" err="1"/>
              <a:t>suurus</a:t>
            </a:r>
            <a:r>
              <a:rPr lang="en-US" dirty="0"/>
              <a:t>). Kihi </a:t>
            </a:r>
            <a:r>
              <a:rPr lang="en-US" dirty="0" err="1"/>
              <a:t>paksus</a:t>
            </a:r>
            <a:r>
              <a:rPr lang="en-US" dirty="0"/>
              <a:t> </a:t>
            </a:r>
            <a:r>
              <a:rPr lang="en-US" dirty="0" err="1"/>
              <a:t>peab</a:t>
            </a:r>
            <a:r>
              <a:rPr lang="en-US" dirty="0"/>
              <a:t> </a:t>
            </a:r>
            <a:r>
              <a:rPr lang="en-US" dirty="0" err="1"/>
              <a:t>jääma</a:t>
            </a:r>
            <a:r>
              <a:rPr lang="en-US" dirty="0"/>
              <a:t> </a:t>
            </a:r>
            <a:r>
              <a:rPr lang="en-US" dirty="0" err="1"/>
              <a:t>vahemikku</a:t>
            </a:r>
            <a:r>
              <a:rPr lang="en-US" dirty="0"/>
              <a:t> 10–25 cm.</a:t>
            </a:r>
          </a:p>
          <a:p>
            <a:r>
              <a:rPr lang="en-US" dirty="0" err="1"/>
              <a:t>Aluse</a:t>
            </a:r>
            <a:r>
              <a:rPr lang="en-US" dirty="0"/>
              <a:t> </a:t>
            </a:r>
            <a:r>
              <a:rPr lang="en-US" dirty="0" err="1"/>
              <a:t>tihendamist</a:t>
            </a:r>
            <a:r>
              <a:rPr lang="en-US" dirty="0"/>
              <a:t> </a:t>
            </a:r>
            <a:r>
              <a:rPr lang="en-US" dirty="0" err="1"/>
              <a:t>kontrollitakse</a:t>
            </a:r>
            <a:r>
              <a:rPr lang="en-US" dirty="0"/>
              <a:t> </a:t>
            </a:r>
            <a:r>
              <a:rPr lang="en-US" dirty="0" err="1"/>
              <a:t>elastsusmooduli</a:t>
            </a:r>
            <a:r>
              <a:rPr lang="en-US" dirty="0"/>
              <a:t> </a:t>
            </a:r>
            <a:r>
              <a:rPr lang="en-US" dirty="0" err="1"/>
              <a:t>mõõtmise</a:t>
            </a:r>
            <a:r>
              <a:rPr lang="en-US" dirty="0"/>
              <a:t> teel </a:t>
            </a:r>
            <a:r>
              <a:rPr lang="en-US" dirty="0" err="1"/>
              <a:t>tihendatud</a:t>
            </a:r>
            <a:r>
              <a:rPr lang="en-US" dirty="0"/>
              <a:t> </a:t>
            </a:r>
            <a:r>
              <a:rPr lang="en-US" dirty="0" err="1"/>
              <a:t>kihi</a:t>
            </a:r>
            <a:r>
              <a:rPr lang="en-US" dirty="0"/>
              <a:t> pinnal </a:t>
            </a:r>
            <a:r>
              <a:rPr lang="en-US" dirty="0" err="1"/>
              <a:t>mõõdetuna</a:t>
            </a:r>
            <a:r>
              <a:rPr lang="en-US" dirty="0"/>
              <a:t> LOADMAN- </a:t>
            </a:r>
            <a:r>
              <a:rPr lang="en-US" dirty="0" err="1"/>
              <a:t>või</a:t>
            </a:r>
            <a:r>
              <a:rPr lang="en-US" dirty="0"/>
              <a:t> INSPECTOR-</a:t>
            </a:r>
            <a:r>
              <a:rPr lang="en-US" dirty="0" err="1"/>
              <a:t>tüüpi</a:t>
            </a:r>
            <a:r>
              <a:rPr lang="en-US" dirty="0"/>
              <a:t> </a:t>
            </a:r>
            <a:r>
              <a:rPr lang="en-US" dirty="0" err="1"/>
              <a:t>seadmega</a:t>
            </a:r>
            <a:r>
              <a:rPr lang="en-US" dirty="0"/>
              <a:t> </a:t>
            </a:r>
            <a:r>
              <a:rPr lang="en-US" dirty="0" err="1"/>
              <a:t>vähemalt</a:t>
            </a:r>
            <a:r>
              <a:rPr lang="en-US" dirty="0"/>
              <a:t> </a:t>
            </a:r>
            <a:r>
              <a:rPr lang="en-US" dirty="0" err="1"/>
              <a:t>iga</a:t>
            </a:r>
            <a:r>
              <a:rPr lang="en-US" dirty="0"/>
              <a:t> 100 </a:t>
            </a:r>
            <a:r>
              <a:rPr lang="en-US" dirty="0" err="1"/>
              <a:t>meetri</a:t>
            </a:r>
            <a:r>
              <a:rPr lang="en-US" dirty="0"/>
              <a:t> </a:t>
            </a:r>
            <a:r>
              <a:rPr lang="en-US" dirty="0" err="1"/>
              <a:t>järel</a:t>
            </a:r>
            <a:r>
              <a:rPr lang="en-US" dirty="0"/>
              <a:t> </a:t>
            </a:r>
            <a:r>
              <a:rPr lang="en-US" dirty="0" err="1"/>
              <a:t>ristlõike</a:t>
            </a:r>
            <a:r>
              <a:rPr lang="en-US" dirty="0"/>
              <a:t> </a:t>
            </a:r>
            <a:r>
              <a:rPr lang="en-US" dirty="0" err="1"/>
              <a:t>kolmes</a:t>
            </a:r>
            <a:r>
              <a:rPr lang="en-US" dirty="0"/>
              <a:t> </a:t>
            </a:r>
            <a:r>
              <a:rPr lang="en-US" dirty="0" err="1"/>
              <a:t>punktis</a:t>
            </a:r>
            <a:r>
              <a:rPr lang="en-US" dirty="0"/>
              <a:t> (tee </a:t>
            </a:r>
            <a:r>
              <a:rPr lang="en-US" dirty="0" err="1"/>
              <a:t>teljel</a:t>
            </a:r>
            <a:r>
              <a:rPr lang="en-US" dirty="0"/>
              <a:t> ja </a:t>
            </a:r>
            <a:r>
              <a:rPr lang="en-US" dirty="0" err="1"/>
              <a:t>aluse</a:t>
            </a:r>
            <a:r>
              <a:rPr lang="en-US" dirty="0"/>
              <a:t> </a:t>
            </a:r>
            <a:r>
              <a:rPr lang="en-US" dirty="0" err="1"/>
              <a:t>servast</a:t>
            </a:r>
            <a:r>
              <a:rPr lang="en-US" dirty="0"/>
              <a:t> 1,0 </a:t>
            </a:r>
            <a:r>
              <a:rPr lang="en-US" dirty="0" err="1"/>
              <a:t>meetri</a:t>
            </a:r>
            <a:r>
              <a:rPr lang="en-US" dirty="0"/>
              <a:t> </a:t>
            </a:r>
            <a:r>
              <a:rPr lang="en-US" dirty="0" err="1"/>
              <a:t>kaugusel</a:t>
            </a:r>
            <a:r>
              <a:rPr lang="en-US" dirty="0"/>
              <a:t>). </a:t>
            </a:r>
            <a:r>
              <a:rPr lang="en-US" dirty="0" err="1"/>
              <a:t>Elastsusmoodul</a:t>
            </a:r>
            <a:r>
              <a:rPr lang="en-US" dirty="0"/>
              <a:t> </a:t>
            </a:r>
            <a:r>
              <a:rPr lang="en-US" dirty="0" err="1"/>
              <a:t>tihendatud</a:t>
            </a:r>
            <a:r>
              <a:rPr lang="en-US" dirty="0"/>
              <a:t> </a:t>
            </a:r>
            <a:r>
              <a:rPr lang="en-US" dirty="0" err="1"/>
              <a:t>aluse</a:t>
            </a:r>
            <a:r>
              <a:rPr lang="en-US" dirty="0"/>
              <a:t> pinnal </a:t>
            </a:r>
            <a:r>
              <a:rPr lang="en-US" dirty="0" err="1"/>
              <a:t>peab</a:t>
            </a:r>
            <a:r>
              <a:rPr lang="en-US" dirty="0"/>
              <a:t> </a:t>
            </a:r>
            <a:r>
              <a:rPr lang="en-US" dirty="0" err="1"/>
              <a:t>olema</a:t>
            </a:r>
            <a:r>
              <a:rPr lang="en-US" dirty="0"/>
              <a:t>:</a:t>
            </a:r>
          </a:p>
          <a:p>
            <a:pPr lvl="1"/>
            <a:r>
              <a:rPr lang="en-US" dirty="0" err="1"/>
              <a:t>sõiduteel</a:t>
            </a:r>
            <a:r>
              <a:rPr lang="en-US" dirty="0"/>
              <a:t> ≥170 MPa; </a:t>
            </a:r>
            <a:r>
              <a:rPr lang="en-US" dirty="0" err="1"/>
              <a:t>kõnniteel</a:t>
            </a:r>
            <a:r>
              <a:rPr lang="en-US" dirty="0"/>
              <a:t> ≥140 MPa; </a:t>
            </a:r>
            <a:r>
              <a:rPr lang="en-US" dirty="0" err="1"/>
              <a:t>jalg</a:t>
            </a:r>
            <a:r>
              <a:rPr lang="en-US" dirty="0"/>
              <a:t>- ja </a:t>
            </a:r>
            <a:r>
              <a:rPr lang="en-US" dirty="0" err="1"/>
              <a:t>jalgrattateel</a:t>
            </a:r>
            <a:r>
              <a:rPr lang="en-US" dirty="0"/>
              <a:t> ≥140 MPa; </a:t>
            </a:r>
            <a:r>
              <a:rPr lang="en-US" dirty="0" err="1"/>
              <a:t>jalg</a:t>
            </a:r>
            <a:r>
              <a:rPr lang="en-US" dirty="0"/>
              <a:t>- ja </a:t>
            </a:r>
            <a:r>
              <a:rPr lang="en-US" dirty="0" err="1"/>
              <a:t>jalgrattateel</a:t>
            </a:r>
            <a:r>
              <a:rPr lang="en-US" dirty="0"/>
              <a:t>, </a:t>
            </a:r>
            <a:r>
              <a:rPr lang="en-US" dirty="0" err="1"/>
              <a:t>mida</a:t>
            </a:r>
            <a:r>
              <a:rPr lang="en-US" dirty="0"/>
              <a:t> </a:t>
            </a:r>
            <a:r>
              <a:rPr lang="en-US" dirty="0" err="1"/>
              <a:t>kasutatakse</a:t>
            </a:r>
            <a:r>
              <a:rPr lang="en-US" dirty="0"/>
              <a:t> </a:t>
            </a:r>
            <a:r>
              <a:rPr lang="en-US" dirty="0" err="1"/>
              <a:t>teenindava</a:t>
            </a:r>
            <a:r>
              <a:rPr lang="en-US" dirty="0"/>
              <a:t> </a:t>
            </a:r>
            <a:r>
              <a:rPr lang="en-US" dirty="0" err="1"/>
              <a:t>transpordi</a:t>
            </a:r>
            <a:r>
              <a:rPr lang="en-US" dirty="0"/>
              <a:t> </a:t>
            </a:r>
            <a:r>
              <a:rPr lang="en-US" dirty="0" err="1"/>
              <a:t>jaoks</a:t>
            </a:r>
            <a:r>
              <a:rPr lang="en-US" dirty="0"/>
              <a:t> ≥170 MPa; </a:t>
            </a:r>
            <a:r>
              <a:rPr lang="en-US" dirty="0" err="1"/>
              <a:t>eraldussaarel</a:t>
            </a:r>
            <a:r>
              <a:rPr lang="en-US" dirty="0"/>
              <a:t> ≥120 MPa.</a:t>
            </a:r>
          </a:p>
          <a:p>
            <a:pPr lvl="1"/>
            <a:r>
              <a:rPr lang="en-US" dirty="0" err="1"/>
              <a:t>Voolurenni</a:t>
            </a:r>
            <a:r>
              <a:rPr lang="en-US" dirty="0"/>
              <a:t> ja </a:t>
            </a:r>
            <a:r>
              <a:rPr lang="en-US" dirty="0" err="1"/>
              <a:t>kõnnitee</a:t>
            </a:r>
            <a:r>
              <a:rPr lang="en-US" dirty="0"/>
              <a:t> </a:t>
            </a:r>
            <a:r>
              <a:rPr lang="en-US" dirty="0" err="1"/>
              <a:t>sõiduteepoolse</a:t>
            </a:r>
            <a:r>
              <a:rPr lang="en-US" dirty="0"/>
              <a:t> </a:t>
            </a:r>
            <a:r>
              <a:rPr lang="en-US" dirty="0" err="1"/>
              <a:t>äärekivi</a:t>
            </a:r>
            <a:r>
              <a:rPr lang="en-US" dirty="0"/>
              <a:t> </a:t>
            </a:r>
            <a:r>
              <a:rPr lang="en-US" dirty="0" err="1"/>
              <a:t>aluse</a:t>
            </a:r>
            <a:r>
              <a:rPr lang="en-US" dirty="0"/>
              <a:t> </a:t>
            </a:r>
            <a:r>
              <a:rPr lang="en-US" dirty="0" err="1"/>
              <a:t>elastsusmoodul</a:t>
            </a:r>
            <a:r>
              <a:rPr lang="en-US" dirty="0"/>
              <a:t> </a:t>
            </a:r>
            <a:r>
              <a:rPr lang="en-US" dirty="0" err="1"/>
              <a:t>peab</a:t>
            </a:r>
            <a:r>
              <a:rPr lang="en-US" dirty="0"/>
              <a:t> </a:t>
            </a:r>
            <a:r>
              <a:rPr lang="en-US" dirty="0" err="1"/>
              <a:t>olema</a:t>
            </a:r>
            <a:r>
              <a:rPr lang="en-US" dirty="0"/>
              <a:t> ≥140 MPa ja </a:t>
            </a:r>
            <a:r>
              <a:rPr lang="en-US" dirty="0" err="1"/>
              <a:t>kõnnitee</a:t>
            </a:r>
            <a:r>
              <a:rPr lang="en-US" dirty="0"/>
              <a:t> </a:t>
            </a:r>
            <a:r>
              <a:rPr lang="en-US" dirty="0" err="1"/>
              <a:t>välimise</a:t>
            </a:r>
            <a:r>
              <a:rPr lang="en-US" dirty="0"/>
              <a:t> </a:t>
            </a:r>
            <a:r>
              <a:rPr lang="en-US" dirty="0" err="1"/>
              <a:t>äärekivi</a:t>
            </a:r>
            <a:r>
              <a:rPr lang="en-US" dirty="0"/>
              <a:t> </a:t>
            </a:r>
            <a:r>
              <a:rPr lang="en-US" dirty="0" err="1"/>
              <a:t>aluse</a:t>
            </a:r>
            <a:r>
              <a:rPr lang="en-US" dirty="0"/>
              <a:t> </a:t>
            </a:r>
            <a:r>
              <a:rPr lang="en-US" dirty="0" err="1"/>
              <a:t>elastsusmoodul</a:t>
            </a:r>
            <a:r>
              <a:rPr lang="en-US" dirty="0"/>
              <a:t> </a:t>
            </a:r>
            <a:r>
              <a:rPr lang="en-US" dirty="0" err="1"/>
              <a:t>peab</a:t>
            </a:r>
            <a:r>
              <a:rPr lang="en-US" dirty="0"/>
              <a:t> </a:t>
            </a:r>
            <a:r>
              <a:rPr lang="en-US" dirty="0" err="1"/>
              <a:t>olema</a:t>
            </a:r>
            <a:r>
              <a:rPr lang="en-US" dirty="0"/>
              <a:t> ≥120 MPa, </a:t>
            </a:r>
            <a:r>
              <a:rPr lang="en-US" dirty="0" err="1"/>
              <a:t>mõõdetuna</a:t>
            </a:r>
            <a:r>
              <a:rPr lang="en-US" dirty="0"/>
              <a:t> LOADMAN- </a:t>
            </a:r>
            <a:r>
              <a:rPr lang="en-US" dirty="0" err="1"/>
              <a:t>või</a:t>
            </a:r>
            <a:r>
              <a:rPr lang="en-US" dirty="0"/>
              <a:t> INSPECTOR-</a:t>
            </a:r>
            <a:r>
              <a:rPr lang="en-US" dirty="0" err="1"/>
              <a:t>tüüpi</a:t>
            </a:r>
            <a:r>
              <a:rPr lang="en-US" dirty="0"/>
              <a:t> </a:t>
            </a:r>
            <a:r>
              <a:rPr lang="en-US" dirty="0" err="1"/>
              <a:t>seadmega</a:t>
            </a:r>
            <a:r>
              <a:rPr lang="en-US" dirty="0"/>
              <a:t>. </a:t>
            </a:r>
          </a:p>
        </p:txBody>
      </p:sp>
      <p:sp>
        <p:nvSpPr>
          <p:cNvPr id="4" name="Slide Number Placeholder 3">
            <a:extLst>
              <a:ext uri="{FF2B5EF4-FFF2-40B4-BE49-F238E27FC236}">
                <a16:creationId xmlns:a16="http://schemas.microsoft.com/office/drawing/2014/main" id="{9792038F-4A6F-26EE-4C58-845895926C67}"/>
              </a:ext>
            </a:extLst>
          </p:cNvPr>
          <p:cNvSpPr>
            <a:spLocks noGrp="1"/>
          </p:cNvSpPr>
          <p:nvPr>
            <p:ph type="sldNum" sz="quarter" idx="12"/>
          </p:nvPr>
        </p:nvSpPr>
        <p:spPr/>
        <p:txBody>
          <a:bodyPr/>
          <a:lstStyle/>
          <a:p>
            <a:fld id="{293FD8E8-F8C2-465E-AF77-6AD9B13EB0E0}" type="slidenum">
              <a:rPr lang="en-US" smtClean="0"/>
              <a:t>84</a:t>
            </a:fld>
            <a:endParaRPr lang="en-US"/>
          </a:p>
        </p:txBody>
      </p:sp>
    </p:spTree>
    <p:extLst>
      <p:ext uri="{BB962C8B-B14F-4D97-AF65-F5344CB8AC3E}">
        <p14:creationId xmlns:p14="http://schemas.microsoft.com/office/powerpoint/2010/main" val="1712903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FF36-1EEE-7774-295E-5B81DAFBCB28}"/>
              </a:ext>
            </a:extLst>
          </p:cNvPr>
          <p:cNvSpPr>
            <a:spLocks noGrp="1"/>
          </p:cNvSpPr>
          <p:nvPr>
            <p:ph type="title"/>
          </p:nvPr>
        </p:nvSpPr>
        <p:spPr/>
        <p:txBody>
          <a:bodyPr/>
          <a:lstStyle/>
          <a:p>
            <a:r>
              <a:rPr lang="en-US" dirty="0" err="1"/>
              <a:t>Transpordiamet</a:t>
            </a:r>
            <a:r>
              <a:rPr lang="en-US" dirty="0"/>
              <a:t> (</a:t>
            </a:r>
            <a:r>
              <a:rPr lang="en-US" dirty="0" err="1"/>
              <a:t>TrAm</a:t>
            </a:r>
            <a:r>
              <a:rPr lang="en-US" dirty="0"/>
              <a:t>) - </a:t>
            </a:r>
            <a:r>
              <a:rPr lang="en-US" dirty="0" err="1"/>
              <a:t>muldkeha</a:t>
            </a:r>
            <a:endParaRPr lang="en-US" dirty="0"/>
          </a:p>
        </p:txBody>
      </p:sp>
      <p:sp>
        <p:nvSpPr>
          <p:cNvPr id="3" name="Content Placeholder 2">
            <a:extLst>
              <a:ext uri="{FF2B5EF4-FFF2-40B4-BE49-F238E27FC236}">
                <a16:creationId xmlns:a16="http://schemas.microsoft.com/office/drawing/2014/main" id="{625C5666-C489-7B91-3622-EC77B39A258E}"/>
              </a:ext>
            </a:extLst>
          </p:cNvPr>
          <p:cNvSpPr>
            <a:spLocks noGrp="1"/>
          </p:cNvSpPr>
          <p:nvPr>
            <p:ph idx="1"/>
          </p:nvPr>
        </p:nvSpPr>
        <p:spPr/>
        <p:txBody>
          <a:bodyPr>
            <a:normAutofit fontScale="92500" lnSpcReduction="20000"/>
          </a:bodyPr>
          <a:lstStyle/>
          <a:p>
            <a:r>
              <a:rPr lang="en-US" dirty="0" err="1"/>
              <a:t>Muldkeha</a:t>
            </a:r>
            <a:r>
              <a:rPr lang="en-US" dirty="0"/>
              <a:t> ja </a:t>
            </a:r>
            <a:r>
              <a:rPr lang="en-US" dirty="0" err="1"/>
              <a:t>dreenkihi</a:t>
            </a:r>
            <a:r>
              <a:rPr lang="en-US" dirty="0"/>
              <a:t> </a:t>
            </a:r>
            <a:r>
              <a:rPr lang="en-US" dirty="0" err="1"/>
              <a:t>projekteerimise</a:t>
            </a:r>
            <a:r>
              <a:rPr lang="en-US" dirty="0"/>
              <a:t>, </a:t>
            </a:r>
            <a:r>
              <a:rPr lang="en-US" dirty="0" err="1"/>
              <a:t>ehitamise</a:t>
            </a:r>
            <a:r>
              <a:rPr lang="en-US" dirty="0"/>
              <a:t> ja </a:t>
            </a:r>
            <a:r>
              <a:rPr lang="en-US" dirty="0" err="1"/>
              <a:t>remondi</a:t>
            </a:r>
            <a:r>
              <a:rPr lang="en-US" dirty="0"/>
              <a:t> </a:t>
            </a:r>
            <a:r>
              <a:rPr lang="en-US" dirty="0" err="1"/>
              <a:t>juhis</a:t>
            </a:r>
            <a:r>
              <a:rPr lang="en-US" dirty="0"/>
              <a:t> (2016/2021) – </a:t>
            </a:r>
            <a:r>
              <a:rPr lang="en-US" dirty="0" err="1">
                <a:solidFill>
                  <a:srgbClr val="FF0000"/>
                </a:solidFill>
              </a:rPr>
              <a:t>uus</a:t>
            </a:r>
            <a:r>
              <a:rPr lang="en-US" dirty="0">
                <a:solidFill>
                  <a:srgbClr val="FF0000"/>
                </a:solidFill>
              </a:rPr>
              <a:t> </a:t>
            </a:r>
            <a:r>
              <a:rPr lang="en-US" dirty="0" err="1">
                <a:solidFill>
                  <a:srgbClr val="FF0000"/>
                </a:solidFill>
              </a:rPr>
              <a:t>juhend</a:t>
            </a:r>
            <a:r>
              <a:rPr lang="en-US" dirty="0">
                <a:solidFill>
                  <a:srgbClr val="FF0000"/>
                </a:solidFill>
              </a:rPr>
              <a:t> on </a:t>
            </a:r>
            <a:r>
              <a:rPr lang="en-US" dirty="0" err="1">
                <a:solidFill>
                  <a:srgbClr val="FF0000"/>
                </a:solidFill>
              </a:rPr>
              <a:t>koostamisel</a:t>
            </a:r>
            <a:endParaRPr lang="en-US" dirty="0">
              <a:solidFill>
                <a:srgbClr val="FF0000"/>
              </a:solidFill>
            </a:endParaRPr>
          </a:p>
          <a:p>
            <a:pPr lvl="1"/>
            <a:r>
              <a:rPr lang="en-US" dirty="0" err="1"/>
              <a:t>Paigaldatud</a:t>
            </a:r>
            <a:r>
              <a:rPr lang="en-US" dirty="0"/>
              <a:t> ja </a:t>
            </a:r>
            <a:r>
              <a:rPr lang="en-US" dirty="0" err="1"/>
              <a:t>tihendatud</a:t>
            </a:r>
            <a:r>
              <a:rPr lang="en-US" dirty="0"/>
              <a:t> </a:t>
            </a:r>
            <a:r>
              <a:rPr lang="en-US" dirty="0" err="1"/>
              <a:t>täitepinnase</a:t>
            </a:r>
            <a:r>
              <a:rPr lang="en-US" dirty="0"/>
              <a:t> ja </a:t>
            </a:r>
            <a:r>
              <a:rPr lang="en-US" dirty="0" err="1"/>
              <a:t>täitematerjali</a:t>
            </a:r>
            <a:r>
              <a:rPr lang="en-US" dirty="0"/>
              <a:t> </a:t>
            </a:r>
            <a:r>
              <a:rPr lang="en-US" dirty="0" err="1"/>
              <a:t>kandevõime</a:t>
            </a:r>
            <a:r>
              <a:rPr lang="en-US" dirty="0"/>
              <a:t> </a:t>
            </a:r>
            <a:r>
              <a:rPr lang="en-US" dirty="0" err="1"/>
              <a:t>peab</a:t>
            </a:r>
            <a:r>
              <a:rPr lang="en-US" dirty="0"/>
              <a:t> </a:t>
            </a:r>
            <a:r>
              <a:rPr lang="en-US" dirty="0" err="1"/>
              <a:t>vastama</a:t>
            </a:r>
            <a:r>
              <a:rPr lang="en-US" dirty="0"/>
              <a:t> </a:t>
            </a:r>
            <a:r>
              <a:rPr lang="en-US" dirty="0" err="1"/>
              <a:t>katendiarvutustes</a:t>
            </a:r>
            <a:r>
              <a:rPr lang="en-US" dirty="0"/>
              <a:t> </a:t>
            </a:r>
            <a:r>
              <a:rPr lang="en-US" dirty="0" err="1"/>
              <a:t>toodud</a:t>
            </a:r>
            <a:r>
              <a:rPr lang="en-US" dirty="0"/>
              <a:t> </a:t>
            </a:r>
            <a:r>
              <a:rPr lang="en-US" dirty="0" err="1"/>
              <a:t>näitajatele</a:t>
            </a:r>
            <a:r>
              <a:rPr lang="en-US" dirty="0"/>
              <a:t>. Kuna </a:t>
            </a:r>
            <a:r>
              <a:rPr lang="en-US" dirty="0" err="1"/>
              <a:t>kandevõime</a:t>
            </a:r>
            <a:r>
              <a:rPr lang="en-US" dirty="0"/>
              <a:t> </a:t>
            </a:r>
            <a:r>
              <a:rPr lang="en-US" dirty="0" err="1"/>
              <a:t>määramine</a:t>
            </a:r>
            <a:r>
              <a:rPr lang="en-US" dirty="0"/>
              <a:t> LOADMAN-</a:t>
            </a:r>
            <a:r>
              <a:rPr lang="en-US" dirty="0" err="1"/>
              <a:t>või</a:t>
            </a:r>
            <a:r>
              <a:rPr lang="en-US" dirty="0"/>
              <a:t> INSPECTOR </a:t>
            </a:r>
            <a:r>
              <a:rPr lang="en-US" dirty="0" err="1"/>
              <a:t>tüüpi</a:t>
            </a:r>
            <a:r>
              <a:rPr lang="en-US" dirty="0"/>
              <a:t> </a:t>
            </a:r>
            <a:r>
              <a:rPr lang="en-US" dirty="0" err="1"/>
              <a:t>seadmega</a:t>
            </a:r>
            <a:r>
              <a:rPr lang="en-US" dirty="0"/>
              <a:t> </a:t>
            </a:r>
            <a:r>
              <a:rPr lang="en-US" dirty="0" err="1"/>
              <a:t>ei</a:t>
            </a:r>
            <a:r>
              <a:rPr lang="en-US" dirty="0"/>
              <a:t> ole </a:t>
            </a:r>
            <a:r>
              <a:rPr lang="en-US" dirty="0" err="1"/>
              <a:t>mõeldud</a:t>
            </a:r>
            <a:r>
              <a:rPr lang="en-US" dirty="0"/>
              <a:t> </a:t>
            </a:r>
            <a:r>
              <a:rPr lang="en-US" dirty="0" err="1"/>
              <a:t>näitamaks</a:t>
            </a:r>
            <a:r>
              <a:rPr lang="en-US" dirty="0"/>
              <a:t> </a:t>
            </a:r>
            <a:r>
              <a:rPr lang="en-US" dirty="0" err="1"/>
              <a:t>katendiarvutustes</a:t>
            </a:r>
            <a:r>
              <a:rPr lang="en-US" dirty="0"/>
              <a:t> </a:t>
            </a:r>
            <a:r>
              <a:rPr lang="en-US" dirty="0" err="1"/>
              <a:t>toodud</a:t>
            </a:r>
            <a:r>
              <a:rPr lang="en-US" dirty="0"/>
              <a:t> </a:t>
            </a:r>
            <a:r>
              <a:rPr lang="en-US" dirty="0" err="1"/>
              <a:t>kandevõime</a:t>
            </a:r>
            <a:r>
              <a:rPr lang="en-US" dirty="0"/>
              <a:t> </a:t>
            </a:r>
            <a:r>
              <a:rPr lang="en-US" dirty="0" err="1"/>
              <a:t>väärtusi</a:t>
            </a:r>
            <a:r>
              <a:rPr lang="en-US" dirty="0"/>
              <a:t>, </a:t>
            </a:r>
            <a:r>
              <a:rPr lang="en-US" dirty="0" err="1"/>
              <a:t>siis</a:t>
            </a:r>
            <a:r>
              <a:rPr lang="en-US" dirty="0"/>
              <a:t> </a:t>
            </a:r>
            <a:r>
              <a:rPr lang="en-US" dirty="0" err="1"/>
              <a:t>tuleb</a:t>
            </a:r>
            <a:r>
              <a:rPr lang="en-US" dirty="0"/>
              <a:t> </a:t>
            </a:r>
            <a:r>
              <a:rPr lang="en-US" dirty="0" err="1"/>
              <a:t>vajadusel</a:t>
            </a:r>
            <a:r>
              <a:rPr lang="en-US" dirty="0"/>
              <a:t> </a:t>
            </a:r>
            <a:r>
              <a:rPr lang="en-US" dirty="0" err="1"/>
              <a:t>hinnata</a:t>
            </a:r>
            <a:r>
              <a:rPr lang="en-US" dirty="0"/>
              <a:t> </a:t>
            </a:r>
            <a:r>
              <a:rPr lang="en-US" dirty="0" err="1"/>
              <a:t>kandevõime</a:t>
            </a:r>
            <a:r>
              <a:rPr lang="en-US" dirty="0"/>
              <a:t> </a:t>
            </a:r>
            <a:r>
              <a:rPr lang="en-US" dirty="0" err="1"/>
              <a:t>vastavust</a:t>
            </a:r>
            <a:r>
              <a:rPr lang="en-US" dirty="0"/>
              <a:t> </a:t>
            </a:r>
            <a:r>
              <a:rPr lang="en-US" dirty="0" err="1"/>
              <a:t>katendiarvutusele</a:t>
            </a:r>
            <a:r>
              <a:rPr lang="en-US" dirty="0"/>
              <a:t> </a:t>
            </a:r>
            <a:r>
              <a:rPr lang="en-US" dirty="0" err="1"/>
              <a:t>plaatkoormus</a:t>
            </a:r>
            <a:r>
              <a:rPr lang="en-US" dirty="0"/>
              <a:t> </a:t>
            </a:r>
            <a:r>
              <a:rPr lang="en-US" dirty="0" err="1"/>
              <a:t>katsega</a:t>
            </a:r>
            <a:r>
              <a:rPr lang="en-US" dirty="0"/>
              <a:t> DIN 18134.</a:t>
            </a:r>
          </a:p>
          <a:p>
            <a:pPr lvl="1"/>
            <a:r>
              <a:rPr lang="en-US" dirty="0" err="1"/>
              <a:t>Muldkeha</a:t>
            </a:r>
            <a:r>
              <a:rPr lang="en-US" dirty="0"/>
              <a:t> ja </a:t>
            </a:r>
            <a:r>
              <a:rPr lang="en-US" dirty="0" err="1"/>
              <a:t>dreenkihi</a:t>
            </a:r>
            <a:r>
              <a:rPr lang="en-US" dirty="0"/>
              <a:t> </a:t>
            </a:r>
            <a:r>
              <a:rPr lang="en-US" dirty="0" err="1">
                <a:highlight>
                  <a:srgbClr val="FFFF00"/>
                </a:highlight>
              </a:rPr>
              <a:t>tihedust</a:t>
            </a:r>
            <a:r>
              <a:rPr lang="en-US" dirty="0"/>
              <a:t> </a:t>
            </a:r>
            <a:r>
              <a:rPr lang="en-US" dirty="0" err="1"/>
              <a:t>kontrollitakse</a:t>
            </a:r>
            <a:r>
              <a:rPr lang="en-US" dirty="0"/>
              <a:t> LOADMAN-</a:t>
            </a:r>
            <a:r>
              <a:rPr lang="en-US" dirty="0" err="1"/>
              <a:t>või</a:t>
            </a:r>
            <a:r>
              <a:rPr lang="en-US" dirty="0"/>
              <a:t> INSPECTOR-</a:t>
            </a:r>
            <a:r>
              <a:rPr lang="en-US" dirty="0" err="1"/>
              <a:t>tüüpi</a:t>
            </a:r>
            <a:r>
              <a:rPr lang="en-US" dirty="0"/>
              <a:t> </a:t>
            </a:r>
            <a:r>
              <a:rPr lang="en-US" dirty="0" err="1"/>
              <a:t>seadmega</a:t>
            </a:r>
            <a:r>
              <a:rPr lang="en-US" dirty="0"/>
              <a:t> </a:t>
            </a:r>
            <a:r>
              <a:rPr lang="en-US" dirty="0" err="1"/>
              <a:t>elastsusmoodulite</a:t>
            </a:r>
            <a:r>
              <a:rPr lang="en-US" dirty="0"/>
              <a:t> </a:t>
            </a:r>
            <a:r>
              <a:rPr lang="en-US" dirty="0" err="1"/>
              <a:t>suhte</a:t>
            </a:r>
            <a:r>
              <a:rPr lang="en-US" dirty="0"/>
              <a:t> </a:t>
            </a:r>
            <a:r>
              <a:rPr lang="en-US" dirty="0" err="1"/>
              <a:t>mõõtmise</a:t>
            </a:r>
            <a:r>
              <a:rPr lang="en-US" dirty="0"/>
              <a:t> teel. </a:t>
            </a:r>
            <a:r>
              <a:rPr lang="en-US" dirty="0" err="1">
                <a:highlight>
                  <a:srgbClr val="00FFFF"/>
                </a:highlight>
              </a:rPr>
              <a:t>Katendiarvutustes</a:t>
            </a:r>
            <a:r>
              <a:rPr lang="en-US" dirty="0">
                <a:highlight>
                  <a:srgbClr val="00FFFF"/>
                </a:highlight>
              </a:rPr>
              <a:t> </a:t>
            </a:r>
            <a:r>
              <a:rPr lang="en-US" dirty="0" err="1">
                <a:highlight>
                  <a:srgbClr val="00FFFF"/>
                </a:highlight>
              </a:rPr>
              <a:t>kasutatud</a:t>
            </a:r>
            <a:r>
              <a:rPr lang="en-US" dirty="0">
                <a:highlight>
                  <a:srgbClr val="00FFFF"/>
                </a:highlight>
              </a:rPr>
              <a:t> </a:t>
            </a:r>
            <a:r>
              <a:rPr lang="en-US" dirty="0" err="1">
                <a:highlight>
                  <a:srgbClr val="00FFFF"/>
                </a:highlight>
              </a:rPr>
              <a:t>elastsusmoodulite</a:t>
            </a:r>
            <a:r>
              <a:rPr lang="en-US" dirty="0">
                <a:highlight>
                  <a:srgbClr val="00FFFF"/>
                </a:highlight>
              </a:rPr>
              <a:t> </a:t>
            </a:r>
            <a:r>
              <a:rPr lang="en-US" dirty="0" err="1">
                <a:highlight>
                  <a:srgbClr val="00FFFF"/>
                </a:highlight>
              </a:rPr>
              <a:t>määramiseks</a:t>
            </a:r>
            <a:r>
              <a:rPr lang="en-US" dirty="0">
                <a:highlight>
                  <a:srgbClr val="00FFFF"/>
                </a:highlight>
              </a:rPr>
              <a:t> </a:t>
            </a:r>
            <a:r>
              <a:rPr lang="en-US" dirty="0" err="1">
                <a:highlight>
                  <a:srgbClr val="00FFFF"/>
                </a:highlight>
              </a:rPr>
              <a:t>ei</a:t>
            </a:r>
            <a:r>
              <a:rPr lang="en-US" dirty="0">
                <a:highlight>
                  <a:srgbClr val="00FFFF"/>
                </a:highlight>
              </a:rPr>
              <a:t> </a:t>
            </a:r>
            <a:r>
              <a:rPr lang="en-US" dirty="0" err="1">
                <a:highlight>
                  <a:srgbClr val="00FFFF"/>
                </a:highlight>
              </a:rPr>
              <a:t>sobi</a:t>
            </a:r>
            <a:r>
              <a:rPr lang="en-US" dirty="0">
                <a:highlight>
                  <a:srgbClr val="00FFFF"/>
                </a:highlight>
              </a:rPr>
              <a:t> LOADMAN-</a:t>
            </a:r>
            <a:r>
              <a:rPr lang="en-US" dirty="0" err="1">
                <a:highlight>
                  <a:srgbClr val="00FFFF"/>
                </a:highlight>
              </a:rPr>
              <a:t>või</a:t>
            </a:r>
            <a:r>
              <a:rPr lang="en-US" dirty="0">
                <a:highlight>
                  <a:srgbClr val="00FFFF"/>
                </a:highlight>
              </a:rPr>
              <a:t> INSPECTOR-</a:t>
            </a:r>
            <a:r>
              <a:rPr lang="en-US" dirty="0" err="1">
                <a:highlight>
                  <a:srgbClr val="00FFFF"/>
                </a:highlight>
              </a:rPr>
              <a:t>tüüpi</a:t>
            </a:r>
            <a:r>
              <a:rPr lang="en-US" dirty="0">
                <a:highlight>
                  <a:srgbClr val="00FFFF"/>
                </a:highlight>
              </a:rPr>
              <a:t> </a:t>
            </a:r>
            <a:r>
              <a:rPr lang="en-US" dirty="0" err="1">
                <a:highlight>
                  <a:srgbClr val="00FFFF"/>
                </a:highlight>
              </a:rPr>
              <a:t>seade</a:t>
            </a:r>
            <a:r>
              <a:rPr lang="en-US" dirty="0">
                <a:highlight>
                  <a:srgbClr val="00FFFF"/>
                </a:highlight>
              </a:rPr>
              <a:t> ja </a:t>
            </a:r>
            <a:r>
              <a:rPr lang="en-US" dirty="0" err="1">
                <a:highlight>
                  <a:srgbClr val="00FFFF"/>
                </a:highlight>
              </a:rPr>
              <a:t>sellega</a:t>
            </a:r>
            <a:r>
              <a:rPr lang="en-US" dirty="0">
                <a:highlight>
                  <a:srgbClr val="00FFFF"/>
                </a:highlight>
              </a:rPr>
              <a:t> </a:t>
            </a:r>
            <a:r>
              <a:rPr lang="en-US" dirty="0" err="1">
                <a:highlight>
                  <a:srgbClr val="00FFFF"/>
                </a:highlight>
              </a:rPr>
              <a:t>ei</a:t>
            </a:r>
            <a:r>
              <a:rPr lang="en-US" dirty="0">
                <a:highlight>
                  <a:srgbClr val="00FFFF"/>
                </a:highlight>
              </a:rPr>
              <a:t> </a:t>
            </a:r>
            <a:r>
              <a:rPr lang="en-US" dirty="0" err="1">
                <a:highlight>
                  <a:srgbClr val="00FFFF"/>
                </a:highlight>
              </a:rPr>
              <a:t>mõõdeta</a:t>
            </a:r>
            <a:r>
              <a:rPr lang="en-US" dirty="0">
                <a:highlight>
                  <a:srgbClr val="00FFFF"/>
                </a:highlight>
              </a:rPr>
              <a:t> </a:t>
            </a:r>
            <a:r>
              <a:rPr lang="en-US" dirty="0" err="1">
                <a:highlight>
                  <a:srgbClr val="00FFFF"/>
                </a:highlight>
              </a:rPr>
              <a:t>ei</a:t>
            </a:r>
            <a:r>
              <a:rPr lang="en-US" dirty="0">
                <a:highlight>
                  <a:srgbClr val="00FFFF"/>
                </a:highlight>
              </a:rPr>
              <a:t> </a:t>
            </a:r>
            <a:r>
              <a:rPr lang="en-US" dirty="0" err="1">
                <a:highlight>
                  <a:srgbClr val="00FFFF"/>
                </a:highlight>
              </a:rPr>
              <a:t>aluspinnase</a:t>
            </a:r>
            <a:r>
              <a:rPr lang="en-US" dirty="0">
                <a:highlight>
                  <a:srgbClr val="00FFFF"/>
                </a:highlight>
              </a:rPr>
              <a:t>, </a:t>
            </a:r>
            <a:r>
              <a:rPr lang="en-US" dirty="0" err="1">
                <a:highlight>
                  <a:srgbClr val="00FFFF"/>
                </a:highlight>
              </a:rPr>
              <a:t>mulde</a:t>
            </a:r>
            <a:r>
              <a:rPr lang="en-US" dirty="0">
                <a:highlight>
                  <a:srgbClr val="00FFFF"/>
                </a:highlight>
              </a:rPr>
              <a:t> </a:t>
            </a:r>
            <a:r>
              <a:rPr lang="en-US" dirty="0" err="1">
                <a:highlight>
                  <a:srgbClr val="00FFFF"/>
                </a:highlight>
              </a:rPr>
              <a:t>ega</a:t>
            </a:r>
            <a:r>
              <a:rPr lang="en-US" dirty="0">
                <a:highlight>
                  <a:srgbClr val="00FFFF"/>
                </a:highlight>
              </a:rPr>
              <a:t> </a:t>
            </a:r>
            <a:r>
              <a:rPr lang="en-US" dirty="0" err="1">
                <a:highlight>
                  <a:srgbClr val="00FFFF"/>
                </a:highlight>
              </a:rPr>
              <a:t>dreenkihi</a:t>
            </a:r>
            <a:r>
              <a:rPr lang="en-US" dirty="0">
                <a:highlight>
                  <a:srgbClr val="00FFFF"/>
                </a:highlight>
              </a:rPr>
              <a:t> pinnal </a:t>
            </a:r>
            <a:r>
              <a:rPr lang="en-US" dirty="0" err="1">
                <a:highlight>
                  <a:srgbClr val="00FFFF"/>
                </a:highlight>
              </a:rPr>
              <a:t>vastavat</a:t>
            </a:r>
            <a:r>
              <a:rPr lang="en-US" dirty="0">
                <a:highlight>
                  <a:srgbClr val="00FFFF"/>
                </a:highlight>
              </a:rPr>
              <a:t> </a:t>
            </a:r>
            <a:r>
              <a:rPr lang="en-US" dirty="0" err="1">
                <a:highlight>
                  <a:srgbClr val="00FFFF"/>
                </a:highlight>
              </a:rPr>
              <a:t>elastusmoodulit</a:t>
            </a:r>
            <a:r>
              <a:rPr lang="en-US" dirty="0">
                <a:highlight>
                  <a:srgbClr val="00FFFF"/>
                </a:highlight>
              </a:rPr>
              <a:t>.</a:t>
            </a:r>
            <a:r>
              <a:rPr lang="en-US" dirty="0"/>
              <a:t> </a:t>
            </a:r>
            <a:r>
              <a:rPr lang="en-US" dirty="0" err="1"/>
              <a:t>Katendiarvutuses</a:t>
            </a:r>
            <a:r>
              <a:rPr lang="en-US" dirty="0"/>
              <a:t> </a:t>
            </a:r>
            <a:r>
              <a:rPr lang="en-US" dirty="0" err="1"/>
              <a:t>ettenähtud</a:t>
            </a:r>
            <a:r>
              <a:rPr lang="en-US" dirty="0"/>
              <a:t> </a:t>
            </a:r>
            <a:r>
              <a:rPr lang="en-US" dirty="0" err="1"/>
              <a:t>vastava</a:t>
            </a:r>
            <a:r>
              <a:rPr lang="en-US" dirty="0"/>
              <a:t> </a:t>
            </a:r>
            <a:r>
              <a:rPr lang="en-US" dirty="0" err="1"/>
              <a:t>kihi</a:t>
            </a:r>
            <a:r>
              <a:rPr lang="en-US" dirty="0"/>
              <a:t> </a:t>
            </a:r>
            <a:r>
              <a:rPr lang="en-US" dirty="0" err="1"/>
              <a:t>kandevõimet</a:t>
            </a:r>
            <a:r>
              <a:rPr lang="en-US" dirty="0"/>
              <a:t> </a:t>
            </a:r>
            <a:r>
              <a:rPr lang="en-US" dirty="0" err="1"/>
              <a:t>saab</a:t>
            </a:r>
            <a:r>
              <a:rPr lang="en-US" dirty="0"/>
              <a:t> </a:t>
            </a:r>
            <a:r>
              <a:rPr lang="en-US" dirty="0" err="1"/>
              <a:t>kontrollida</a:t>
            </a:r>
            <a:r>
              <a:rPr lang="en-US" dirty="0"/>
              <a:t> </a:t>
            </a:r>
            <a:r>
              <a:rPr lang="en-US" dirty="0" err="1"/>
              <a:t>plaatkoormuskatsega</a:t>
            </a:r>
            <a:r>
              <a:rPr lang="en-US" dirty="0"/>
              <a:t> DIN 18134 ja </a:t>
            </a:r>
            <a:r>
              <a:rPr lang="en-US" dirty="0">
                <a:solidFill>
                  <a:srgbClr val="FF0000"/>
                </a:solidFill>
              </a:rPr>
              <a:t>see </a:t>
            </a:r>
            <a:r>
              <a:rPr lang="en-US" dirty="0" err="1">
                <a:solidFill>
                  <a:srgbClr val="FF0000"/>
                </a:solidFill>
              </a:rPr>
              <a:t>ei</a:t>
            </a:r>
            <a:r>
              <a:rPr lang="en-US" dirty="0">
                <a:solidFill>
                  <a:srgbClr val="FF0000"/>
                </a:solidFill>
              </a:rPr>
              <a:t> tohi olla </a:t>
            </a:r>
            <a:r>
              <a:rPr lang="en-US" dirty="0" err="1">
                <a:solidFill>
                  <a:srgbClr val="FF0000"/>
                </a:solidFill>
              </a:rPr>
              <a:t>väiksem</a:t>
            </a:r>
            <a:r>
              <a:rPr lang="en-US" dirty="0">
                <a:solidFill>
                  <a:srgbClr val="FF0000"/>
                </a:solidFill>
              </a:rPr>
              <a:t> </a:t>
            </a:r>
            <a:r>
              <a:rPr lang="en-US" dirty="0" err="1">
                <a:solidFill>
                  <a:srgbClr val="FF0000"/>
                </a:solidFill>
              </a:rPr>
              <a:t>katendiarvutuse</a:t>
            </a:r>
            <a:r>
              <a:rPr lang="en-US" dirty="0">
                <a:solidFill>
                  <a:srgbClr val="FF0000"/>
                </a:solidFill>
              </a:rPr>
              <a:t> </a:t>
            </a:r>
            <a:r>
              <a:rPr lang="en-US" dirty="0" err="1">
                <a:solidFill>
                  <a:srgbClr val="FF0000"/>
                </a:solidFill>
              </a:rPr>
              <a:t>projektis</a:t>
            </a:r>
            <a:r>
              <a:rPr lang="en-US" dirty="0">
                <a:solidFill>
                  <a:srgbClr val="FF0000"/>
                </a:solidFill>
              </a:rPr>
              <a:t> </a:t>
            </a:r>
            <a:r>
              <a:rPr lang="en-US" dirty="0" err="1">
                <a:solidFill>
                  <a:srgbClr val="FF0000"/>
                </a:solidFill>
              </a:rPr>
              <a:t>ettenähtud</a:t>
            </a:r>
            <a:r>
              <a:rPr lang="en-US" dirty="0">
                <a:solidFill>
                  <a:srgbClr val="FF0000"/>
                </a:solidFill>
              </a:rPr>
              <a:t> </a:t>
            </a:r>
            <a:r>
              <a:rPr lang="en-US" dirty="0" err="1">
                <a:solidFill>
                  <a:srgbClr val="FF0000"/>
                </a:solidFill>
              </a:rPr>
              <a:t>vastava</a:t>
            </a:r>
            <a:r>
              <a:rPr lang="en-US" dirty="0">
                <a:solidFill>
                  <a:srgbClr val="FF0000"/>
                </a:solidFill>
              </a:rPr>
              <a:t> </a:t>
            </a:r>
            <a:r>
              <a:rPr lang="en-US" dirty="0" err="1">
                <a:solidFill>
                  <a:srgbClr val="FF0000"/>
                </a:solidFill>
              </a:rPr>
              <a:t>kihi</a:t>
            </a:r>
            <a:r>
              <a:rPr lang="en-US" dirty="0">
                <a:solidFill>
                  <a:srgbClr val="FF0000"/>
                </a:solidFill>
              </a:rPr>
              <a:t> </a:t>
            </a:r>
            <a:r>
              <a:rPr lang="en-US" dirty="0" err="1">
                <a:solidFill>
                  <a:srgbClr val="FF0000"/>
                </a:solidFill>
              </a:rPr>
              <a:t>kandevõime</a:t>
            </a:r>
            <a:r>
              <a:rPr lang="en-US" dirty="0">
                <a:solidFill>
                  <a:srgbClr val="FF0000"/>
                </a:solidFill>
              </a:rPr>
              <a:t> </a:t>
            </a:r>
            <a:r>
              <a:rPr lang="en-US" dirty="0" err="1">
                <a:solidFill>
                  <a:srgbClr val="FF0000"/>
                </a:solidFill>
              </a:rPr>
              <a:t>nõutavast</a:t>
            </a:r>
            <a:r>
              <a:rPr lang="en-US" dirty="0">
                <a:solidFill>
                  <a:srgbClr val="FF0000"/>
                </a:solidFill>
              </a:rPr>
              <a:t> </a:t>
            </a:r>
            <a:r>
              <a:rPr lang="en-US" dirty="0" err="1">
                <a:solidFill>
                  <a:srgbClr val="FF0000"/>
                </a:solidFill>
              </a:rPr>
              <a:t>väärtusest</a:t>
            </a:r>
            <a:r>
              <a:rPr lang="en-US" dirty="0">
                <a:solidFill>
                  <a:srgbClr val="FF0000"/>
                </a:solidFill>
              </a:rPr>
              <a:t>.</a:t>
            </a:r>
          </a:p>
          <a:p>
            <a:pPr marL="0" indent="0">
              <a:buNone/>
            </a:pPr>
            <a:r>
              <a:rPr lang="en-US" sz="2600" dirty="0" err="1">
                <a:solidFill>
                  <a:srgbClr val="0070C0"/>
                </a:solidFill>
              </a:rPr>
              <a:t>kui</a:t>
            </a:r>
            <a:r>
              <a:rPr lang="en-US" sz="2600" dirty="0">
                <a:solidFill>
                  <a:srgbClr val="0070C0"/>
                </a:solidFill>
              </a:rPr>
              <a:t> </a:t>
            </a:r>
            <a:r>
              <a:rPr lang="en-US" sz="2600" dirty="0" err="1">
                <a:solidFill>
                  <a:srgbClr val="0070C0"/>
                </a:solidFill>
              </a:rPr>
              <a:t>kasutame</a:t>
            </a:r>
            <a:r>
              <a:rPr lang="en-US" sz="2600" dirty="0">
                <a:solidFill>
                  <a:srgbClr val="0070C0"/>
                </a:solidFill>
              </a:rPr>
              <a:t> </a:t>
            </a:r>
            <a:r>
              <a:rPr lang="en-US" sz="2600" dirty="0" err="1">
                <a:solidFill>
                  <a:srgbClr val="0070C0"/>
                </a:solidFill>
              </a:rPr>
              <a:t>KAP’i</a:t>
            </a:r>
            <a:r>
              <a:rPr lang="en-US" sz="2600" dirty="0">
                <a:solidFill>
                  <a:srgbClr val="0070C0"/>
                </a:solidFill>
              </a:rPr>
              <a:t>, </a:t>
            </a:r>
            <a:r>
              <a:rPr lang="en-US" sz="2600" dirty="0" err="1">
                <a:solidFill>
                  <a:srgbClr val="0070C0"/>
                </a:solidFill>
              </a:rPr>
              <a:t>neid</a:t>
            </a:r>
            <a:r>
              <a:rPr lang="en-US" sz="2600" dirty="0">
                <a:solidFill>
                  <a:srgbClr val="0070C0"/>
                </a:solidFill>
              </a:rPr>
              <a:t> </a:t>
            </a:r>
            <a:r>
              <a:rPr lang="en-US" sz="2600" dirty="0" err="1">
                <a:solidFill>
                  <a:srgbClr val="0070C0"/>
                </a:solidFill>
              </a:rPr>
              <a:t>nõudeid</a:t>
            </a:r>
            <a:r>
              <a:rPr lang="en-US" sz="2600" dirty="0">
                <a:solidFill>
                  <a:srgbClr val="0070C0"/>
                </a:solidFill>
              </a:rPr>
              <a:t> </a:t>
            </a:r>
            <a:r>
              <a:rPr lang="en-US" sz="2600" dirty="0" err="1">
                <a:solidFill>
                  <a:srgbClr val="0070C0"/>
                </a:solidFill>
              </a:rPr>
              <a:t>ei</a:t>
            </a:r>
            <a:r>
              <a:rPr lang="en-US" sz="2600" dirty="0">
                <a:solidFill>
                  <a:srgbClr val="0070C0"/>
                </a:solidFill>
              </a:rPr>
              <a:t> </a:t>
            </a:r>
            <a:r>
              <a:rPr lang="en-US" sz="2600" dirty="0" err="1">
                <a:solidFill>
                  <a:srgbClr val="0070C0"/>
                </a:solidFill>
              </a:rPr>
              <a:t>saa</a:t>
            </a:r>
            <a:r>
              <a:rPr lang="en-US" sz="2600" dirty="0">
                <a:solidFill>
                  <a:srgbClr val="0070C0"/>
                </a:solidFill>
              </a:rPr>
              <a:t> </a:t>
            </a:r>
            <a:r>
              <a:rPr lang="en-US" sz="2600" dirty="0" err="1">
                <a:solidFill>
                  <a:srgbClr val="0070C0"/>
                </a:solidFill>
              </a:rPr>
              <a:t>täita</a:t>
            </a:r>
            <a:r>
              <a:rPr lang="en-US" sz="2600" dirty="0">
                <a:solidFill>
                  <a:srgbClr val="0070C0"/>
                </a:solidFill>
              </a:rPr>
              <a:t> (</a:t>
            </a:r>
            <a:r>
              <a:rPr lang="en-US" sz="2600" dirty="0" err="1">
                <a:solidFill>
                  <a:srgbClr val="0070C0"/>
                </a:solidFill>
              </a:rPr>
              <a:t>ei</a:t>
            </a:r>
            <a:r>
              <a:rPr lang="en-US" sz="2600" dirty="0">
                <a:solidFill>
                  <a:srgbClr val="0070C0"/>
                </a:solidFill>
              </a:rPr>
              <a:t> </a:t>
            </a:r>
            <a:r>
              <a:rPr lang="en-US" sz="2600" dirty="0" err="1">
                <a:solidFill>
                  <a:srgbClr val="0070C0"/>
                </a:solidFill>
              </a:rPr>
              <a:t>plaatkoormust</a:t>
            </a:r>
            <a:r>
              <a:rPr lang="en-US" sz="2600" dirty="0">
                <a:solidFill>
                  <a:srgbClr val="0070C0"/>
                </a:solidFill>
              </a:rPr>
              <a:t> </a:t>
            </a:r>
            <a:r>
              <a:rPr lang="en-US" sz="2600" dirty="0" err="1">
                <a:solidFill>
                  <a:srgbClr val="0070C0"/>
                </a:solidFill>
              </a:rPr>
              <a:t>ega</a:t>
            </a:r>
            <a:r>
              <a:rPr lang="en-US" sz="2600" dirty="0">
                <a:solidFill>
                  <a:srgbClr val="0070C0"/>
                </a:solidFill>
              </a:rPr>
              <a:t> </a:t>
            </a:r>
            <a:r>
              <a:rPr lang="en-US" sz="2600" dirty="0" err="1">
                <a:solidFill>
                  <a:srgbClr val="0070C0"/>
                </a:solidFill>
              </a:rPr>
              <a:t>Inspectorit</a:t>
            </a:r>
            <a:r>
              <a:rPr lang="en-US" sz="2600" dirty="0">
                <a:solidFill>
                  <a:srgbClr val="0070C0"/>
                </a:solidFill>
              </a:rPr>
              <a:t>)</a:t>
            </a:r>
            <a:endParaRPr lang="en-US" dirty="0">
              <a:solidFill>
                <a:srgbClr val="0070C0"/>
              </a:solidFill>
            </a:endParaRPr>
          </a:p>
        </p:txBody>
      </p:sp>
      <p:sp>
        <p:nvSpPr>
          <p:cNvPr id="4" name="Slide Number Placeholder 3">
            <a:extLst>
              <a:ext uri="{FF2B5EF4-FFF2-40B4-BE49-F238E27FC236}">
                <a16:creationId xmlns:a16="http://schemas.microsoft.com/office/drawing/2014/main" id="{84ABD890-5064-24F0-FFF4-E433DF9D9002}"/>
              </a:ext>
            </a:extLst>
          </p:cNvPr>
          <p:cNvSpPr>
            <a:spLocks noGrp="1"/>
          </p:cNvSpPr>
          <p:nvPr>
            <p:ph type="sldNum" sz="quarter" idx="12"/>
          </p:nvPr>
        </p:nvSpPr>
        <p:spPr/>
        <p:txBody>
          <a:bodyPr/>
          <a:lstStyle/>
          <a:p>
            <a:fld id="{293FD8E8-F8C2-465E-AF77-6AD9B13EB0E0}" type="slidenum">
              <a:rPr lang="en-US" smtClean="0"/>
              <a:t>85</a:t>
            </a:fld>
            <a:endParaRPr lang="en-US"/>
          </a:p>
        </p:txBody>
      </p:sp>
    </p:spTree>
    <p:extLst>
      <p:ext uri="{BB962C8B-B14F-4D97-AF65-F5344CB8AC3E}">
        <p14:creationId xmlns:p14="http://schemas.microsoft.com/office/powerpoint/2010/main" val="7014704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4127-3FBF-AE1C-8923-6411B69886F8}"/>
              </a:ext>
            </a:extLst>
          </p:cNvPr>
          <p:cNvSpPr>
            <a:spLocks noGrp="1"/>
          </p:cNvSpPr>
          <p:nvPr>
            <p:ph type="title"/>
          </p:nvPr>
        </p:nvSpPr>
        <p:spPr/>
        <p:txBody>
          <a:bodyPr/>
          <a:lstStyle/>
          <a:p>
            <a:r>
              <a:rPr lang="en-US" dirty="0" err="1"/>
              <a:t>Transpordiamet</a:t>
            </a:r>
            <a:r>
              <a:rPr lang="en-US" dirty="0"/>
              <a:t> (</a:t>
            </a:r>
            <a:r>
              <a:rPr lang="en-US" dirty="0" err="1"/>
              <a:t>TrAm</a:t>
            </a:r>
            <a:r>
              <a:rPr lang="en-US" dirty="0"/>
              <a:t>) - alus</a:t>
            </a:r>
          </a:p>
        </p:txBody>
      </p:sp>
      <p:sp>
        <p:nvSpPr>
          <p:cNvPr id="3" name="Content Placeholder 2">
            <a:extLst>
              <a:ext uri="{FF2B5EF4-FFF2-40B4-BE49-F238E27FC236}">
                <a16:creationId xmlns:a16="http://schemas.microsoft.com/office/drawing/2014/main" id="{A5F8556B-EF2C-0292-D93C-23D30ABEAC92}"/>
              </a:ext>
            </a:extLst>
          </p:cNvPr>
          <p:cNvSpPr>
            <a:spLocks noGrp="1"/>
          </p:cNvSpPr>
          <p:nvPr>
            <p:ph idx="1"/>
          </p:nvPr>
        </p:nvSpPr>
        <p:spPr>
          <a:xfrm>
            <a:off x="838200" y="1825625"/>
            <a:ext cx="10515600" cy="1823010"/>
          </a:xfrm>
        </p:spPr>
        <p:txBody>
          <a:bodyPr/>
          <a:lstStyle/>
          <a:p>
            <a:r>
              <a:rPr lang="en-US" dirty="0" err="1"/>
              <a:t>Killustikust</a:t>
            </a:r>
            <a:r>
              <a:rPr lang="en-US" dirty="0"/>
              <a:t> </a:t>
            </a:r>
            <a:r>
              <a:rPr lang="en-US" dirty="0" err="1"/>
              <a:t>katendikihtide</a:t>
            </a:r>
            <a:r>
              <a:rPr lang="en-US" dirty="0"/>
              <a:t> </a:t>
            </a:r>
            <a:r>
              <a:rPr lang="en-US" dirty="0" err="1"/>
              <a:t>ehitamise</a:t>
            </a:r>
            <a:r>
              <a:rPr lang="en-US" dirty="0"/>
              <a:t> </a:t>
            </a:r>
            <a:r>
              <a:rPr lang="en-US" dirty="0" err="1"/>
              <a:t>juhend</a:t>
            </a:r>
            <a:r>
              <a:rPr lang="en-US" dirty="0"/>
              <a:t> (2022)</a:t>
            </a:r>
          </a:p>
          <a:p>
            <a:pPr lvl="1"/>
            <a:r>
              <a:rPr lang="en-US" dirty="0" err="1"/>
              <a:t>Fraktsioneeritud</a:t>
            </a:r>
            <a:r>
              <a:rPr lang="en-US" dirty="0"/>
              <a:t> </a:t>
            </a:r>
            <a:r>
              <a:rPr lang="en-US" dirty="0" err="1"/>
              <a:t>killustik</a:t>
            </a:r>
            <a:r>
              <a:rPr lang="en-US" dirty="0"/>
              <a:t> (16/32, 32/63 </a:t>
            </a:r>
            <a:r>
              <a:rPr lang="en-US" dirty="0" err="1"/>
              <a:t>jne</a:t>
            </a:r>
            <a:r>
              <a:rPr lang="en-US" dirty="0"/>
              <a:t>)</a:t>
            </a:r>
          </a:p>
          <a:p>
            <a:pPr lvl="1"/>
            <a:r>
              <a:rPr lang="en-US" dirty="0" err="1"/>
              <a:t>Ridakillustik</a:t>
            </a:r>
            <a:r>
              <a:rPr lang="en-US" dirty="0"/>
              <a:t> (4/32, 16/63 </a:t>
            </a:r>
            <a:r>
              <a:rPr lang="en-US" dirty="0" err="1"/>
              <a:t>jne</a:t>
            </a:r>
            <a:r>
              <a:rPr lang="en-US" dirty="0"/>
              <a:t>)</a:t>
            </a:r>
          </a:p>
          <a:p>
            <a:pPr lvl="1"/>
            <a:r>
              <a:rPr lang="en-US" dirty="0" err="1"/>
              <a:t>Sidumata</a:t>
            </a:r>
            <a:r>
              <a:rPr lang="en-US" dirty="0"/>
              <a:t> </a:t>
            </a:r>
            <a:r>
              <a:rPr lang="en-US" dirty="0" err="1"/>
              <a:t>segu</a:t>
            </a:r>
            <a:r>
              <a:rPr lang="en-US" dirty="0"/>
              <a:t> (0/32, 0/63 </a:t>
            </a:r>
            <a:r>
              <a:rPr lang="en-US" dirty="0" err="1"/>
              <a:t>jne</a:t>
            </a:r>
            <a:r>
              <a:rPr lang="en-US" dirty="0"/>
              <a:t>)</a:t>
            </a:r>
          </a:p>
        </p:txBody>
      </p:sp>
      <p:pic>
        <p:nvPicPr>
          <p:cNvPr id="7" name="Picture 6">
            <a:extLst>
              <a:ext uri="{FF2B5EF4-FFF2-40B4-BE49-F238E27FC236}">
                <a16:creationId xmlns:a16="http://schemas.microsoft.com/office/drawing/2014/main" id="{B8B899CF-9428-8FDF-738B-989DD041A9D2}"/>
              </a:ext>
            </a:extLst>
          </p:cNvPr>
          <p:cNvPicPr>
            <a:picLocks noChangeAspect="1"/>
          </p:cNvPicPr>
          <p:nvPr/>
        </p:nvPicPr>
        <p:blipFill>
          <a:blip r:embed="rId3"/>
          <a:stretch>
            <a:fillRect/>
          </a:stretch>
        </p:blipFill>
        <p:spPr>
          <a:xfrm>
            <a:off x="760522" y="3685173"/>
            <a:ext cx="10593278" cy="2391109"/>
          </a:xfrm>
          <a:prstGeom prst="rect">
            <a:avLst/>
          </a:prstGeom>
        </p:spPr>
      </p:pic>
      <p:sp>
        <p:nvSpPr>
          <p:cNvPr id="4" name="TextBox 3">
            <a:extLst>
              <a:ext uri="{FF2B5EF4-FFF2-40B4-BE49-F238E27FC236}">
                <a16:creationId xmlns:a16="http://schemas.microsoft.com/office/drawing/2014/main" id="{0A918953-584C-BAE4-90EC-1E9546FAA766}"/>
              </a:ext>
            </a:extLst>
          </p:cNvPr>
          <p:cNvSpPr txBox="1"/>
          <p:nvPr/>
        </p:nvSpPr>
        <p:spPr>
          <a:xfrm>
            <a:off x="838200" y="6405282"/>
            <a:ext cx="8001614" cy="646331"/>
          </a:xfrm>
          <a:prstGeom prst="rect">
            <a:avLst/>
          </a:prstGeom>
          <a:noFill/>
        </p:spPr>
        <p:txBody>
          <a:bodyPr wrap="none" rtlCol="0">
            <a:spAutoFit/>
          </a:bodyPr>
          <a:lstStyle/>
          <a:p>
            <a:r>
              <a:rPr lang="en-US" dirty="0" err="1">
                <a:solidFill>
                  <a:srgbClr val="0070C0"/>
                </a:solidFill>
              </a:rPr>
              <a:t>kui</a:t>
            </a:r>
            <a:r>
              <a:rPr lang="en-US" dirty="0">
                <a:solidFill>
                  <a:srgbClr val="0070C0"/>
                </a:solidFill>
              </a:rPr>
              <a:t> </a:t>
            </a:r>
            <a:r>
              <a:rPr lang="en-US" dirty="0" err="1">
                <a:solidFill>
                  <a:srgbClr val="0070C0"/>
                </a:solidFill>
              </a:rPr>
              <a:t>kasutame</a:t>
            </a:r>
            <a:r>
              <a:rPr lang="en-US" dirty="0">
                <a:solidFill>
                  <a:srgbClr val="0070C0"/>
                </a:solidFill>
              </a:rPr>
              <a:t> </a:t>
            </a:r>
            <a:r>
              <a:rPr lang="en-US" dirty="0" err="1">
                <a:solidFill>
                  <a:srgbClr val="0070C0"/>
                </a:solidFill>
              </a:rPr>
              <a:t>KAP’i</a:t>
            </a:r>
            <a:r>
              <a:rPr lang="en-US" dirty="0">
                <a:solidFill>
                  <a:srgbClr val="0070C0"/>
                </a:solidFill>
              </a:rPr>
              <a:t>, </a:t>
            </a:r>
            <a:r>
              <a:rPr lang="en-US" dirty="0" err="1">
                <a:solidFill>
                  <a:srgbClr val="0070C0"/>
                </a:solidFill>
              </a:rPr>
              <a:t>neid</a:t>
            </a:r>
            <a:r>
              <a:rPr lang="en-US" dirty="0">
                <a:solidFill>
                  <a:srgbClr val="0070C0"/>
                </a:solidFill>
              </a:rPr>
              <a:t> </a:t>
            </a:r>
            <a:r>
              <a:rPr lang="en-US" dirty="0" err="1">
                <a:solidFill>
                  <a:srgbClr val="0070C0"/>
                </a:solidFill>
              </a:rPr>
              <a:t>nõudeid</a:t>
            </a:r>
            <a:r>
              <a:rPr lang="en-US" dirty="0">
                <a:solidFill>
                  <a:srgbClr val="0070C0"/>
                </a:solidFill>
              </a:rPr>
              <a:t> </a:t>
            </a:r>
            <a:r>
              <a:rPr lang="en-US" dirty="0" err="1">
                <a:solidFill>
                  <a:srgbClr val="0070C0"/>
                </a:solidFill>
              </a:rPr>
              <a:t>ei</a:t>
            </a:r>
            <a:r>
              <a:rPr lang="en-US" dirty="0">
                <a:solidFill>
                  <a:srgbClr val="0070C0"/>
                </a:solidFill>
              </a:rPr>
              <a:t> </a:t>
            </a:r>
            <a:r>
              <a:rPr lang="en-US" dirty="0" err="1">
                <a:solidFill>
                  <a:srgbClr val="0070C0"/>
                </a:solidFill>
              </a:rPr>
              <a:t>saa</a:t>
            </a:r>
            <a:r>
              <a:rPr lang="en-US" dirty="0">
                <a:solidFill>
                  <a:srgbClr val="0070C0"/>
                </a:solidFill>
              </a:rPr>
              <a:t> </a:t>
            </a:r>
            <a:r>
              <a:rPr lang="en-US" dirty="0" err="1">
                <a:solidFill>
                  <a:srgbClr val="0070C0"/>
                </a:solidFill>
              </a:rPr>
              <a:t>täita</a:t>
            </a:r>
            <a:r>
              <a:rPr lang="en-US" dirty="0">
                <a:solidFill>
                  <a:srgbClr val="0070C0"/>
                </a:solidFill>
              </a:rPr>
              <a:t> (</a:t>
            </a:r>
            <a:r>
              <a:rPr lang="en-US" dirty="0" err="1">
                <a:solidFill>
                  <a:srgbClr val="0070C0"/>
                </a:solidFill>
              </a:rPr>
              <a:t>ei</a:t>
            </a:r>
            <a:r>
              <a:rPr lang="en-US" dirty="0">
                <a:solidFill>
                  <a:srgbClr val="0070C0"/>
                </a:solidFill>
              </a:rPr>
              <a:t> </a:t>
            </a:r>
            <a:r>
              <a:rPr lang="en-US" dirty="0" err="1">
                <a:solidFill>
                  <a:srgbClr val="0070C0"/>
                </a:solidFill>
              </a:rPr>
              <a:t>plaatkoormust</a:t>
            </a:r>
            <a:r>
              <a:rPr lang="en-US" dirty="0">
                <a:solidFill>
                  <a:srgbClr val="0070C0"/>
                </a:solidFill>
              </a:rPr>
              <a:t> </a:t>
            </a:r>
            <a:r>
              <a:rPr lang="en-US" dirty="0" err="1">
                <a:solidFill>
                  <a:srgbClr val="0070C0"/>
                </a:solidFill>
              </a:rPr>
              <a:t>ega</a:t>
            </a:r>
            <a:r>
              <a:rPr lang="en-US" dirty="0">
                <a:solidFill>
                  <a:srgbClr val="0070C0"/>
                </a:solidFill>
              </a:rPr>
              <a:t> </a:t>
            </a:r>
            <a:r>
              <a:rPr lang="en-US" dirty="0" err="1">
                <a:solidFill>
                  <a:srgbClr val="0070C0"/>
                </a:solidFill>
              </a:rPr>
              <a:t>Inspectorit</a:t>
            </a:r>
            <a:r>
              <a:rPr lang="en-US" dirty="0">
                <a:solidFill>
                  <a:srgbClr val="0070C0"/>
                </a:solidFill>
              </a:rPr>
              <a:t>)</a:t>
            </a:r>
          </a:p>
          <a:p>
            <a:endParaRPr lang="en-US" dirty="0"/>
          </a:p>
        </p:txBody>
      </p:sp>
      <p:sp>
        <p:nvSpPr>
          <p:cNvPr id="5" name="Slide Number Placeholder 4">
            <a:extLst>
              <a:ext uri="{FF2B5EF4-FFF2-40B4-BE49-F238E27FC236}">
                <a16:creationId xmlns:a16="http://schemas.microsoft.com/office/drawing/2014/main" id="{91D9DED3-ADD6-C47D-6A19-9F4DCE5F05DB}"/>
              </a:ext>
            </a:extLst>
          </p:cNvPr>
          <p:cNvSpPr>
            <a:spLocks noGrp="1"/>
          </p:cNvSpPr>
          <p:nvPr>
            <p:ph type="sldNum" sz="quarter" idx="12"/>
          </p:nvPr>
        </p:nvSpPr>
        <p:spPr/>
        <p:txBody>
          <a:bodyPr/>
          <a:lstStyle/>
          <a:p>
            <a:fld id="{293FD8E8-F8C2-465E-AF77-6AD9B13EB0E0}" type="slidenum">
              <a:rPr lang="en-US" smtClean="0"/>
              <a:t>86</a:t>
            </a:fld>
            <a:endParaRPr lang="en-US"/>
          </a:p>
        </p:txBody>
      </p:sp>
    </p:spTree>
    <p:extLst>
      <p:ext uri="{BB962C8B-B14F-4D97-AF65-F5344CB8AC3E}">
        <p14:creationId xmlns:p14="http://schemas.microsoft.com/office/powerpoint/2010/main" val="817933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8D5B-56DD-A60F-26E7-43261B937B7A}"/>
              </a:ext>
            </a:extLst>
          </p:cNvPr>
          <p:cNvSpPr>
            <a:spLocks noGrp="1"/>
          </p:cNvSpPr>
          <p:nvPr>
            <p:ph type="title"/>
          </p:nvPr>
        </p:nvSpPr>
        <p:spPr/>
        <p:txBody>
          <a:bodyPr/>
          <a:lstStyle/>
          <a:p>
            <a:r>
              <a:rPr lang="en-US" dirty="0" err="1"/>
              <a:t>Soome</a:t>
            </a:r>
            <a:r>
              <a:rPr lang="en-US" dirty="0"/>
              <a:t> </a:t>
            </a:r>
            <a:r>
              <a:rPr lang="en-US" dirty="0" err="1"/>
              <a:t>maanteede</a:t>
            </a:r>
            <a:r>
              <a:rPr lang="en-US" dirty="0"/>
              <a:t> </a:t>
            </a:r>
            <a:r>
              <a:rPr lang="en-US" dirty="0" err="1"/>
              <a:t>juhend</a:t>
            </a:r>
            <a:br>
              <a:rPr lang="en-US" dirty="0"/>
            </a:br>
            <a:r>
              <a:rPr lang="en-US" dirty="0"/>
              <a:t> (038/2018) – </a:t>
            </a:r>
            <a:r>
              <a:rPr lang="en-US" sz="2800" dirty="0" err="1">
                <a:highlight>
                  <a:srgbClr val="00FFFF"/>
                </a:highlight>
              </a:rPr>
              <a:t>eestikeelne</a:t>
            </a:r>
            <a:r>
              <a:rPr lang="en-US" sz="2800" dirty="0">
                <a:highlight>
                  <a:srgbClr val="00FFFF"/>
                </a:highlight>
              </a:rPr>
              <a:t> </a:t>
            </a:r>
            <a:r>
              <a:rPr lang="en-US" sz="2800" dirty="0" err="1">
                <a:highlight>
                  <a:srgbClr val="00FFFF"/>
                </a:highlight>
              </a:rPr>
              <a:t>TrAm</a:t>
            </a:r>
            <a:r>
              <a:rPr lang="en-US" sz="2800" dirty="0">
                <a:highlight>
                  <a:srgbClr val="00FFFF"/>
                </a:highlight>
              </a:rPr>
              <a:t> </a:t>
            </a:r>
            <a:r>
              <a:rPr lang="en-US" sz="2800" dirty="0" err="1">
                <a:highlight>
                  <a:srgbClr val="00FFFF"/>
                </a:highlight>
              </a:rPr>
              <a:t>kodukal</a:t>
            </a:r>
            <a:endParaRPr lang="en-US" dirty="0">
              <a:highlight>
                <a:srgbClr val="00FFFF"/>
              </a:highlight>
            </a:endParaRPr>
          </a:p>
        </p:txBody>
      </p:sp>
      <p:sp>
        <p:nvSpPr>
          <p:cNvPr id="3" name="Content Placeholder 2">
            <a:extLst>
              <a:ext uri="{FF2B5EF4-FFF2-40B4-BE49-F238E27FC236}">
                <a16:creationId xmlns:a16="http://schemas.microsoft.com/office/drawing/2014/main" id="{DA444E85-CA75-0183-8F6F-3AEB3991D93E}"/>
              </a:ext>
            </a:extLst>
          </p:cNvPr>
          <p:cNvSpPr>
            <a:spLocks noGrp="1"/>
          </p:cNvSpPr>
          <p:nvPr>
            <p:ph idx="1"/>
          </p:nvPr>
        </p:nvSpPr>
        <p:spPr>
          <a:xfrm>
            <a:off x="838200" y="1825625"/>
            <a:ext cx="8065655" cy="4351338"/>
          </a:xfrm>
        </p:spPr>
        <p:txBody>
          <a:bodyPr>
            <a:normAutofit fontScale="62500" lnSpcReduction="20000"/>
          </a:bodyPr>
          <a:lstStyle/>
          <a:p>
            <a:r>
              <a:rPr lang="en-US" dirty="0" err="1"/>
              <a:t>Koormusklassid</a:t>
            </a:r>
            <a:r>
              <a:rPr lang="en-US" dirty="0"/>
              <a:t> (</a:t>
            </a:r>
            <a:r>
              <a:rPr lang="en-US" dirty="0" err="1"/>
              <a:t>miljonit</a:t>
            </a:r>
            <a:r>
              <a:rPr lang="en-US" dirty="0"/>
              <a:t> </a:t>
            </a:r>
            <a:r>
              <a:rPr lang="en-US" dirty="0" err="1"/>
              <a:t>normtelge</a:t>
            </a:r>
            <a:r>
              <a:rPr lang="en-US" dirty="0"/>
              <a:t> </a:t>
            </a:r>
            <a:r>
              <a:rPr lang="en-US" dirty="0" err="1"/>
              <a:t>enamkoormatud</a:t>
            </a:r>
            <a:r>
              <a:rPr lang="en-US" dirty="0"/>
              <a:t> </a:t>
            </a:r>
            <a:r>
              <a:rPr lang="en-US" dirty="0" err="1"/>
              <a:t>sõidurajal</a:t>
            </a:r>
            <a:r>
              <a:rPr lang="en-US" dirty="0"/>
              <a:t> 20 </a:t>
            </a:r>
            <a:r>
              <a:rPr lang="en-US" dirty="0" err="1"/>
              <a:t>aastaga</a:t>
            </a:r>
            <a:r>
              <a:rPr lang="en-US" dirty="0"/>
              <a:t>), </a:t>
            </a:r>
            <a:r>
              <a:rPr lang="en-US" dirty="0" err="1"/>
              <a:t>kuid</a:t>
            </a:r>
            <a:r>
              <a:rPr lang="en-US" dirty="0"/>
              <a:t> </a:t>
            </a:r>
            <a:r>
              <a:rPr lang="en-US" dirty="0" err="1"/>
              <a:t>iga</a:t>
            </a:r>
            <a:r>
              <a:rPr lang="en-US" dirty="0"/>
              <a:t> </a:t>
            </a:r>
            <a:r>
              <a:rPr lang="en-US" dirty="0" err="1"/>
              <a:t>konstruktsioon</a:t>
            </a:r>
            <a:r>
              <a:rPr lang="en-US" dirty="0"/>
              <a:t> </a:t>
            </a:r>
            <a:r>
              <a:rPr lang="en-US" dirty="0" err="1"/>
              <a:t>arvutatakse</a:t>
            </a:r>
            <a:r>
              <a:rPr lang="en-US" dirty="0"/>
              <a:t> (KRP)</a:t>
            </a:r>
          </a:p>
          <a:p>
            <a:pPr lvl="1"/>
            <a:r>
              <a:rPr lang="en-US" dirty="0"/>
              <a:t>0,3-0,8-2,0-5,0-10,0-25,0-60,0</a:t>
            </a:r>
          </a:p>
          <a:p>
            <a:r>
              <a:rPr lang="en-US" dirty="0" err="1"/>
              <a:t>Aluspinnaste</a:t>
            </a:r>
            <a:r>
              <a:rPr lang="en-US" dirty="0"/>
              <a:t> </a:t>
            </a:r>
            <a:r>
              <a:rPr lang="en-US" dirty="0" err="1"/>
              <a:t>kategooriad</a:t>
            </a:r>
            <a:r>
              <a:rPr lang="en-US" dirty="0"/>
              <a:t> </a:t>
            </a:r>
          </a:p>
          <a:p>
            <a:pPr lvl="1"/>
            <a:r>
              <a:rPr lang="en-US" dirty="0" err="1"/>
              <a:t>pinnased</a:t>
            </a:r>
            <a:r>
              <a:rPr lang="en-US" dirty="0"/>
              <a:t> 10…35 </a:t>
            </a:r>
            <a:r>
              <a:rPr lang="en-US" dirty="0" err="1"/>
              <a:t>Mpa</a:t>
            </a:r>
            <a:r>
              <a:rPr lang="en-US" dirty="0"/>
              <a:t>, </a:t>
            </a:r>
            <a:r>
              <a:rPr lang="en-US" dirty="0" err="1"/>
              <a:t>liivad</a:t>
            </a:r>
            <a:r>
              <a:rPr lang="en-US" dirty="0"/>
              <a:t> 20…70 </a:t>
            </a:r>
            <a:r>
              <a:rPr lang="en-US" dirty="0" err="1"/>
              <a:t>Mpa</a:t>
            </a:r>
            <a:r>
              <a:rPr lang="en-US" dirty="0"/>
              <a:t>, </a:t>
            </a:r>
            <a:r>
              <a:rPr lang="en-US" dirty="0" err="1"/>
              <a:t>kruusad</a:t>
            </a:r>
            <a:r>
              <a:rPr lang="en-US" dirty="0"/>
              <a:t> 20…100 MPa</a:t>
            </a:r>
          </a:p>
          <a:p>
            <a:r>
              <a:rPr lang="en-US" dirty="0" err="1"/>
              <a:t>Sõidutee</a:t>
            </a:r>
            <a:r>
              <a:rPr lang="en-US" dirty="0"/>
              <a:t> </a:t>
            </a:r>
            <a:r>
              <a:rPr lang="en-US" dirty="0" err="1"/>
              <a:t>asfaltkatte</a:t>
            </a:r>
            <a:r>
              <a:rPr lang="en-US" dirty="0"/>
              <a:t> all</a:t>
            </a:r>
          </a:p>
          <a:p>
            <a:pPr lvl="1"/>
            <a:r>
              <a:rPr lang="en-US" dirty="0" err="1"/>
              <a:t>killustikalusel</a:t>
            </a:r>
            <a:r>
              <a:rPr lang="en-US" dirty="0"/>
              <a:t> </a:t>
            </a:r>
            <a:r>
              <a:rPr lang="en-US" dirty="0" err="1"/>
              <a:t>vajalik</a:t>
            </a:r>
            <a:r>
              <a:rPr lang="en-US" dirty="0"/>
              <a:t> </a:t>
            </a:r>
            <a:r>
              <a:rPr lang="en-US" dirty="0" err="1"/>
              <a:t>kandevõime</a:t>
            </a:r>
            <a:r>
              <a:rPr lang="en-US" dirty="0"/>
              <a:t> 0,3 ja 0,8 KKL </a:t>
            </a:r>
            <a:r>
              <a:rPr lang="en-US" dirty="0" err="1"/>
              <a:t>puhul</a:t>
            </a:r>
            <a:r>
              <a:rPr lang="en-US" dirty="0"/>
              <a:t> 145 </a:t>
            </a:r>
            <a:r>
              <a:rPr lang="en-US" dirty="0" err="1"/>
              <a:t>Mpa</a:t>
            </a:r>
            <a:r>
              <a:rPr lang="en-US" dirty="0"/>
              <a:t>, </a:t>
            </a:r>
            <a:r>
              <a:rPr lang="en-US" dirty="0" err="1"/>
              <a:t>suurema</a:t>
            </a:r>
            <a:r>
              <a:rPr lang="en-US" dirty="0"/>
              <a:t> </a:t>
            </a:r>
            <a:r>
              <a:rPr lang="en-US" dirty="0" err="1"/>
              <a:t>koormuse</a:t>
            </a:r>
            <a:r>
              <a:rPr lang="en-US" dirty="0"/>
              <a:t> </a:t>
            </a:r>
            <a:r>
              <a:rPr lang="en-US" dirty="0" err="1"/>
              <a:t>puhul</a:t>
            </a:r>
            <a:r>
              <a:rPr lang="en-US" dirty="0"/>
              <a:t> 160 </a:t>
            </a:r>
            <a:r>
              <a:rPr lang="en-US" dirty="0" err="1"/>
              <a:t>Mpa</a:t>
            </a:r>
            <a:r>
              <a:rPr lang="en-US" dirty="0"/>
              <a:t> – </a:t>
            </a:r>
            <a:r>
              <a:rPr lang="en-US" dirty="0" err="1"/>
              <a:t>orientiir</a:t>
            </a:r>
            <a:r>
              <a:rPr lang="en-US" dirty="0"/>
              <a:t> </a:t>
            </a:r>
            <a:r>
              <a:rPr lang="en-US" dirty="0" err="1"/>
              <a:t>millest</a:t>
            </a:r>
            <a:r>
              <a:rPr lang="en-US" dirty="0"/>
              <a:t> </a:t>
            </a:r>
            <a:r>
              <a:rPr lang="en-US" dirty="0" err="1"/>
              <a:t>juhindub</a:t>
            </a:r>
            <a:r>
              <a:rPr lang="en-US" dirty="0"/>
              <a:t> </a:t>
            </a:r>
            <a:r>
              <a:rPr lang="en-US" dirty="0" err="1"/>
              <a:t>projekteerija</a:t>
            </a:r>
            <a:endParaRPr lang="en-US" dirty="0"/>
          </a:p>
          <a:p>
            <a:pPr lvl="1"/>
            <a:r>
              <a:rPr lang="en-US" dirty="0"/>
              <a:t>35 </a:t>
            </a:r>
            <a:r>
              <a:rPr lang="en-US" dirty="0" err="1"/>
              <a:t>Mpa</a:t>
            </a:r>
            <a:r>
              <a:rPr lang="en-US" dirty="0"/>
              <a:t> tase </a:t>
            </a:r>
            <a:r>
              <a:rPr lang="en-US" dirty="0" err="1"/>
              <a:t>saavutatakse</a:t>
            </a:r>
            <a:r>
              <a:rPr lang="en-US" dirty="0"/>
              <a:t> </a:t>
            </a:r>
            <a:r>
              <a:rPr lang="en-US" dirty="0" err="1"/>
              <a:t>liivadega</a:t>
            </a:r>
            <a:r>
              <a:rPr lang="en-US" dirty="0"/>
              <a:t>, </a:t>
            </a:r>
            <a:r>
              <a:rPr lang="en-US" dirty="0" err="1"/>
              <a:t>kuni</a:t>
            </a:r>
            <a:r>
              <a:rPr lang="en-US" dirty="0"/>
              <a:t> 90 </a:t>
            </a:r>
            <a:r>
              <a:rPr lang="en-US" dirty="0" err="1"/>
              <a:t>Mpa</a:t>
            </a:r>
            <a:r>
              <a:rPr lang="en-US" dirty="0"/>
              <a:t> </a:t>
            </a:r>
            <a:r>
              <a:rPr lang="en-US" dirty="0" err="1"/>
              <a:t>kruusa</a:t>
            </a:r>
            <a:r>
              <a:rPr lang="en-US" dirty="0"/>
              <a:t> </a:t>
            </a:r>
            <a:r>
              <a:rPr lang="en-US" dirty="0" err="1"/>
              <a:t>või</a:t>
            </a:r>
            <a:r>
              <a:rPr lang="en-US" dirty="0"/>
              <a:t> </a:t>
            </a:r>
            <a:r>
              <a:rPr lang="en-US" dirty="0" err="1"/>
              <a:t>madalama</a:t>
            </a:r>
            <a:r>
              <a:rPr lang="en-US" dirty="0"/>
              <a:t> </a:t>
            </a:r>
            <a:r>
              <a:rPr lang="en-US" dirty="0" err="1"/>
              <a:t>kvaliteediga</a:t>
            </a:r>
            <a:r>
              <a:rPr lang="en-US" dirty="0"/>
              <a:t> </a:t>
            </a:r>
            <a:r>
              <a:rPr lang="en-US" dirty="0" err="1"/>
              <a:t>killustikuga</a:t>
            </a:r>
            <a:r>
              <a:rPr lang="en-US" dirty="0"/>
              <a:t>, 160 </a:t>
            </a:r>
            <a:r>
              <a:rPr lang="en-US" dirty="0" err="1"/>
              <a:t>Mpa</a:t>
            </a:r>
            <a:r>
              <a:rPr lang="en-US" dirty="0"/>
              <a:t> </a:t>
            </a:r>
            <a:r>
              <a:rPr lang="en-US" dirty="0" err="1"/>
              <a:t>tardkivikillustikuga</a:t>
            </a:r>
            <a:r>
              <a:rPr lang="en-US" dirty="0"/>
              <a:t> (</a:t>
            </a:r>
            <a:r>
              <a:rPr lang="en-US" dirty="0" err="1"/>
              <a:t>stabialusel</a:t>
            </a:r>
            <a:r>
              <a:rPr lang="en-US" dirty="0"/>
              <a:t> </a:t>
            </a:r>
            <a:r>
              <a:rPr lang="en-US" dirty="0" err="1"/>
              <a:t>arvutuslik</a:t>
            </a:r>
            <a:r>
              <a:rPr lang="en-US" dirty="0"/>
              <a:t> 290 </a:t>
            </a:r>
            <a:r>
              <a:rPr lang="en-US" dirty="0" err="1"/>
              <a:t>Mpa</a:t>
            </a:r>
            <a:r>
              <a:rPr lang="en-US" dirty="0"/>
              <a:t>)</a:t>
            </a:r>
          </a:p>
          <a:p>
            <a:r>
              <a:rPr lang="en-US" dirty="0" err="1"/>
              <a:t>Kergliiklustee</a:t>
            </a:r>
            <a:r>
              <a:rPr lang="en-US" dirty="0"/>
              <a:t> (</a:t>
            </a:r>
            <a:r>
              <a:rPr lang="en-US" dirty="0" err="1"/>
              <a:t>eraldi</a:t>
            </a:r>
            <a:r>
              <a:rPr lang="en-US" dirty="0"/>
              <a:t> </a:t>
            </a:r>
            <a:r>
              <a:rPr lang="en-US" dirty="0" err="1"/>
              <a:t>trassil</a:t>
            </a:r>
            <a:r>
              <a:rPr lang="en-US" dirty="0"/>
              <a:t>)</a:t>
            </a:r>
          </a:p>
          <a:p>
            <a:pPr lvl="1"/>
            <a:r>
              <a:rPr lang="en-US" dirty="0" err="1"/>
              <a:t>kandevkiht</a:t>
            </a:r>
            <a:r>
              <a:rPr lang="en-US" dirty="0"/>
              <a:t> 100 </a:t>
            </a:r>
            <a:r>
              <a:rPr lang="en-US" dirty="0" err="1"/>
              <a:t>Mpa</a:t>
            </a:r>
            <a:r>
              <a:rPr lang="en-US" dirty="0"/>
              <a:t>, </a:t>
            </a:r>
            <a:r>
              <a:rPr lang="en-US" dirty="0" err="1"/>
              <a:t>põhiteega</a:t>
            </a:r>
            <a:r>
              <a:rPr lang="en-US" dirty="0"/>
              <a:t> </a:t>
            </a:r>
            <a:r>
              <a:rPr lang="en-US" dirty="0" err="1"/>
              <a:t>samal</a:t>
            </a:r>
            <a:r>
              <a:rPr lang="en-US" dirty="0"/>
              <a:t> </a:t>
            </a:r>
            <a:r>
              <a:rPr lang="en-US" dirty="0" err="1"/>
              <a:t>muldkehal</a:t>
            </a:r>
            <a:r>
              <a:rPr lang="en-US" dirty="0"/>
              <a:t> – 130 </a:t>
            </a:r>
            <a:r>
              <a:rPr lang="en-US" dirty="0" err="1"/>
              <a:t>Mpa</a:t>
            </a:r>
            <a:endParaRPr lang="en-US" dirty="0"/>
          </a:p>
          <a:p>
            <a:r>
              <a:rPr lang="en-US" dirty="0" err="1"/>
              <a:t>Kruusatee</a:t>
            </a:r>
            <a:r>
              <a:rPr lang="en-US" dirty="0"/>
              <a:t> </a:t>
            </a:r>
          </a:p>
          <a:p>
            <a:pPr lvl="1"/>
            <a:r>
              <a:rPr lang="en-US" dirty="0" err="1"/>
              <a:t>kataloogilahendid</a:t>
            </a:r>
            <a:r>
              <a:rPr lang="en-US" dirty="0"/>
              <a:t> 80 </a:t>
            </a:r>
            <a:r>
              <a:rPr lang="en-US" dirty="0" err="1"/>
              <a:t>Mpa</a:t>
            </a:r>
            <a:r>
              <a:rPr lang="en-US" dirty="0"/>
              <a:t>, 70 </a:t>
            </a:r>
            <a:r>
              <a:rPr lang="en-US" dirty="0" err="1"/>
              <a:t>Mpa</a:t>
            </a:r>
            <a:r>
              <a:rPr lang="en-US" dirty="0"/>
              <a:t>, 60 </a:t>
            </a:r>
            <a:r>
              <a:rPr lang="en-US" dirty="0" err="1"/>
              <a:t>Mpa</a:t>
            </a:r>
            <a:endParaRPr lang="en-US" dirty="0"/>
          </a:p>
          <a:p>
            <a:pPr lvl="1"/>
            <a:r>
              <a:rPr lang="en-US" dirty="0" err="1"/>
              <a:t>kergliiklusele</a:t>
            </a:r>
            <a:r>
              <a:rPr lang="en-US" dirty="0"/>
              <a:t> 70 </a:t>
            </a:r>
            <a:r>
              <a:rPr lang="en-US" dirty="0" err="1"/>
              <a:t>Mpa</a:t>
            </a:r>
            <a:r>
              <a:rPr lang="en-US" dirty="0"/>
              <a:t>, 50 </a:t>
            </a:r>
            <a:r>
              <a:rPr lang="en-US" dirty="0" err="1"/>
              <a:t>Mpa</a:t>
            </a:r>
            <a:endParaRPr lang="en-US" dirty="0"/>
          </a:p>
          <a:p>
            <a:r>
              <a:rPr lang="en-US" dirty="0" err="1"/>
              <a:t>Kõigil</a:t>
            </a:r>
            <a:r>
              <a:rPr lang="en-US" dirty="0"/>
              <a:t> </a:t>
            </a:r>
            <a:r>
              <a:rPr lang="en-US" dirty="0" err="1"/>
              <a:t>juhtudel</a:t>
            </a:r>
            <a:r>
              <a:rPr lang="en-US" dirty="0"/>
              <a:t> – </a:t>
            </a:r>
            <a:r>
              <a:rPr lang="en-US" dirty="0" err="1"/>
              <a:t>arvutatu</a:t>
            </a:r>
            <a:r>
              <a:rPr lang="en-US" dirty="0"/>
              <a:t> on </a:t>
            </a:r>
            <a:r>
              <a:rPr lang="en-US" dirty="0" err="1"/>
              <a:t>sihtväärtus</a:t>
            </a:r>
            <a:r>
              <a:rPr lang="en-US" dirty="0"/>
              <a:t>, </a:t>
            </a:r>
            <a:r>
              <a:rPr lang="en-US" dirty="0" err="1"/>
              <a:t>mitte</a:t>
            </a:r>
            <a:r>
              <a:rPr lang="en-US" dirty="0"/>
              <a:t> </a:t>
            </a:r>
            <a:r>
              <a:rPr lang="en-US" dirty="0" err="1"/>
              <a:t>vastuvõtutingimus</a:t>
            </a:r>
            <a:endParaRPr lang="en-US" dirty="0"/>
          </a:p>
          <a:p>
            <a:pPr lvl="1"/>
            <a:r>
              <a:rPr lang="en-US" dirty="0"/>
              <a:t>Kui </a:t>
            </a:r>
            <a:r>
              <a:rPr lang="en-US" dirty="0" err="1"/>
              <a:t>sihtväärtust</a:t>
            </a:r>
            <a:r>
              <a:rPr lang="en-US" dirty="0"/>
              <a:t> </a:t>
            </a:r>
            <a:r>
              <a:rPr lang="en-US" dirty="0" err="1"/>
              <a:t>ei</a:t>
            </a:r>
            <a:r>
              <a:rPr lang="en-US" dirty="0"/>
              <a:t> </a:t>
            </a:r>
            <a:r>
              <a:rPr lang="en-US" dirty="0" err="1"/>
              <a:t>saavutatud</a:t>
            </a:r>
            <a:r>
              <a:rPr lang="en-US" dirty="0"/>
              <a:t>, </a:t>
            </a:r>
            <a:r>
              <a:rPr lang="en-US" dirty="0" err="1"/>
              <a:t>kontrollib</a:t>
            </a:r>
            <a:r>
              <a:rPr lang="en-US" dirty="0"/>
              <a:t> </a:t>
            </a:r>
            <a:r>
              <a:rPr lang="en-US" dirty="0" err="1"/>
              <a:t>insener</a:t>
            </a:r>
            <a:r>
              <a:rPr lang="en-US" dirty="0"/>
              <a:t> </a:t>
            </a:r>
            <a:r>
              <a:rPr lang="en-US" dirty="0" err="1"/>
              <a:t>tegelikult</a:t>
            </a:r>
            <a:r>
              <a:rPr lang="en-US" dirty="0"/>
              <a:t> </a:t>
            </a:r>
            <a:r>
              <a:rPr lang="en-US" dirty="0" err="1"/>
              <a:t>kasutatud</a:t>
            </a:r>
            <a:r>
              <a:rPr lang="en-US" dirty="0"/>
              <a:t> </a:t>
            </a:r>
            <a:r>
              <a:rPr lang="en-US" dirty="0" err="1"/>
              <a:t>materjalide</a:t>
            </a:r>
            <a:r>
              <a:rPr lang="en-US" dirty="0"/>
              <a:t> </a:t>
            </a:r>
            <a:r>
              <a:rPr lang="en-US" dirty="0" err="1"/>
              <a:t>arvutuslike</a:t>
            </a:r>
            <a:r>
              <a:rPr lang="en-US" dirty="0"/>
              <a:t> </a:t>
            </a:r>
            <a:r>
              <a:rPr lang="en-US" dirty="0" err="1"/>
              <a:t>parameetrite</a:t>
            </a:r>
            <a:r>
              <a:rPr lang="en-US" dirty="0"/>
              <a:t> ja </a:t>
            </a:r>
            <a:r>
              <a:rPr lang="en-US" dirty="0" err="1"/>
              <a:t>paksustega</a:t>
            </a:r>
            <a:r>
              <a:rPr lang="en-US" dirty="0"/>
              <a:t> </a:t>
            </a:r>
            <a:r>
              <a:rPr lang="en-US" dirty="0" err="1"/>
              <a:t>arvutused</a:t>
            </a:r>
            <a:r>
              <a:rPr lang="en-US" dirty="0"/>
              <a:t> </a:t>
            </a:r>
            <a:r>
              <a:rPr lang="en-US" dirty="0" err="1"/>
              <a:t>üle</a:t>
            </a:r>
            <a:r>
              <a:rPr lang="en-US" dirty="0"/>
              <a:t> ja </a:t>
            </a:r>
            <a:r>
              <a:rPr lang="en-US" dirty="0" err="1"/>
              <a:t>otsustab</a:t>
            </a:r>
            <a:r>
              <a:rPr lang="en-US" dirty="0"/>
              <a:t> </a:t>
            </a:r>
            <a:r>
              <a:rPr lang="en-US" dirty="0" err="1"/>
              <a:t>mida</a:t>
            </a:r>
            <a:r>
              <a:rPr lang="en-US" dirty="0"/>
              <a:t> </a:t>
            </a:r>
            <a:r>
              <a:rPr lang="en-US" dirty="0" err="1"/>
              <a:t>teha</a:t>
            </a:r>
            <a:endParaRPr lang="en-US" dirty="0"/>
          </a:p>
          <a:p>
            <a:endParaRPr lang="en-US" dirty="0"/>
          </a:p>
        </p:txBody>
      </p:sp>
      <p:pic>
        <p:nvPicPr>
          <p:cNvPr id="7" name="Picture 6">
            <a:extLst>
              <a:ext uri="{FF2B5EF4-FFF2-40B4-BE49-F238E27FC236}">
                <a16:creationId xmlns:a16="http://schemas.microsoft.com/office/drawing/2014/main" id="{7EFDB4C0-91D5-8EF6-58DE-8B6406E3C7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4589" y="2350655"/>
            <a:ext cx="3258138" cy="2267527"/>
          </a:xfrm>
          <a:prstGeom prst="rect">
            <a:avLst/>
          </a:prstGeom>
        </p:spPr>
      </p:pic>
      <p:pic>
        <p:nvPicPr>
          <p:cNvPr id="9" name="Picture 8">
            <a:extLst>
              <a:ext uri="{FF2B5EF4-FFF2-40B4-BE49-F238E27FC236}">
                <a16:creationId xmlns:a16="http://schemas.microsoft.com/office/drawing/2014/main" id="{63D7D845-AA5B-94BD-6E9A-3A09F12382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9080" y="4812146"/>
            <a:ext cx="3903647" cy="1985858"/>
          </a:xfrm>
          <a:prstGeom prst="rect">
            <a:avLst/>
          </a:prstGeom>
        </p:spPr>
      </p:pic>
      <p:sp>
        <p:nvSpPr>
          <p:cNvPr id="4" name="Slide Number Placeholder 3">
            <a:extLst>
              <a:ext uri="{FF2B5EF4-FFF2-40B4-BE49-F238E27FC236}">
                <a16:creationId xmlns:a16="http://schemas.microsoft.com/office/drawing/2014/main" id="{E5F4DF2E-FB96-C00C-96D9-DE185F8F43BB}"/>
              </a:ext>
            </a:extLst>
          </p:cNvPr>
          <p:cNvSpPr>
            <a:spLocks noGrp="1"/>
          </p:cNvSpPr>
          <p:nvPr>
            <p:ph type="sldNum" sz="quarter" idx="12"/>
          </p:nvPr>
        </p:nvSpPr>
        <p:spPr/>
        <p:txBody>
          <a:bodyPr/>
          <a:lstStyle/>
          <a:p>
            <a:fld id="{293FD8E8-F8C2-465E-AF77-6AD9B13EB0E0}" type="slidenum">
              <a:rPr lang="en-US" smtClean="0"/>
              <a:t>87</a:t>
            </a:fld>
            <a:endParaRPr lang="en-US"/>
          </a:p>
        </p:txBody>
      </p:sp>
    </p:spTree>
    <p:extLst>
      <p:ext uri="{BB962C8B-B14F-4D97-AF65-F5344CB8AC3E}">
        <p14:creationId xmlns:p14="http://schemas.microsoft.com/office/powerpoint/2010/main" val="33051836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D120-4E1A-4596-1AA9-FEF978219F03}"/>
              </a:ext>
            </a:extLst>
          </p:cNvPr>
          <p:cNvSpPr>
            <a:spLocks noGrp="1"/>
          </p:cNvSpPr>
          <p:nvPr>
            <p:ph type="title"/>
          </p:nvPr>
        </p:nvSpPr>
        <p:spPr/>
        <p:txBody>
          <a:bodyPr/>
          <a:lstStyle/>
          <a:p>
            <a:r>
              <a:rPr lang="en-US" dirty="0" err="1"/>
              <a:t>Soome</a:t>
            </a:r>
            <a:r>
              <a:rPr lang="en-US" dirty="0"/>
              <a:t> ja </a:t>
            </a:r>
            <a:r>
              <a:rPr lang="en-US" dirty="0" err="1"/>
              <a:t>aluspinnased</a:t>
            </a:r>
            <a:endParaRPr lang="en-US" dirty="0"/>
          </a:p>
        </p:txBody>
      </p:sp>
      <p:sp>
        <p:nvSpPr>
          <p:cNvPr id="3" name="Content Placeholder 2">
            <a:extLst>
              <a:ext uri="{FF2B5EF4-FFF2-40B4-BE49-F238E27FC236}">
                <a16:creationId xmlns:a16="http://schemas.microsoft.com/office/drawing/2014/main" id="{6370FC76-1109-7FD9-57B8-8B317C167CFA}"/>
              </a:ext>
            </a:extLst>
          </p:cNvPr>
          <p:cNvSpPr>
            <a:spLocks noGrp="1"/>
          </p:cNvSpPr>
          <p:nvPr>
            <p:ph idx="1"/>
          </p:nvPr>
        </p:nvSpPr>
        <p:spPr>
          <a:xfrm>
            <a:off x="838200" y="1825625"/>
            <a:ext cx="7067952" cy="4351338"/>
          </a:xfrm>
        </p:spPr>
        <p:txBody>
          <a:bodyPr>
            <a:normAutofit fontScale="77500" lnSpcReduction="20000"/>
          </a:bodyPr>
          <a:lstStyle/>
          <a:p>
            <a:r>
              <a:rPr lang="en-US" dirty="0" err="1"/>
              <a:t>Materjalinõuded</a:t>
            </a:r>
            <a:r>
              <a:rPr lang="en-US" dirty="0"/>
              <a:t> </a:t>
            </a:r>
            <a:r>
              <a:rPr lang="en-US" dirty="0" err="1"/>
              <a:t>olid</a:t>
            </a:r>
            <a:r>
              <a:rPr lang="en-US" dirty="0"/>
              <a:t> </a:t>
            </a:r>
            <a:r>
              <a:rPr lang="en-US" dirty="0" err="1"/>
              <a:t>enne</a:t>
            </a:r>
            <a:r>
              <a:rPr lang="en-US" dirty="0"/>
              <a:t> </a:t>
            </a:r>
            <a:r>
              <a:rPr lang="en-US" dirty="0" err="1"/>
              <a:t>käsitletud</a:t>
            </a:r>
            <a:endParaRPr lang="en-US" dirty="0"/>
          </a:p>
          <a:p>
            <a:r>
              <a:rPr lang="en-US" dirty="0" err="1"/>
              <a:t>Juhendi</a:t>
            </a:r>
            <a:r>
              <a:rPr lang="en-US" dirty="0"/>
              <a:t> </a:t>
            </a:r>
            <a:r>
              <a:rPr lang="en-US" dirty="0" err="1"/>
              <a:t>tõlge</a:t>
            </a:r>
            <a:r>
              <a:rPr lang="en-US" dirty="0"/>
              <a:t> on </a:t>
            </a:r>
            <a:r>
              <a:rPr lang="en-US" dirty="0" err="1"/>
              <a:t>kehvapoolne</a:t>
            </a:r>
            <a:r>
              <a:rPr lang="en-US" dirty="0"/>
              <a:t> – </a:t>
            </a:r>
            <a:r>
              <a:rPr lang="en-US" dirty="0" err="1"/>
              <a:t>kes</a:t>
            </a:r>
            <a:r>
              <a:rPr lang="en-US" dirty="0"/>
              <a:t> </a:t>
            </a:r>
            <a:r>
              <a:rPr lang="en-US" dirty="0" err="1"/>
              <a:t>oskab</a:t>
            </a:r>
            <a:r>
              <a:rPr lang="en-US" dirty="0"/>
              <a:t>, </a:t>
            </a:r>
            <a:r>
              <a:rPr lang="en-US" dirty="0" err="1"/>
              <a:t>kasutage</a:t>
            </a:r>
            <a:r>
              <a:rPr lang="en-US" dirty="0"/>
              <a:t> </a:t>
            </a:r>
            <a:r>
              <a:rPr lang="en-US" dirty="0" err="1"/>
              <a:t>pigem</a:t>
            </a:r>
            <a:r>
              <a:rPr lang="en-US" dirty="0"/>
              <a:t> </a:t>
            </a:r>
            <a:r>
              <a:rPr lang="en-US" dirty="0" err="1"/>
              <a:t>originaali</a:t>
            </a:r>
            <a:endParaRPr lang="en-US" dirty="0"/>
          </a:p>
          <a:p>
            <a:r>
              <a:rPr lang="en-US" dirty="0" err="1"/>
              <a:t>Külmakindlad</a:t>
            </a:r>
            <a:r>
              <a:rPr lang="en-US" dirty="0"/>
              <a:t> </a:t>
            </a:r>
            <a:r>
              <a:rPr lang="en-US" dirty="0" err="1"/>
              <a:t>materjalid</a:t>
            </a:r>
            <a:r>
              <a:rPr lang="en-US" dirty="0"/>
              <a:t> – t=0</a:t>
            </a:r>
          </a:p>
          <a:p>
            <a:pPr lvl="1"/>
            <a:r>
              <a:rPr lang="en-US" dirty="0" err="1"/>
              <a:t>Külmakerget</a:t>
            </a:r>
            <a:r>
              <a:rPr lang="en-US" dirty="0"/>
              <a:t> </a:t>
            </a:r>
            <a:r>
              <a:rPr lang="en-US" dirty="0" err="1"/>
              <a:t>ei</a:t>
            </a:r>
            <a:r>
              <a:rPr lang="en-US" dirty="0"/>
              <a:t> </a:t>
            </a:r>
            <a:r>
              <a:rPr lang="en-US" dirty="0" err="1"/>
              <a:t>arvuta</a:t>
            </a:r>
            <a:r>
              <a:rPr lang="en-US" dirty="0"/>
              <a:t> – t=3</a:t>
            </a:r>
          </a:p>
          <a:p>
            <a:r>
              <a:rPr lang="en-US" dirty="0"/>
              <a:t>KUI E=</a:t>
            </a:r>
            <a:r>
              <a:rPr lang="en-US" dirty="0" err="1"/>
              <a:t>vähemalt</a:t>
            </a:r>
            <a:r>
              <a:rPr lang="en-US" dirty="0"/>
              <a:t> 20 – </a:t>
            </a:r>
            <a:r>
              <a:rPr lang="en-US" dirty="0" err="1"/>
              <a:t>teedeinseneri</a:t>
            </a:r>
            <a:r>
              <a:rPr lang="en-US" dirty="0"/>
              <a:t> </a:t>
            </a:r>
            <a:r>
              <a:rPr lang="en-US" dirty="0" err="1"/>
              <a:t>kapsamaa</a:t>
            </a:r>
            <a:endParaRPr lang="en-US" dirty="0"/>
          </a:p>
          <a:p>
            <a:pPr lvl="1"/>
            <a:r>
              <a:rPr lang="en-US" dirty="0"/>
              <a:t>E=10 – </a:t>
            </a:r>
            <a:r>
              <a:rPr lang="en-US" dirty="0" err="1"/>
              <a:t>geotehniku</a:t>
            </a:r>
            <a:r>
              <a:rPr lang="en-US" dirty="0"/>
              <a:t> </a:t>
            </a:r>
            <a:r>
              <a:rPr lang="en-US" dirty="0" err="1"/>
              <a:t>kapsamaa</a:t>
            </a:r>
            <a:r>
              <a:rPr lang="en-US" dirty="0"/>
              <a:t>, </a:t>
            </a:r>
            <a:r>
              <a:rPr lang="en-US" dirty="0" err="1"/>
              <a:t>kui</a:t>
            </a:r>
            <a:r>
              <a:rPr lang="en-US" dirty="0"/>
              <a:t> </a:t>
            </a:r>
            <a:r>
              <a:rPr lang="en-US" dirty="0" err="1"/>
              <a:t>pinnaseid</a:t>
            </a:r>
            <a:r>
              <a:rPr lang="en-US" dirty="0"/>
              <a:t> </a:t>
            </a:r>
            <a:r>
              <a:rPr lang="en-US" dirty="0" err="1"/>
              <a:t>ei</a:t>
            </a:r>
            <a:r>
              <a:rPr lang="en-US" dirty="0"/>
              <a:t> </a:t>
            </a:r>
            <a:r>
              <a:rPr lang="en-US" dirty="0" err="1"/>
              <a:t>asenda</a:t>
            </a:r>
            <a:endParaRPr lang="en-US" dirty="0"/>
          </a:p>
          <a:p>
            <a:r>
              <a:rPr lang="en-US" dirty="0" err="1"/>
              <a:t>Pinnaseliigitus</a:t>
            </a:r>
            <a:r>
              <a:rPr lang="en-US" dirty="0"/>
              <a:t> </a:t>
            </a:r>
            <a:r>
              <a:rPr lang="en-US" dirty="0" err="1"/>
              <a:t>kahe</a:t>
            </a:r>
            <a:r>
              <a:rPr lang="en-US" dirty="0"/>
              <a:t> </a:t>
            </a:r>
            <a:r>
              <a:rPr lang="en-US" dirty="0" err="1"/>
              <a:t>kategooria</a:t>
            </a:r>
            <a:r>
              <a:rPr lang="en-US" dirty="0"/>
              <a:t> </a:t>
            </a:r>
            <a:r>
              <a:rPr lang="en-US" dirty="0" err="1"/>
              <a:t>alusel</a:t>
            </a:r>
            <a:endParaRPr lang="en-US" dirty="0"/>
          </a:p>
          <a:p>
            <a:pPr lvl="1"/>
            <a:r>
              <a:rPr lang="en-US" dirty="0" err="1"/>
              <a:t>Palju</a:t>
            </a:r>
            <a:r>
              <a:rPr lang="en-US" dirty="0"/>
              <a:t> </a:t>
            </a:r>
            <a:r>
              <a:rPr lang="en-US" dirty="0" err="1"/>
              <a:t>läheb</a:t>
            </a:r>
            <a:r>
              <a:rPr lang="en-US" dirty="0"/>
              <a:t> </a:t>
            </a:r>
            <a:r>
              <a:rPr lang="en-US" dirty="0" err="1"/>
              <a:t>läbi</a:t>
            </a:r>
            <a:r>
              <a:rPr lang="en-US" dirty="0"/>
              <a:t> 2 mm </a:t>
            </a:r>
            <a:r>
              <a:rPr lang="en-US" dirty="0" err="1"/>
              <a:t>sõela</a:t>
            </a:r>
            <a:r>
              <a:rPr lang="en-US" dirty="0"/>
              <a:t> (</a:t>
            </a:r>
            <a:r>
              <a:rPr lang="en-US" dirty="0" err="1"/>
              <a:t>kruus</a:t>
            </a:r>
            <a:r>
              <a:rPr lang="en-US" dirty="0"/>
              <a:t>/</a:t>
            </a:r>
            <a:r>
              <a:rPr lang="en-US" dirty="0" err="1"/>
              <a:t>liiv</a:t>
            </a:r>
            <a:r>
              <a:rPr lang="en-US" dirty="0"/>
              <a:t>)</a:t>
            </a:r>
          </a:p>
          <a:p>
            <a:pPr lvl="1"/>
            <a:r>
              <a:rPr lang="en-US" dirty="0" err="1"/>
              <a:t>Palju</a:t>
            </a:r>
            <a:r>
              <a:rPr lang="en-US" dirty="0"/>
              <a:t> on </a:t>
            </a:r>
            <a:r>
              <a:rPr lang="en-US" dirty="0" err="1"/>
              <a:t>peenosist</a:t>
            </a:r>
            <a:r>
              <a:rPr lang="en-US" dirty="0"/>
              <a:t> (0,063 mm)</a:t>
            </a:r>
          </a:p>
          <a:p>
            <a:pPr lvl="2"/>
            <a:r>
              <a:rPr lang="en-US" dirty="0"/>
              <a:t>Kui </a:t>
            </a:r>
            <a:r>
              <a:rPr lang="en-US" dirty="0" err="1"/>
              <a:t>alla</a:t>
            </a:r>
            <a:r>
              <a:rPr lang="en-US" dirty="0"/>
              <a:t> 50% - </a:t>
            </a:r>
            <a:r>
              <a:rPr lang="en-US" dirty="0" err="1"/>
              <a:t>liivad-kruusad</a:t>
            </a:r>
            <a:endParaRPr lang="en-US" dirty="0"/>
          </a:p>
          <a:p>
            <a:pPr lvl="2"/>
            <a:r>
              <a:rPr lang="en-US" dirty="0"/>
              <a:t>Kui </a:t>
            </a:r>
            <a:r>
              <a:rPr lang="en-US" dirty="0" err="1"/>
              <a:t>üle</a:t>
            </a:r>
            <a:r>
              <a:rPr lang="en-US" dirty="0"/>
              <a:t> 50% - </a:t>
            </a:r>
            <a:r>
              <a:rPr lang="en-US" dirty="0" err="1"/>
              <a:t>peenpinnased</a:t>
            </a:r>
            <a:r>
              <a:rPr lang="en-US" dirty="0"/>
              <a:t>, </a:t>
            </a:r>
            <a:r>
              <a:rPr lang="en-US" dirty="0" err="1"/>
              <a:t>käsitletavad</a:t>
            </a:r>
            <a:r>
              <a:rPr lang="en-US" dirty="0"/>
              <a:t> </a:t>
            </a:r>
            <a:r>
              <a:rPr lang="en-US" dirty="0" err="1"/>
              <a:t>ainult</a:t>
            </a:r>
            <a:r>
              <a:rPr lang="en-US" dirty="0"/>
              <a:t> </a:t>
            </a:r>
            <a:r>
              <a:rPr lang="en-US" dirty="0" err="1"/>
              <a:t>aluspinnasena</a:t>
            </a:r>
            <a:endParaRPr lang="en-US" dirty="0"/>
          </a:p>
          <a:p>
            <a:pPr lvl="3"/>
            <a:r>
              <a:rPr lang="en-US" dirty="0"/>
              <a:t>Kui </a:t>
            </a:r>
            <a:r>
              <a:rPr lang="en-US" dirty="0" err="1"/>
              <a:t>seejuures</a:t>
            </a:r>
            <a:r>
              <a:rPr lang="en-US" dirty="0"/>
              <a:t> 0,002 on </a:t>
            </a:r>
            <a:r>
              <a:rPr lang="en-US" dirty="0" err="1"/>
              <a:t>alla</a:t>
            </a:r>
            <a:r>
              <a:rPr lang="en-US" dirty="0"/>
              <a:t> 30%, </a:t>
            </a:r>
            <a:r>
              <a:rPr lang="en-US" dirty="0" err="1"/>
              <a:t>siis</a:t>
            </a:r>
            <a:r>
              <a:rPr lang="en-US" dirty="0"/>
              <a:t> U1 on </a:t>
            </a:r>
            <a:r>
              <a:rPr lang="en-US" dirty="0" err="1"/>
              <a:t>veel</a:t>
            </a:r>
            <a:r>
              <a:rPr lang="en-US" dirty="0"/>
              <a:t> </a:t>
            </a:r>
            <a:r>
              <a:rPr lang="en-US" dirty="0" err="1"/>
              <a:t>okei</a:t>
            </a:r>
            <a:endParaRPr lang="en-US" dirty="0"/>
          </a:p>
          <a:p>
            <a:pPr lvl="3"/>
            <a:r>
              <a:rPr lang="en-US" dirty="0"/>
              <a:t>Kui 0,002 on </a:t>
            </a:r>
            <a:r>
              <a:rPr lang="en-US" dirty="0" err="1"/>
              <a:t>üle</a:t>
            </a:r>
            <a:r>
              <a:rPr lang="en-US" dirty="0"/>
              <a:t> 30%, </a:t>
            </a:r>
            <a:r>
              <a:rPr lang="en-US" dirty="0" err="1"/>
              <a:t>siis</a:t>
            </a:r>
            <a:r>
              <a:rPr lang="en-US" dirty="0"/>
              <a:t> </a:t>
            </a:r>
            <a:r>
              <a:rPr lang="en-US" dirty="0" err="1"/>
              <a:t>tuleb</a:t>
            </a:r>
            <a:r>
              <a:rPr lang="en-US" dirty="0"/>
              <a:t> </a:t>
            </a:r>
            <a:r>
              <a:rPr lang="en-US" dirty="0" err="1"/>
              <a:t>savi</a:t>
            </a:r>
            <a:r>
              <a:rPr lang="en-US" dirty="0"/>
              <a:t> </a:t>
            </a:r>
            <a:r>
              <a:rPr lang="en-US" dirty="0" err="1"/>
              <a:t>plastsust</a:t>
            </a:r>
            <a:r>
              <a:rPr lang="en-US" dirty="0"/>
              <a:t> </a:t>
            </a:r>
            <a:r>
              <a:rPr lang="en-US" dirty="0" err="1"/>
              <a:t>vaadata</a:t>
            </a:r>
            <a:endParaRPr lang="en-US" dirty="0"/>
          </a:p>
        </p:txBody>
      </p:sp>
      <p:sp>
        <p:nvSpPr>
          <p:cNvPr id="4" name="Slide Number Placeholder 3">
            <a:extLst>
              <a:ext uri="{FF2B5EF4-FFF2-40B4-BE49-F238E27FC236}">
                <a16:creationId xmlns:a16="http://schemas.microsoft.com/office/drawing/2014/main" id="{4A83A4F3-45EE-B34A-07E2-B5BD2FF9986D}"/>
              </a:ext>
            </a:extLst>
          </p:cNvPr>
          <p:cNvSpPr>
            <a:spLocks noGrp="1"/>
          </p:cNvSpPr>
          <p:nvPr>
            <p:ph type="sldNum" sz="quarter" idx="12"/>
          </p:nvPr>
        </p:nvSpPr>
        <p:spPr/>
        <p:txBody>
          <a:bodyPr/>
          <a:lstStyle/>
          <a:p>
            <a:fld id="{293FD8E8-F8C2-465E-AF77-6AD9B13EB0E0}" type="slidenum">
              <a:rPr lang="en-US" smtClean="0"/>
              <a:t>88</a:t>
            </a:fld>
            <a:endParaRPr lang="en-US"/>
          </a:p>
        </p:txBody>
      </p:sp>
      <p:pic>
        <p:nvPicPr>
          <p:cNvPr id="6" name="Picture 5">
            <a:extLst>
              <a:ext uri="{FF2B5EF4-FFF2-40B4-BE49-F238E27FC236}">
                <a16:creationId xmlns:a16="http://schemas.microsoft.com/office/drawing/2014/main" id="{FE0B5080-202F-5E42-74AB-70B3A0983D4D}"/>
              </a:ext>
            </a:extLst>
          </p:cNvPr>
          <p:cNvPicPr>
            <a:picLocks noChangeAspect="1"/>
          </p:cNvPicPr>
          <p:nvPr/>
        </p:nvPicPr>
        <p:blipFill>
          <a:blip r:embed="rId2"/>
          <a:stretch>
            <a:fillRect/>
          </a:stretch>
        </p:blipFill>
        <p:spPr>
          <a:xfrm>
            <a:off x="7906152" y="0"/>
            <a:ext cx="4152096" cy="6858000"/>
          </a:xfrm>
          <a:prstGeom prst="rect">
            <a:avLst/>
          </a:prstGeom>
        </p:spPr>
      </p:pic>
    </p:spTree>
    <p:extLst>
      <p:ext uri="{BB962C8B-B14F-4D97-AF65-F5344CB8AC3E}">
        <p14:creationId xmlns:p14="http://schemas.microsoft.com/office/powerpoint/2010/main" val="27923254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2D9FA-2CC7-1978-8594-AE8392F71F70}"/>
              </a:ext>
            </a:extLst>
          </p:cNvPr>
          <p:cNvSpPr>
            <a:spLocks noGrp="1"/>
          </p:cNvSpPr>
          <p:nvPr>
            <p:ph type="title"/>
          </p:nvPr>
        </p:nvSpPr>
        <p:spPr/>
        <p:txBody>
          <a:bodyPr/>
          <a:lstStyle/>
          <a:p>
            <a:r>
              <a:rPr lang="en-US" dirty="0" err="1"/>
              <a:t>InfraRYL</a:t>
            </a:r>
            <a:r>
              <a:rPr lang="en-US" dirty="0"/>
              <a:t> </a:t>
            </a:r>
            <a:r>
              <a:rPr lang="en-US" dirty="0" err="1"/>
              <a:t>nõuded</a:t>
            </a:r>
            <a:r>
              <a:rPr lang="en-US" dirty="0"/>
              <a:t> </a:t>
            </a:r>
            <a:r>
              <a:rPr lang="en-US" dirty="0" err="1"/>
              <a:t>teedeehituses</a:t>
            </a:r>
            <a:r>
              <a:rPr lang="en-US"/>
              <a:t> </a:t>
            </a:r>
            <a:br>
              <a:rPr lang="en-US"/>
            </a:br>
            <a:r>
              <a:rPr lang="en-US"/>
              <a:t>(</a:t>
            </a:r>
            <a:r>
              <a:rPr lang="en-US" dirty="0"/>
              <a:t>teed, </a:t>
            </a:r>
            <a:r>
              <a:rPr lang="en-US" dirty="0" err="1"/>
              <a:t>tänavad</a:t>
            </a:r>
            <a:r>
              <a:rPr lang="en-US" dirty="0"/>
              <a:t>, </a:t>
            </a:r>
            <a:r>
              <a:rPr lang="en-US" dirty="0" err="1"/>
              <a:t>trammiteed</a:t>
            </a:r>
            <a:r>
              <a:rPr lang="en-US" dirty="0"/>
              <a:t>, </a:t>
            </a:r>
            <a:r>
              <a:rPr lang="en-US" dirty="0" err="1"/>
              <a:t>raudteed</a:t>
            </a:r>
            <a:r>
              <a:rPr lang="en-US" dirty="0"/>
              <a:t>)</a:t>
            </a:r>
          </a:p>
        </p:txBody>
      </p:sp>
      <p:sp>
        <p:nvSpPr>
          <p:cNvPr id="3" name="Content Placeholder 2">
            <a:extLst>
              <a:ext uri="{FF2B5EF4-FFF2-40B4-BE49-F238E27FC236}">
                <a16:creationId xmlns:a16="http://schemas.microsoft.com/office/drawing/2014/main" id="{AEEA3998-0541-8717-317C-BD96652995EB}"/>
              </a:ext>
            </a:extLst>
          </p:cNvPr>
          <p:cNvSpPr>
            <a:spLocks noGrp="1"/>
          </p:cNvSpPr>
          <p:nvPr>
            <p:ph idx="1"/>
          </p:nvPr>
        </p:nvSpPr>
        <p:spPr/>
        <p:txBody>
          <a:bodyPr>
            <a:normAutofit lnSpcReduction="10000"/>
          </a:bodyPr>
          <a:lstStyle/>
          <a:p>
            <a:r>
              <a:rPr lang="en-US" dirty="0" err="1"/>
              <a:t>Kataloogilahend</a:t>
            </a:r>
            <a:r>
              <a:rPr lang="en-US" dirty="0"/>
              <a:t> – </a:t>
            </a:r>
            <a:r>
              <a:rPr lang="en-US" dirty="0" err="1"/>
              <a:t>valmislahendid</a:t>
            </a:r>
            <a:r>
              <a:rPr lang="en-US" dirty="0"/>
              <a:t> - </a:t>
            </a:r>
            <a:r>
              <a:rPr lang="en-US" sz="2400" dirty="0" err="1"/>
              <a:t>kandevõimenõuded</a:t>
            </a:r>
            <a:r>
              <a:rPr lang="en-US" sz="2400" dirty="0"/>
              <a:t> </a:t>
            </a:r>
            <a:r>
              <a:rPr lang="en-US" sz="2400" dirty="0" err="1"/>
              <a:t>igale</a:t>
            </a:r>
            <a:r>
              <a:rPr lang="en-US" sz="2400" dirty="0"/>
              <a:t> </a:t>
            </a:r>
            <a:r>
              <a:rPr lang="en-US" sz="2400" dirty="0" err="1"/>
              <a:t>kihile</a:t>
            </a:r>
            <a:r>
              <a:rPr lang="en-US" sz="2400" dirty="0"/>
              <a:t>, </a:t>
            </a:r>
            <a:r>
              <a:rPr lang="en-US" sz="2400" dirty="0" err="1"/>
              <a:t>tuginedes</a:t>
            </a:r>
            <a:r>
              <a:rPr lang="en-US" sz="2400" dirty="0"/>
              <a:t> </a:t>
            </a:r>
            <a:r>
              <a:rPr lang="en-US" sz="2400" dirty="0" err="1"/>
              <a:t>arvutatule</a:t>
            </a:r>
            <a:r>
              <a:rPr lang="en-US" sz="2400" dirty="0"/>
              <a:t> (</a:t>
            </a:r>
            <a:r>
              <a:rPr lang="en-US" sz="2400" dirty="0" err="1"/>
              <a:t>kataloogis</a:t>
            </a:r>
            <a:r>
              <a:rPr lang="en-US" sz="2400" dirty="0"/>
              <a:t> </a:t>
            </a:r>
            <a:r>
              <a:rPr lang="en-US" sz="2400" dirty="0" err="1"/>
              <a:t>kirjas</a:t>
            </a:r>
            <a:r>
              <a:rPr lang="en-US" sz="2400" dirty="0"/>
              <a:t>, pole </a:t>
            </a:r>
            <a:r>
              <a:rPr lang="en-US" sz="2400" dirty="0" err="1"/>
              <a:t>vaja</a:t>
            </a:r>
            <a:r>
              <a:rPr lang="en-US" sz="2400" dirty="0"/>
              <a:t> </a:t>
            </a:r>
            <a:r>
              <a:rPr lang="en-US" sz="2400" dirty="0" err="1"/>
              <a:t>uuesti</a:t>
            </a:r>
            <a:r>
              <a:rPr lang="en-US" sz="2400" dirty="0"/>
              <a:t> </a:t>
            </a:r>
            <a:r>
              <a:rPr lang="en-US" sz="2400" dirty="0" err="1"/>
              <a:t>rehkendada</a:t>
            </a:r>
            <a:r>
              <a:rPr lang="en-US" sz="2400" dirty="0"/>
              <a:t>)</a:t>
            </a:r>
          </a:p>
          <a:p>
            <a:pPr lvl="1"/>
            <a:r>
              <a:rPr lang="en-US" dirty="0" err="1"/>
              <a:t>Aluspinnaste</a:t>
            </a:r>
            <a:r>
              <a:rPr lang="en-US" dirty="0"/>
              <a:t> </a:t>
            </a:r>
            <a:r>
              <a:rPr lang="en-US" dirty="0" err="1"/>
              <a:t>liigitus</a:t>
            </a:r>
            <a:r>
              <a:rPr lang="en-US" dirty="0"/>
              <a:t> A (300 </a:t>
            </a:r>
            <a:r>
              <a:rPr lang="en-US" dirty="0" err="1"/>
              <a:t>Mpa</a:t>
            </a:r>
            <a:r>
              <a:rPr lang="en-US" dirty="0"/>
              <a:t>) … G (5 </a:t>
            </a:r>
            <a:r>
              <a:rPr lang="en-US" dirty="0" err="1"/>
              <a:t>Mpa</a:t>
            </a:r>
            <a:r>
              <a:rPr lang="en-US" dirty="0"/>
              <a:t>)</a:t>
            </a:r>
          </a:p>
          <a:p>
            <a:pPr lvl="1"/>
            <a:r>
              <a:rPr lang="en-US" dirty="0" err="1"/>
              <a:t>Tänavate</a:t>
            </a:r>
            <a:r>
              <a:rPr lang="en-US" dirty="0"/>
              <a:t> </a:t>
            </a:r>
            <a:r>
              <a:rPr lang="en-US" dirty="0" err="1"/>
              <a:t>liigitus</a:t>
            </a:r>
            <a:r>
              <a:rPr lang="en-US" dirty="0"/>
              <a:t> </a:t>
            </a:r>
            <a:r>
              <a:rPr lang="en-US" dirty="0" err="1"/>
              <a:t>liiklussageduse</a:t>
            </a:r>
            <a:r>
              <a:rPr lang="en-US" dirty="0"/>
              <a:t> </a:t>
            </a:r>
            <a:r>
              <a:rPr lang="en-US" dirty="0" err="1"/>
              <a:t>alusel</a:t>
            </a:r>
            <a:r>
              <a:rPr lang="en-US" dirty="0"/>
              <a:t>  (1…6)</a:t>
            </a:r>
          </a:p>
          <a:p>
            <a:r>
              <a:rPr lang="en-US" dirty="0" err="1"/>
              <a:t>Plaatkoormuskatse</a:t>
            </a:r>
            <a:r>
              <a:rPr lang="en-US" dirty="0"/>
              <a:t> </a:t>
            </a:r>
            <a:r>
              <a:rPr lang="en-US" dirty="0" err="1"/>
              <a:t>puhul</a:t>
            </a:r>
            <a:r>
              <a:rPr lang="en-US" dirty="0"/>
              <a:t> </a:t>
            </a:r>
          </a:p>
          <a:p>
            <a:pPr lvl="1"/>
            <a:r>
              <a:rPr lang="en-US" dirty="0" err="1"/>
              <a:t>reeglina</a:t>
            </a:r>
            <a:r>
              <a:rPr lang="en-US" dirty="0"/>
              <a:t> </a:t>
            </a:r>
            <a:r>
              <a:rPr lang="en-US" dirty="0" err="1"/>
              <a:t>esitatakse</a:t>
            </a:r>
            <a:r>
              <a:rPr lang="en-US" dirty="0"/>
              <a:t> </a:t>
            </a:r>
            <a:r>
              <a:rPr lang="en-US" dirty="0" err="1"/>
              <a:t>nõue</a:t>
            </a:r>
            <a:r>
              <a:rPr lang="en-US" dirty="0"/>
              <a:t> kas </a:t>
            </a:r>
            <a:r>
              <a:rPr lang="en-US" dirty="0" err="1"/>
              <a:t>kandevõimele</a:t>
            </a:r>
            <a:r>
              <a:rPr lang="en-US" dirty="0"/>
              <a:t> </a:t>
            </a:r>
            <a:r>
              <a:rPr lang="en-US" dirty="0" err="1"/>
              <a:t>või</a:t>
            </a:r>
            <a:r>
              <a:rPr lang="en-US" dirty="0"/>
              <a:t> </a:t>
            </a:r>
            <a:r>
              <a:rPr lang="en-US" dirty="0" err="1"/>
              <a:t>suhtarvule</a:t>
            </a:r>
            <a:r>
              <a:rPr lang="en-US" dirty="0"/>
              <a:t> Ev2/Ev1, </a:t>
            </a:r>
            <a:r>
              <a:rPr lang="en-US" dirty="0" err="1"/>
              <a:t>kusjuures</a:t>
            </a:r>
            <a:r>
              <a:rPr lang="en-US" dirty="0"/>
              <a:t> </a:t>
            </a:r>
            <a:r>
              <a:rPr lang="en-US" dirty="0" err="1"/>
              <a:t>suhtarvu</a:t>
            </a:r>
            <a:r>
              <a:rPr lang="en-US" dirty="0"/>
              <a:t> </a:t>
            </a:r>
            <a:r>
              <a:rPr lang="en-US" dirty="0" err="1"/>
              <a:t>nõude</a:t>
            </a:r>
            <a:r>
              <a:rPr lang="en-US" dirty="0"/>
              <a:t> tase </a:t>
            </a:r>
            <a:r>
              <a:rPr lang="en-US" dirty="0" err="1"/>
              <a:t>sõltub</a:t>
            </a:r>
            <a:r>
              <a:rPr lang="en-US" dirty="0"/>
              <a:t> Ev2 </a:t>
            </a:r>
            <a:r>
              <a:rPr lang="en-US" dirty="0" err="1"/>
              <a:t>tasemest</a:t>
            </a:r>
            <a:r>
              <a:rPr lang="en-US" dirty="0"/>
              <a:t> – </a:t>
            </a:r>
            <a:r>
              <a:rPr lang="en-US" dirty="0" err="1"/>
              <a:t>eraldi</a:t>
            </a:r>
            <a:r>
              <a:rPr lang="en-US" dirty="0"/>
              <a:t> </a:t>
            </a:r>
            <a:r>
              <a:rPr lang="en-US" dirty="0" err="1"/>
              <a:t>kandevkihi</a:t>
            </a:r>
            <a:r>
              <a:rPr lang="en-US" dirty="0"/>
              <a:t> </a:t>
            </a:r>
            <a:r>
              <a:rPr lang="en-US" dirty="0" err="1"/>
              <a:t>jaoks</a:t>
            </a:r>
            <a:r>
              <a:rPr lang="en-US" dirty="0"/>
              <a:t> ja </a:t>
            </a:r>
            <a:r>
              <a:rPr lang="en-US" dirty="0" err="1"/>
              <a:t>jagavale</a:t>
            </a:r>
            <a:r>
              <a:rPr lang="en-US" dirty="0"/>
              <a:t> </a:t>
            </a:r>
            <a:r>
              <a:rPr lang="en-US" dirty="0" err="1"/>
              <a:t>kihile</a:t>
            </a:r>
            <a:endParaRPr lang="en-US" dirty="0"/>
          </a:p>
          <a:p>
            <a:r>
              <a:rPr lang="en-US" dirty="0" err="1"/>
              <a:t>Tihendusteguri</a:t>
            </a:r>
            <a:r>
              <a:rPr lang="en-US" dirty="0"/>
              <a:t> </a:t>
            </a:r>
            <a:r>
              <a:rPr lang="en-US" dirty="0" err="1"/>
              <a:t>nõuded</a:t>
            </a:r>
            <a:r>
              <a:rPr lang="en-US" dirty="0"/>
              <a:t> (% </a:t>
            </a:r>
            <a:r>
              <a:rPr lang="en-US" dirty="0" err="1"/>
              <a:t>laboratoorsest</a:t>
            </a:r>
            <a:r>
              <a:rPr lang="en-US" dirty="0"/>
              <a:t> </a:t>
            </a:r>
            <a:r>
              <a:rPr lang="en-US" dirty="0" err="1"/>
              <a:t>Proctorist</a:t>
            </a:r>
            <a:r>
              <a:rPr lang="en-US" dirty="0"/>
              <a:t>)</a:t>
            </a:r>
          </a:p>
          <a:p>
            <a:pPr lvl="1"/>
            <a:r>
              <a:rPr lang="en-US" dirty="0" err="1"/>
              <a:t>keskväärtusele</a:t>
            </a:r>
            <a:r>
              <a:rPr lang="en-US" dirty="0"/>
              <a:t> ja </a:t>
            </a:r>
            <a:r>
              <a:rPr lang="en-US" dirty="0" err="1"/>
              <a:t>üksik-katse</a:t>
            </a:r>
            <a:r>
              <a:rPr lang="en-US" dirty="0"/>
              <a:t> </a:t>
            </a:r>
            <a:r>
              <a:rPr lang="en-US" dirty="0" err="1"/>
              <a:t>miinimumile</a:t>
            </a:r>
            <a:r>
              <a:rPr lang="en-US" dirty="0"/>
              <a:t> – </a:t>
            </a:r>
            <a:r>
              <a:rPr lang="en-US" dirty="0" err="1"/>
              <a:t>kuid</a:t>
            </a:r>
            <a:r>
              <a:rPr lang="en-US" dirty="0"/>
              <a:t> </a:t>
            </a:r>
            <a:r>
              <a:rPr lang="en-US" dirty="0" err="1"/>
              <a:t>seda</a:t>
            </a:r>
            <a:r>
              <a:rPr lang="en-US" dirty="0"/>
              <a:t> </a:t>
            </a:r>
            <a:r>
              <a:rPr lang="en-US" dirty="0" err="1"/>
              <a:t>saab</a:t>
            </a:r>
            <a:r>
              <a:rPr lang="en-US" dirty="0"/>
              <a:t> </a:t>
            </a:r>
            <a:r>
              <a:rPr lang="en-US" dirty="0" err="1"/>
              <a:t>reaalselt</a:t>
            </a:r>
            <a:r>
              <a:rPr lang="en-US" dirty="0"/>
              <a:t> </a:t>
            </a:r>
            <a:r>
              <a:rPr lang="en-US" dirty="0" err="1"/>
              <a:t>mõõta</a:t>
            </a:r>
            <a:r>
              <a:rPr lang="en-US" dirty="0"/>
              <a:t> </a:t>
            </a:r>
            <a:r>
              <a:rPr lang="en-US" dirty="0" err="1"/>
              <a:t>vaid</a:t>
            </a:r>
            <a:r>
              <a:rPr lang="en-US" dirty="0"/>
              <a:t> </a:t>
            </a:r>
            <a:r>
              <a:rPr lang="en-US" dirty="0" err="1"/>
              <a:t>penetromeetriga</a:t>
            </a:r>
            <a:r>
              <a:rPr lang="en-US" dirty="0"/>
              <a:t> </a:t>
            </a:r>
            <a:r>
              <a:rPr lang="en-US" dirty="0" err="1"/>
              <a:t>liival</a:t>
            </a:r>
            <a:r>
              <a:rPr lang="en-US" dirty="0"/>
              <a:t>, </a:t>
            </a:r>
            <a:r>
              <a:rPr lang="en-US" dirty="0" err="1"/>
              <a:t>sest</a:t>
            </a:r>
            <a:r>
              <a:rPr lang="en-US" dirty="0"/>
              <a:t> </a:t>
            </a:r>
            <a:r>
              <a:rPr lang="en-US" dirty="0" err="1"/>
              <a:t>selget</a:t>
            </a:r>
            <a:r>
              <a:rPr lang="en-US" dirty="0"/>
              <a:t> </a:t>
            </a:r>
            <a:r>
              <a:rPr lang="en-US" dirty="0" err="1"/>
              <a:t>seost</a:t>
            </a:r>
            <a:r>
              <a:rPr lang="en-US" dirty="0"/>
              <a:t> </a:t>
            </a:r>
            <a:r>
              <a:rPr lang="en-US" dirty="0" err="1"/>
              <a:t>näiteks</a:t>
            </a:r>
            <a:r>
              <a:rPr lang="en-US" dirty="0"/>
              <a:t> Ev2/Ev1 </a:t>
            </a:r>
            <a:r>
              <a:rPr lang="en-US" dirty="0" err="1"/>
              <a:t>ega</a:t>
            </a:r>
            <a:r>
              <a:rPr lang="en-US" dirty="0"/>
              <a:t> ka </a:t>
            </a:r>
            <a:r>
              <a:rPr lang="en-US" dirty="0" err="1"/>
              <a:t>pelgalt</a:t>
            </a:r>
            <a:r>
              <a:rPr lang="en-US" dirty="0"/>
              <a:t> Ev2 </a:t>
            </a:r>
            <a:r>
              <a:rPr lang="en-US" dirty="0" err="1"/>
              <a:t>järgi</a:t>
            </a:r>
            <a:r>
              <a:rPr lang="en-US" dirty="0"/>
              <a:t> pole </a:t>
            </a:r>
            <a:r>
              <a:rPr lang="en-US" dirty="0" err="1"/>
              <a:t>olemas</a:t>
            </a:r>
            <a:r>
              <a:rPr lang="en-US" dirty="0"/>
              <a:t>. </a:t>
            </a:r>
            <a:r>
              <a:rPr lang="en-US" dirty="0" err="1"/>
              <a:t>Materjalid</a:t>
            </a:r>
            <a:r>
              <a:rPr lang="en-US" dirty="0"/>
              <a:t> ja </a:t>
            </a:r>
            <a:r>
              <a:rPr lang="en-US" dirty="0" err="1"/>
              <a:t>pinnased</a:t>
            </a:r>
            <a:r>
              <a:rPr lang="en-US" dirty="0"/>
              <a:t> </a:t>
            </a:r>
            <a:r>
              <a:rPr lang="en-US" dirty="0" err="1"/>
              <a:t>ongi</a:t>
            </a:r>
            <a:r>
              <a:rPr lang="en-US" dirty="0"/>
              <a:t> </a:t>
            </a:r>
            <a:r>
              <a:rPr lang="en-US" dirty="0" err="1"/>
              <a:t>erinevad</a:t>
            </a:r>
            <a:r>
              <a:rPr lang="en-US" dirty="0"/>
              <a:t>.</a:t>
            </a:r>
          </a:p>
          <a:p>
            <a:endParaRPr lang="en-US" dirty="0"/>
          </a:p>
        </p:txBody>
      </p:sp>
      <p:sp>
        <p:nvSpPr>
          <p:cNvPr id="4" name="Slide Number Placeholder 3">
            <a:extLst>
              <a:ext uri="{FF2B5EF4-FFF2-40B4-BE49-F238E27FC236}">
                <a16:creationId xmlns:a16="http://schemas.microsoft.com/office/drawing/2014/main" id="{93DF3899-D896-BEF2-4DC7-BEDC2B3F06FE}"/>
              </a:ext>
            </a:extLst>
          </p:cNvPr>
          <p:cNvSpPr>
            <a:spLocks noGrp="1"/>
          </p:cNvSpPr>
          <p:nvPr>
            <p:ph type="sldNum" sz="quarter" idx="12"/>
          </p:nvPr>
        </p:nvSpPr>
        <p:spPr/>
        <p:txBody>
          <a:bodyPr/>
          <a:lstStyle/>
          <a:p>
            <a:fld id="{293FD8E8-F8C2-465E-AF77-6AD9B13EB0E0}" type="slidenum">
              <a:rPr lang="en-US" smtClean="0"/>
              <a:t>89</a:t>
            </a:fld>
            <a:endParaRPr lang="en-US"/>
          </a:p>
        </p:txBody>
      </p:sp>
    </p:spTree>
    <p:extLst>
      <p:ext uri="{BB962C8B-B14F-4D97-AF65-F5344CB8AC3E}">
        <p14:creationId xmlns:p14="http://schemas.microsoft.com/office/powerpoint/2010/main" val="388769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58ED-7125-627F-F818-58D314539330}"/>
              </a:ext>
            </a:extLst>
          </p:cNvPr>
          <p:cNvSpPr>
            <a:spLocks noGrp="1"/>
          </p:cNvSpPr>
          <p:nvPr>
            <p:ph type="title"/>
          </p:nvPr>
        </p:nvSpPr>
        <p:spPr/>
        <p:txBody>
          <a:bodyPr/>
          <a:lstStyle/>
          <a:p>
            <a:r>
              <a:rPr lang="en-US" dirty="0"/>
              <a:t>Miks, </a:t>
            </a:r>
            <a:r>
              <a:rPr lang="en-US" dirty="0" err="1"/>
              <a:t>mida</a:t>
            </a:r>
            <a:r>
              <a:rPr lang="en-US" dirty="0"/>
              <a:t>, </a:t>
            </a:r>
            <a:r>
              <a:rPr lang="en-US" dirty="0" err="1"/>
              <a:t>millega</a:t>
            </a:r>
            <a:r>
              <a:rPr lang="en-US" dirty="0"/>
              <a:t> </a:t>
            </a:r>
            <a:r>
              <a:rPr lang="en-US" dirty="0" err="1"/>
              <a:t>mõõta</a:t>
            </a:r>
            <a:r>
              <a:rPr lang="en-US" dirty="0"/>
              <a:t> ja </a:t>
            </a:r>
            <a:r>
              <a:rPr lang="en-US" dirty="0" err="1"/>
              <a:t>palju</a:t>
            </a:r>
            <a:r>
              <a:rPr lang="en-US" dirty="0"/>
              <a:t> </a:t>
            </a:r>
            <a:r>
              <a:rPr lang="en-US" dirty="0" err="1"/>
              <a:t>vaja</a:t>
            </a:r>
            <a:r>
              <a:rPr lang="en-US" dirty="0"/>
              <a:t> on?</a:t>
            </a:r>
          </a:p>
        </p:txBody>
      </p:sp>
      <p:sp>
        <p:nvSpPr>
          <p:cNvPr id="3" name="Content Placeholder 2">
            <a:extLst>
              <a:ext uri="{FF2B5EF4-FFF2-40B4-BE49-F238E27FC236}">
                <a16:creationId xmlns:a16="http://schemas.microsoft.com/office/drawing/2014/main" id="{568557BA-ADF5-650B-72DC-05A8CF381CD4}"/>
              </a:ext>
            </a:extLst>
          </p:cNvPr>
          <p:cNvSpPr>
            <a:spLocks noGrp="1"/>
          </p:cNvSpPr>
          <p:nvPr>
            <p:ph idx="1"/>
          </p:nvPr>
        </p:nvSpPr>
        <p:spPr>
          <a:xfrm>
            <a:off x="606711" y="1825625"/>
            <a:ext cx="10938131" cy="4351338"/>
          </a:xfrm>
        </p:spPr>
        <p:txBody>
          <a:bodyPr>
            <a:normAutofit fontScale="92500" lnSpcReduction="10000"/>
          </a:bodyPr>
          <a:lstStyle/>
          <a:p>
            <a:r>
              <a:rPr lang="en-US" dirty="0">
                <a:highlight>
                  <a:srgbClr val="FFFF00"/>
                </a:highlight>
              </a:rPr>
              <a:t>Miks</a:t>
            </a:r>
            <a:r>
              <a:rPr lang="en-US" dirty="0"/>
              <a:t> me </a:t>
            </a:r>
            <a:r>
              <a:rPr lang="en-US" dirty="0" err="1"/>
              <a:t>mõõdame</a:t>
            </a:r>
            <a:endParaRPr lang="en-US" dirty="0"/>
          </a:p>
          <a:p>
            <a:pPr lvl="1"/>
            <a:r>
              <a:rPr lang="en-US" dirty="0"/>
              <a:t>Norm/</a:t>
            </a:r>
            <a:r>
              <a:rPr lang="en-US" dirty="0" err="1"/>
              <a:t>juhend</a:t>
            </a:r>
            <a:r>
              <a:rPr lang="en-US" dirty="0"/>
              <a:t>/</a:t>
            </a:r>
            <a:r>
              <a:rPr lang="en-US" dirty="0" err="1"/>
              <a:t>määrus</a:t>
            </a:r>
            <a:r>
              <a:rPr lang="en-US" dirty="0"/>
              <a:t> </a:t>
            </a:r>
            <a:r>
              <a:rPr lang="en-US" dirty="0" err="1"/>
              <a:t>käseb</a:t>
            </a:r>
            <a:r>
              <a:rPr lang="en-US" dirty="0"/>
              <a:t>. Et </a:t>
            </a:r>
            <a:r>
              <a:rPr lang="en-US" dirty="0" err="1"/>
              <a:t>konstruktsioon</a:t>
            </a:r>
            <a:r>
              <a:rPr lang="en-US" dirty="0"/>
              <a:t> “</a:t>
            </a:r>
            <a:r>
              <a:rPr lang="en-US" dirty="0" err="1"/>
              <a:t>ära</a:t>
            </a:r>
            <a:r>
              <a:rPr lang="en-US" dirty="0"/>
              <a:t> </a:t>
            </a:r>
            <a:r>
              <a:rPr lang="en-US" dirty="0" err="1"/>
              <a:t>ei</a:t>
            </a:r>
            <a:r>
              <a:rPr lang="en-US" dirty="0"/>
              <a:t> </a:t>
            </a:r>
            <a:r>
              <a:rPr lang="en-US" dirty="0" err="1"/>
              <a:t>vajuks</a:t>
            </a:r>
            <a:r>
              <a:rPr lang="en-US" dirty="0"/>
              <a:t>” </a:t>
            </a:r>
            <a:r>
              <a:rPr lang="en-US" dirty="0" err="1"/>
              <a:t>koormamisel</a:t>
            </a:r>
            <a:endParaRPr lang="en-US" dirty="0"/>
          </a:p>
          <a:p>
            <a:r>
              <a:rPr lang="en-US" dirty="0">
                <a:highlight>
                  <a:srgbClr val="FFFF00"/>
                </a:highlight>
              </a:rPr>
              <a:t>Mida</a:t>
            </a:r>
            <a:r>
              <a:rPr lang="en-US" dirty="0"/>
              <a:t> me </a:t>
            </a:r>
            <a:r>
              <a:rPr lang="en-US" dirty="0" err="1"/>
              <a:t>mõõdame</a:t>
            </a:r>
            <a:endParaRPr lang="en-US" dirty="0"/>
          </a:p>
          <a:p>
            <a:pPr lvl="1"/>
            <a:r>
              <a:rPr lang="en-US" dirty="0" err="1"/>
              <a:t>Kandevõimet</a:t>
            </a:r>
            <a:r>
              <a:rPr lang="en-US" dirty="0"/>
              <a:t> (</a:t>
            </a:r>
            <a:r>
              <a:rPr lang="en-US" dirty="0" err="1"/>
              <a:t>elastsusmoodulit</a:t>
            </a:r>
            <a:r>
              <a:rPr lang="en-US" dirty="0"/>
              <a:t>) E, </a:t>
            </a:r>
            <a:r>
              <a:rPr lang="en-US" dirty="0" err="1"/>
              <a:t>tihenduskvaliteeti</a:t>
            </a:r>
            <a:r>
              <a:rPr lang="en-US" dirty="0"/>
              <a:t> (</a:t>
            </a:r>
            <a:r>
              <a:rPr lang="en-US" dirty="0" err="1"/>
              <a:t>Dpr</a:t>
            </a:r>
            <a:r>
              <a:rPr lang="en-US" dirty="0"/>
              <a:t>), </a:t>
            </a:r>
            <a:r>
              <a:rPr lang="en-US" dirty="0" err="1"/>
              <a:t>üldehituses</a:t>
            </a:r>
            <a:r>
              <a:rPr lang="en-US" dirty="0"/>
              <a:t> ka </a:t>
            </a:r>
            <a:r>
              <a:rPr lang="en-US" dirty="0" err="1"/>
              <a:t>aluse</a:t>
            </a:r>
            <a:r>
              <a:rPr lang="en-US" dirty="0"/>
              <a:t> </a:t>
            </a:r>
            <a:r>
              <a:rPr lang="en-US" dirty="0" err="1"/>
              <a:t>reaktsioonimoodulit</a:t>
            </a:r>
            <a:r>
              <a:rPr lang="en-US" dirty="0"/>
              <a:t> Ks</a:t>
            </a:r>
          </a:p>
          <a:p>
            <a:r>
              <a:rPr lang="en-US" dirty="0" err="1">
                <a:highlight>
                  <a:srgbClr val="FFFF00"/>
                </a:highlight>
              </a:rPr>
              <a:t>Millega</a:t>
            </a:r>
            <a:r>
              <a:rPr lang="en-US" dirty="0"/>
              <a:t> me </a:t>
            </a:r>
            <a:r>
              <a:rPr lang="en-US" dirty="0" err="1"/>
              <a:t>mõõdame</a:t>
            </a:r>
            <a:endParaRPr lang="en-US" dirty="0"/>
          </a:p>
          <a:p>
            <a:pPr lvl="1"/>
            <a:r>
              <a:rPr lang="en-US" dirty="0" err="1"/>
              <a:t>Plaatkoormuskatse</a:t>
            </a:r>
            <a:r>
              <a:rPr lang="en-US" dirty="0"/>
              <a:t>, </a:t>
            </a:r>
            <a:r>
              <a:rPr lang="en-US" dirty="0" err="1"/>
              <a:t>deflektomeetrid</a:t>
            </a:r>
            <a:r>
              <a:rPr lang="en-US" dirty="0"/>
              <a:t> (FWD, LWD), </a:t>
            </a:r>
            <a:r>
              <a:rPr lang="en-US" dirty="0" err="1"/>
              <a:t>penetromeetrid</a:t>
            </a:r>
            <a:endParaRPr lang="en-US" dirty="0"/>
          </a:p>
          <a:p>
            <a:r>
              <a:rPr lang="en-US" dirty="0">
                <a:highlight>
                  <a:srgbClr val="FFFF00"/>
                </a:highlight>
              </a:rPr>
              <a:t>Mis</a:t>
            </a:r>
            <a:r>
              <a:rPr lang="en-US" dirty="0"/>
              <a:t> </a:t>
            </a:r>
            <a:r>
              <a:rPr lang="en-US" dirty="0" err="1"/>
              <a:t>tulemust</a:t>
            </a:r>
            <a:r>
              <a:rPr lang="en-US" dirty="0"/>
              <a:t> me </a:t>
            </a:r>
            <a:r>
              <a:rPr lang="en-US" dirty="0" err="1"/>
              <a:t>taga</a:t>
            </a:r>
            <a:r>
              <a:rPr lang="en-US" dirty="0"/>
              <a:t> </a:t>
            </a:r>
            <a:r>
              <a:rPr lang="en-US" dirty="0" err="1"/>
              <a:t>ajame</a:t>
            </a:r>
            <a:endParaRPr lang="en-US" dirty="0"/>
          </a:p>
          <a:p>
            <a:pPr lvl="1"/>
            <a:r>
              <a:rPr lang="en-US" dirty="0" err="1"/>
              <a:t>Kandevõime</a:t>
            </a:r>
            <a:r>
              <a:rPr lang="en-US" dirty="0"/>
              <a:t> – MPa, MN/m</a:t>
            </a:r>
            <a:r>
              <a:rPr lang="en-US" baseline="30000" dirty="0"/>
              <a:t>2</a:t>
            </a:r>
            <a:r>
              <a:rPr lang="en-US" dirty="0"/>
              <a:t>;</a:t>
            </a:r>
            <a:r>
              <a:rPr lang="en-US" baseline="30000" dirty="0"/>
              <a:t> </a:t>
            </a:r>
            <a:r>
              <a:rPr lang="en-US" dirty="0" err="1"/>
              <a:t>tihenduskvaliteet</a:t>
            </a:r>
            <a:r>
              <a:rPr lang="en-US" dirty="0"/>
              <a:t> </a:t>
            </a:r>
            <a:r>
              <a:rPr lang="en-US" dirty="0" err="1"/>
              <a:t>Dpr</a:t>
            </a:r>
            <a:r>
              <a:rPr lang="en-US" dirty="0"/>
              <a:t> - %; </a:t>
            </a:r>
            <a:r>
              <a:rPr lang="en-US" dirty="0" err="1"/>
              <a:t>moodul</a:t>
            </a:r>
            <a:r>
              <a:rPr lang="en-US" dirty="0"/>
              <a:t> Ks – MN/m</a:t>
            </a:r>
            <a:r>
              <a:rPr lang="en-US" baseline="30000" dirty="0"/>
              <a:t>3</a:t>
            </a:r>
          </a:p>
          <a:p>
            <a:pPr lvl="1"/>
            <a:r>
              <a:rPr lang="en-US" dirty="0" err="1"/>
              <a:t>Kataloog</a:t>
            </a:r>
            <a:r>
              <a:rPr lang="en-US" dirty="0"/>
              <a:t>, </a:t>
            </a:r>
            <a:r>
              <a:rPr lang="en-US" dirty="0" err="1"/>
              <a:t>InfraRYL</a:t>
            </a:r>
            <a:r>
              <a:rPr lang="en-US" dirty="0"/>
              <a:t> ja </a:t>
            </a:r>
            <a:r>
              <a:rPr lang="en-US" dirty="0" err="1"/>
              <a:t>MaaRYL</a:t>
            </a:r>
            <a:r>
              <a:rPr lang="en-US" dirty="0"/>
              <a:t> </a:t>
            </a:r>
            <a:r>
              <a:rPr lang="en-US" dirty="0" err="1"/>
              <a:t>pakuvad</a:t>
            </a:r>
            <a:r>
              <a:rPr lang="en-US" dirty="0"/>
              <a:t> </a:t>
            </a:r>
            <a:r>
              <a:rPr lang="en-US" dirty="0" err="1"/>
              <a:t>konkreetseid</a:t>
            </a:r>
            <a:r>
              <a:rPr lang="en-US" dirty="0"/>
              <a:t> E </a:t>
            </a:r>
            <a:r>
              <a:rPr lang="en-US" dirty="0" err="1"/>
              <a:t>parameetreid</a:t>
            </a:r>
            <a:r>
              <a:rPr lang="en-US" dirty="0"/>
              <a:t>, </a:t>
            </a:r>
            <a:r>
              <a:rPr lang="en-US" dirty="0" err="1"/>
              <a:t>normid</a:t>
            </a:r>
            <a:r>
              <a:rPr lang="en-US" dirty="0"/>
              <a:t> </a:t>
            </a:r>
            <a:r>
              <a:rPr lang="en-US" dirty="0" err="1"/>
              <a:t>reeglina</a:t>
            </a:r>
            <a:r>
              <a:rPr lang="en-US" dirty="0"/>
              <a:t> </a:t>
            </a:r>
            <a:r>
              <a:rPr lang="en-US" dirty="0" err="1"/>
              <a:t>vaid</a:t>
            </a:r>
            <a:r>
              <a:rPr lang="en-US" dirty="0"/>
              <a:t> </a:t>
            </a:r>
            <a:r>
              <a:rPr lang="en-US" dirty="0" err="1"/>
              <a:t>tihendustegurit</a:t>
            </a:r>
            <a:r>
              <a:rPr lang="en-US" dirty="0"/>
              <a:t>, </a:t>
            </a:r>
            <a:r>
              <a:rPr lang="en-US" dirty="0" err="1"/>
              <a:t>betoonkonstruktsiooni</a:t>
            </a:r>
            <a:r>
              <a:rPr lang="en-US" dirty="0"/>
              <a:t> </a:t>
            </a:r>
            <a:r>
              <a:rPr lang="en-US" dirty="0" err="1"/>
              <a:t>projekteerija</a:t>
            </a:r>
            <a:r>
              <a:rPr lang="en-US" dirty="0"/>
              <a:t> </a:t>
            </a:r>
            <a:r>
              <a:rPr lang="en-US" dirty="0" err="1"/>
              <a:t>vajab</a:t>
            </a:r>
            <a:r>
              <a:rPr lang="en-US" dirty="0"/>
              <a:t> Ks </a:t>
            </a:r>
            <a:r>
              <a:rPr lang="en-US" dirty="0" err="1"/>
              <a:t>väärtust</a:t>
            </a:r>
            <a:r>
              <a:rPr lang="en-US" dirty="0"/>
              <a:t> et </a:t>
            </a:r>
            <a:r>
              <a:rPr lang="en-US" dirty="0" err="1"/>
              <a:t>oma</a:t>
            </a:r>
            <a:r>
              <a:rPr lang="en-US" dirty="0"/>
              <a:t> </a:t>
            </a:r>
            <a:r>
              <a:rPr lang="en-US" dirty="0" err="1"/>
              <a:t>konstruktsiooni</a:t>
            </a:r>
            <a:r>
              <a:rPr lang="en-US" dirty="0"/>
              <a:t> </a:t>
            </a:r>
            <a:r>
              <a:rPr lang="en-US" dirty="0" err="1"/>
              <a:t>dimensioneerida</a:t>
            </a:r>
            <a:endParaRPr lang="en-US" dirty="0"/>
          </a:p>
        </p:txBody>
      </p:sp>
      <p:sp>
        <p:nvSpPr>
          <p:cNvPr id="4" name="Slide Number Placeholder 3">
            <a:extLst>
              <a:ext uri="{FF2B5EF4-FFF2-40B4-BE49-F238E27FC236}">
                <a16:creationId xmlns:a16="http://schemas.microsoft.com/office/drawing/2014/main" id="{36D06022-DA8A-8D28-A8BB-AB1E8F5311ED}"/>
              </a:ext>
            </a:extLst>
          </p:cNvPr>
          <p:cNvSpPr>
            <a:spLocks noGrp="1"/>
          </p:cNvSpPr>
          <p:nvPr>
            <p:ph type="sldNum" sz="quarter" idx="12"/>
          </p:nvPr>
        </p:nvSpPr>
        <p:spPr/>
        <p:txBody>
          <a:bodyPr/>
          <a:lstStyle/>
          <a:p>
            <a:fld id="{293FD8E8-F8C2-465E-AF77-6AD9B13EB0E0}" type="slidenum">
              <a:rPr lang="en-US" smtClean="0"/>
              <a:t>9</a:t>
            </a:fld>
            <a:endParaRPr lang="en-US"/>
          </a:p>
        </p:txBody>
      </p:sp>
    </p:spTree>
    <p:extLst>
      <p:ext uri="{BB962C8B-B14F-4D97-AF65-F5344CB8AC3E}">
        <p14:creationId xmlns:p14="http://schemas.microsoft.com/office/powerpoint/2010/main" val="13267111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C6B-2033-796E-A4DB-B39AA5E4B17D}"/>
              </a:ext>
            </a:extLst>
          </p:cNvPr>
          <p:cNvSpPr>
            <a:spLocks noGrp="1"/>
          </p:cNvSpPr>
          <p:nvPr>
            <p:ph type="title"/>
          </p:nvPr>
        </p:nvSpPr>
        <p:spPr/>
        <p:txBody>
          <a:bodyPr/>
          <a:lstStyle/>
          <a:p>
            <a:r>
              <a:rPr lang="en-US" dirty="0" err="1"/>
              <a:t>InfraRYL</a:t>
            </a:r>
            <a:r>
              <a:rPr lang="en-US" dirty="0"/>
              <a:t>/</a:t>
            </a:r>
            <a:r>
              <a:rPr lang="en-US" dirty="0" err="1"/>
              <a:t>MaaRYL</a:t>
            </a:r>
            <a:r>
              <a:rPr lang="en-US" dirty="0"/>
              <a:t> Lisa 2 </a:t>
            </a:r>
            <a:r>
              <a:rPr lang="en-US" sz="3200" dirty="0"/>
              <a:t>– </a:t>
            </a:r>
            <a:r>
              <a:rPr lang="en-US" sz="3200" dirty="0" err="1"/>
              <a:t>tihenduskontrolli</a:t>
            </a:r>
            <a:r>
              <a:rPr lang="en-US" sz="3200" dirty="0"/>
              <a:t> </a:t>
            </a:r>
            <a:r>
              <a:rPr lang="en-US" sz="3200" dirty="0" err="1"/>
              <a:t>meetodid</a:t>
            </a:r>
            <a:endParaRPr lang="en-US" dirty="0"/>
          </a:p>
        </p:txBody>
      </p:sp>
      <p:sp>
        <p:nvSpPr>
          <p:cNvPr id="3" name="Content Placeholder 2">
            <a:extLst>
              <a:ext uri="{FF2B5EF4-FFF2-40B4-BE49-F238E27FC236}">
                <a16:creationId xmlns:a16="http://schemas.microsoft.com/office/drawing/2014/main" id="{5A2738FB-6B30-C583-C351-DD4DBBA39964}"/>
              </a:ext>
            </a:extLst>
          </p:cNvPr>
          <p:cNvSpPr>
            <a:spLocks noGrp="1"/>
          </p:cNvSpPr>
          <p:nvPr>
            <p:ph idx="1"/>
          </p:nvPr>
        </p:nvSpPr>
        <p:spPr/>
        <p:txBody>
          <a:bodyPr>
            <a:normAutofit lnSpcReduction="10000"/>
          </a:bodyPr>
          <a:lstStyle/>
          <a:p>
            <a:pPr marL="514350" indent="-514350">
              <a:buFont typeface="+mj-lt"/>
              <a:buAutoNum type="arabicPeriod"/>
            </a:pPr>
            <a:r>
              <a:rPr lang="en-US" dirty="0"/>
              <a:t>Troxler – </a:t>
            </a:r>
            <a:r>
              <a:rPr lang="en-US" dirty="0" err="1"/>
              <a:t>radioaktiivse</a:t>
            </a:r>
            <a:r>
              <a:rPr lang="en-US" dirty="0"/>
              <a:t> </a:t>
            </a:r>
            <a:r>
              <a:rPr lang="en-US" dirty="0" err="1"/>
              <a:t>elemendi</a:t>
            </a:r>
            <a:r>
              <a:rPr lang="en-US" dirty="0"/>
              <a:t> </a:t>
            </a:r>
            <a:r>
              <a:rPr lang="en-US" dirty="0" err="1"/>
              <a:t>meetod</a:t>
            </a:r>
            <a:r>
              <a:rPr lang="en-US" dirty="0"/>
              <a:t> </a:t>
            </a:r>
            <a:r>
              <a:rPr lang="en-US" sz="2000" dirty="0"/>
              <a:t>(max tera 63 mm)</a:t>
            </a:r>
          </a:p>
          <a:p>
            <a:pPr lvl="1"/>
            <a:r>
              <a:rPr lang="en-US" sz="1600" dirty="0"/>
              <a:t>	</a:t>
            </a:r>
            <a:r>
              <a:rPr lang="en-US" sz="1600" dirty="0" err="1"/>
              <a:t>Meetod</a:t>
            </a:r>
            <a:r>
              <a:rPr lang="en-US" sz="1600" dirty="0"/>
              <a:t> </a:t>
            </a:r>
            <a:r>
              <a:rPr lang="en-US" sz="1600" dirty="0" err="1"/>
              <a:t>sobib</a:t>
            </a:r>
            <a:r>
              <a:rPr lang="en-US" sz="1600" dirty="0"/>
              <a:t> </a:t>
            </a:r>
            <a:r>
              <a:rPr lang="en-US" sz="1600" dirty="0" err="1"/>
              <a:t>halvasti</a:t>
            </a:r>
            <a:r>
              <a:rPr lang="en-US" sz="1600" dirty="0"/>
              <a:t> </a:t>
            </a:r>
            <a:r>
              <a:rPr lang="en-US" sz="1600" dirty="0" err="1"/>
              <a:t>killustikele</a:t>
            </a:r>
            <a:endParaRPr lang="en-US" sz="1600" dirty="0"/>
          </a:p>
          <a:p>
            <a:pPr marL="514350" indent="-514350">
              <a:buFont typeface="+mj-lt"/>
              <a:buAutoNum type="arabicPeriod"/>
            </a:pPr>
            <a:r>
              <a:rPr lang="en-US" dirty="0" err="1"/>
              <a:t>Plaatkoormuskatse</a:t>
            </a:r>
            <a:r>
              <a:rPr lang="en-US" dirty="0"/>
              <a:t> </a:t>
            </a:r>
            <a:r>
              <a:rPr lang="en-US" dirty="0" err="1"/>
              <a:t>või</a:t>
            </a:r>
            <a:r>
              <a:rPr lang="en-US" dirty="0"/>
              <a:t> FWD </a:t>
            </a:r>
            <a:r>
              <a:rPr lang="en-US" sz="2000" dirty="0"/>
              <a:t>(max 125 mm)</a:t>
            </a:r>
          </a:p>
          <a:p>
            <a:pPr lvl="1">
              <a:lnSpc>
                <a:spcPct val="100000"/>
              </a:lnSpc>
            </a:pPr>
            <a:r>
              <a:rPr lang="en-US" sz="1600" dirty="0"/>
              <a:t>	</a:t>
            </a:r>
            <a:r>
              <a:rPr lang="en-US" sz="1600" dirty="0" err="1"/>
              <a:t>Meetod</a:t>
            </a:r>
            <a:r>
              <a:rPr lang="en-US" sz="1600" dirty="0"/>
              <a:t> </a:t>
            </a:r>
            <a:r>
              <a:rPr lang="en-US" sz="1600" dirty="0" err="1"/>
              <a:t>sobib</a:t>
            </a:r>
            <a:r>
              <a:rPr lang="en-US" sz="1600" dirty="0"/>
              <a:t> </a:t>
            </a:r>
            <a:r>
              <a:rPr lang="en-US" sz="1600" dirty="0" err="1"/>
              <a:t>hästi</a:t>
            </a:r>
            <a:r>
              <a:rPr lang="en-US" sz="1600" dirty="0"/>
              <a:t> </a:t>
            </a:r>
            <a:r>
              <a:rPr lang="en-US" sz="1600" dirty="0" err="1"/>
              <a:t>kruusale</a:t>
            </a:r>
            <a:r>
              <a:rPr lang="en-US" sz="1600" dirty="0"/>
              <a:t> </a:t>
            </a:r>
            <a:r>
              <a:rPr lang="en-US" sz="1600" dirty="0" err="1"/>
              <a:t>või</a:t>
            </a:r>
            <a:r>
              <a:rPr lang="en-US" sz="1600" dirty="0"/>
              <a:t> </a:t>
            </a:r>
            <a:r>
              <a:rPr lang="en-US" sz="1600" dirty="0" err="1"/>
              <a:t>killustikule</a:t>
            </a:r>
            <a:r>
              <a:rPr lang="en-US" sz="1600" dirty="0"/>
              <a:t>. </a:t>
            </a:r>
            <a:r>
              <a:rPr lang="en-US" sz="1600" dirty="0" err="1"/>
              <a:t>Mõõdetakse</a:t>
            </a:r>
            <a:r>
              <a:rPr lang="en-US" sz="1600" dirty="0"/>
              <a:t> E2 ja </a:t>
            </a:r>
            <a:r>
              <a:rPr lang="en-US" sz="1600" dirty="0" err="1"/>
              <a:t>suhtarv</a:t>
            </a:r>
            <a:r>
              <a:rPr lang="en-US" sz="1600" dirty="0"/>
              <a:t> E2/E1</a:t>
            </a:r>
          </a:p>
          <a:p>
            <a:pPr marL="514350" indent="-514350">
              <a:buFont typeface="+mj-lt"/>
              <a:buAutoNum type="arabicPeriod"/>
            </a:pPr>
            <a:r>
              <a:rPr lang="en-US" dirty="0" err="1"/>
              <a:t>Mõõtev</a:t>
            </a:r>
            <a:r>
              <a:rPr lang="en-US" dirty="0"/>
              <a:t> </a:t>
            </a:r>
            <a:r>
              <a:rPr lang="en-US" dirty="0" err="1"/>
              <a:t>tihendustehnika</a:t>
            </a:r>
            <a:r>
              <a:rPr lang="en-US" dirty="0"/>
              <a:t> (CCC) ja </a:t>
            </a:r>
            <a:r>
              <a:rPr lang="en-US" dirty="0" err="1"/>
              <a:t>punktkontroll</a:t>
            </a:r>
            <a:endParaRPr lang="en-US" dirty="0"/>
          </a:p>
          <a:p>
            <a:pPr lvl="1">
              <a:lnSpc>
                <a:spcPct val="110000"/>
              </a:lnSpc>
            </a:pPr>
            <a:r>
              <a:rPr lang="en-US" sz="1600" dirty="0"/>
              <a:t>	</a:t>
            </a:r>
            <a:r>
              <a:rPr lang="en-US" sz="1600" dirty="0" err="1"/>
              <a:t>Kalibreerimine</a:t>
            </a:r>
            <a:r>
              <a:rPr lang="en-US" sz="1600" dirty="0"/>
              <a:t>, </a:t>
            </a:r>
            <a:r>
              <a:rPr lang="en-US" sz="1600" dirty="0" err="1"/>
              <a:t>nõrga</a:t>
            </a:r>
            <a:r>
              <a:rPr lang="en-US" sz="1600" dirty="0"/>
              <a:t> </a:t>
            </a:r>
            <a:r>
              <a:rPr lang="en-US" sz="1600" dirty="0" err="1"/>
              <a:t>aluse</a:t>
            </a:r>
            <a:r>
              <a:rPr lang="en-US" sz="1600" dirty="0"/>
              <a:t> </a:t>
            </a:r>
            <a:r>
              <a:rPr lang="en-US" sz="1600" dirty="0" err="1"/>
              <a:t>analüüs</a:t>
            </a:r>
            <a:r>
              <a:rPr lang="en-US" sz="1600" dirty="0"/>
              <a:t>, </a:t>
            </a:r>
            <a:r>
              <a:rPr lang="en-US" sz="1600" dirty="0" err="1"/>
              <a:t>maksimaalse</a:t>
            </a:r>
            <a:r>
              <a:rPr lang="en-US" sz="1600" dirty="0"/>
              <a:t> </a:t>
            </a:r>
            <a:r>
              <a:rPr lang="en-US" sz="1600" dirty="0" err="1"/>
              <a:t>taseme</a:t>
            </a:r>
            <a:r>
              <a:rPr lang="en-US" sz="1600" dirty="0"/>
              <a:t> </a:t>
            </a:r>
            <a:r>
              <a:rPr lang="en-US" sz="1600" dirty="0" err="1"/>
              <a:t>hindamine</a:t>
            </a:r>
            <a:r>
              <a:rPr lang="en-US" sz="1600" dirty="0"/>
              <a:t>, </a:t>
            </a:r>
            <a:r>
              <a:rPr lang="en-US" sz="1600" dirty="0" err="1"/>
              <a:t>tihendusenergia</a:t>
            </a:r>
            <a:r>
              <a:rPr lang="en-US" sz="1600" dirty="0"/>
              <a:t> </a:t>
            </a:r>
            <a:r>
              <a:rPr lang="en-US" sz="1600" dirty="0" err="1"/>
              <a:t>hindamine</a:t>
            </a:r>
            <a:endParaRPr lang="en-US" sz="1600" dirty="0"/>
          </a:p>
          <a:p>
            <a:pPr marL="514350" indent="-514350">
              <a:buFont typeface="+mj-lt"/>
              <a:buAutoNum type="arabicPeriod"/>
            </a:pPr>
            <a:r>
              <a:rPr lang="en-US" dirty="0" err="1"/>
              <a:t>Geodeetiline</a:t>
            </a:r>
            <a:r>
              <a:rPr lang="en-US" dirty="0"/>
              <a:t> </a:t>
            </a:r>
            <a:r>
              <a:rPr lang="en-US" dirty="0" err="1"/>
              <a:t>meetod</a:t>
            </a:r>
            <a:r>
              <a:rPr lang="en-US" dirty="0"/>
              <a:t> </a:t>
            </a:r>
            <a:r>
              <a:rPr lang="en-US" sz="2000" dirty="0"/>
              <a:t>(max 125 mm)</a:t>
            </a:r>
          </a:p>
          <a:p>
            <a:pPr lvl="1">
              <a:lnSpc>
                <a:spcPct val="120000"/>
              </a:lnSpc>
            </a:pPr>
            <a:r>
              <a:rPr lang="en-US" sz="1600" dirty="0"/>
              <a:t>	10 </a:t>
            </a:r>
            <a:r>
              <a:rPr lang="en-US" sz="1600" dirty="0" err="1"/>
              <a:t>punkti</a:t>
            </a:r>
            <a:r>
              <a:rPr lang="en-US" sz="1600" dirty="0"/>
              <a:t>, </a:t>
            </a:r>
            <a:r>
              <a:rPr lang="en-US" sz="1600" dirty="0" err="1"/>
              <a:t>kõrguse</a:t>
            </a:r>
            <a:r>
              <a:rPr lang="en-US" sz="1600" dirty="0"/>
              <a:t> </a:t>
            </a:r>
            <a:r>
              <a:rPr lang="en-US" sz="1600" dirty="0" err="1"/>
              <a:t>mõõtmine</a:t>
            </a:r>
            <a:r>
              <a:rPr lang="en-US" sz="1600" dirty="0"/>
              <a:t> </a:t>
            </a:r>
            <a:r>
              <a:rPr lang="en-US" sz="1600" dirty="0" err="1"/>
              <a:t>iga</a:t>
            </a:r>
            <a:r>
              <a:rPr lang="en-US" sz="1600" dirty="0"/>
              <a:t> </a:t>
            </a:r>
            <a:r>
              <a:rPr lang="en-US" sz="1600" dirty="0" err="1"/>
              <a:t>kahe</a:t>
            </a:r>
            <a:r>
              <a:rPr lang="en-US" sz="1600" dirty="0"/>
              <a:t> </a:t>
            </a:r>
            <a:r>
              <a:rPr lang="en-US" sz="1600" dirty="0" err="1"/>
              <a:t>läbiku</a:t>
            </a:r>
            <a:r>
              <a:rPr lang="en-US" sz="1600" dirty="0"/>
              <a:t> </a:t>
            </a:r>
            <a:r>
              <a:rPr lang="en-US" sz="1600" dirty="0" err="1"/>
              <a:t>järel</a:t>
            </a:r>
            <a:r>
              <a:rPr lang="en-US" sz="1600" dirty="0"/>
              <a:t>, </a:t>
            </a:r>
            <a:r>
              <a:rPr lang="en-US" sz="1600" dirty="0" err="1"/>
              <a:t>kui</a:t>
            </a:r>
            <a:r>
              <a:rPr lang="en-US" sz="1600" dirty="0"/>
              <a:t> </a:t>
            </a:r>
            <a:r>
              <a:rPr lang="en-US" sz="1600" dirty="0" err="1"/>
              <a:t>vajum</a:t>
            </a:r>
            <a:r>
              <a:rPr lang="en-US" sz="1600" dirty="0"/>
              <a:t> </a:t>
            </a:r>
            <a:r>
              <a:rPr lang="en-US" sz="1600" dirty="0" err="1"/>
              <a:t>alla</a:t>
            </a:r>
            <a:r>
              <a:rPr lang="en-US" sz="1600" dirty="0"/>
              <a:t> 10 mm, on </a:t>
            </a:r>
            <a:r>
              <a:rPr lang="en-US" sz="1600" dirty="0" err="1"/>
              <a:t>tihendus</a:t>
            </a:r>
            <a:r>
              <a:rPr lang="en-US" sz="1600" dirty="0"/>
              <a:t> </a:t>
            </a:r>
            <a:r>
              <a:rPr lang="en-US" sz="1600" dirty="0" err="1"/>
              <a:t>piisav</a:t>
            </a:r>
            <a:endParaRPr lang="en-US" sz="1600" dirty="0"/>
          </a:p>
          <a:p>
            <a:pPr marL="514350" indent="-514350">
              <a:buFont typeface="+mj-lt"/>
              <a:buAutoNum type="arabicPeriod"/>
            </a:pPr>
            <a:r>
              <a:rPr lang="en-US" dirty="0" err="1"/>
              <a:t>Tihendusläbikute</a:t>
            </a:r>
            <a:r>
              <a:rPr lang="en-US" dirty="0"/>
              <a:t> </a:t>
            </a:r>
            <a:r>
              <a:rPr lang="en-US" dirty="0" err="1"/>
              <a:t>seire</a:t>
            </a:r>
            <a:r>
              <a:rPr lang="en-US" dirty="0"/>
              <a:t> </a:t>
            </a:r>
            <a:r>
              <a:rPr lang="en-US" sz="2000" dirty="0"/>
              <a:t>(</a:t>
            </a:r>
            <a:r>
              <a:rPr lang="en-US" sz="2000" dirty="0" err="1"/>
              <a:t>lühikestel</a:t>
            </a:r>
            <a:r>
              <a:rPr lang="en-US" sz="2000" dirty="0"/>
              <a:t> </a:t>
            </a:r>
            <a:r>
              <a:rPr lang="en-US" sz="2000" dirty="0" err="1"/>
              <a:t>aladel</a:t>
            </a:r>
            <a:r>
              <a:rPr lang="en-US" sz="2000" dirty="0"/>
              <a:t>, </a:t>
            </a:r>
            <a:r>
              <a:rPr lang="en-US" sz="2000" dirty="0" err="1"/>
              <a:t>kus</a:t>
            </a:r>
            <a:r>
              <a:rPr lang="en-US" sz="2000" dirty="0"/>
              <a:t> </a:t>
            </a:r>
            <a:r>
              <a:rPr lang="en-US" sz="2000" dirty="0" err="1"/>
              <a:t>alustingimused</a:t>
            </a:r>
            <a:r>
              <a:rPr lang="en-US" sz="2000" dirty="0"/>
              <a:t> </a:t>
            </a:r>
            <a:r>
              <a:rPr lang="en-US" sz="2000" dirty="0" err="1"/>
              <a:t>ühtlased</a:t>
            </a:r>
            <a:r>
              <a:rPr lang="en-US" sz="2000" dirty="0"/>
              <a:t>)</a:t>
            </a:r>
          </a:p>
          <a:p>
            <a:pPr marL="514350" indent="-514350">
              <a:buFont typeface="+mj-lt"/>
              <a:buAutoNum type="arabicPeriod"/>
            </a:pPr>
            <a:r>
              <a:rPr lang="en-US" dirty="0" err="1"/>
              <a:t>Volümeetriline</a:t>
            </a:r>
            <a:r>
              <a:rPr lang="en-US" dirty="0"/>
              <a:t> </a:t>
            </a:r>
            <a:r>
              <a:rPr lang="en-US" dirty="0" err="1"/>
              <a:t>meetod</a:t>
            </a:r>
            <a:r>
              <a:rPr lang="en-US" dirty="0"/>
              <a:t> </a:t>
            </a:r>
            <a:r>
              <a:rPr lang="en-US" sz="2000" dirty="0"/>
              <a:t>(max 16 mm)</a:t>
            </a:r>
          </a:p>
          <a:p>
            <a:pPr lvl="1">
              <a:lnSpc>
                <a:spcPct val="130000"/>
              </a:lnSpc>
            </a:pPr>
            <a:r>
              <a:rPr lang="en-US" sz="1600" dirty="0" err="1"/>
              <a:t>Kuivtiheduse</a:t>
            </a:r>
            <a:r>
              <a:rPr lang="en-US" sz="1600" dirty="0"/>
              <a:t> </a:t>
            </a:r>
            <a:r>
              <a:rPr lang="en-US" sz="1600" dirty="0" err="1"/>
              <a:t>määramiseks</a:t>
            </a:r>
            <a:r>
              <a:rPr lang="en-US" sz="1600" dirty="0"/>
              <a:t> </a:t>
            </a:r>
            <a:r>
              <a:rPr lang="en-US" sz="1600" dirty="0" err="1"/>
              <a:t>modifitseeritud</a:t>
            </a:r>
            <a:r>
              <a:rPr lang="en-US" sz="1600" dirty="0"/>
              <a:t> Proctor </a:t>
            </a:r>
            <a:r>
              <a:rPr lang="en-US" sz="1600" dirty="0" err="1"/>
              <a:t>või</a:t>
            </a:r>
            <a:r>
              <a:rPr lang="en-US" sz="1600" dirty="0"/>
              <a:t> </a:t>
            </a:r>
            <a:r>
              <a:rPr lang="en-US" sz="1600" dirty="0" err="1"/>
              <a:t>vibrolaual</a:t>
            </a:r>
            <a:r>
              <a:rPr lang="en-US" sz="1600" dirty="0"/>
              <a:t> </a:t>
            </a:r>
            <a:r>
              <a:rPr lang="en-US" sz="1600" dirty="0" err="1"/>
              <a:t>tihendamine</a:t>
            </a:r>
            <a:r>
              <a:rPr lang="en-US" sz="1600" dirty="0"/>
              <a:t>. </a:t>
            </a:r>
            <a:r>
              <a:rPr lang="en-US" sz="1600" dirty="0" err="1"/>
              <a:t>Proov</a:t>
            </a:r>
            <a:r>
              <a:rPr lang="en-US" sz="1600" dirty="0"/>
              <a:t> </a:t>
            </a:r>
            <a:r>
              <a:rPr lang="en-US" sz="1600" dirty="0" err="1"/>
              <a:t>objektilt</a:t>
            </a:r>
            <a:r>
              <a:rPr lang="en-US" sz="1600" dirty="0"/>
              <a:t> </a:t>
            </a:r>
            <a:r>
              <a:rPr lang="en-US" sz="1600" dirty="0" err="1"/>
              <a:t>lõikerõngaga</a:t>
            </a:r>
            <a:r>
              <a:rPr lang="en-US" sz="1600" dirty="0"/>
              <a:t>.</a:t>
            </a:r>
          </a:p>
          <a:p>
            <a:pPr marL="514350" indent="-514350">
              <a:buFont typeface="+mj-lt"/>
              <a:buAutoNum type="arabicPeriod"/>
            </a:pPr>
            <a:endParaRPr lang="en-US" dirty="0"/>
          </a:p>
        </p:txBody>
      </p:sp>
    </p:spTree>
    <p:extLst>
      <p:ext uri="{BB962C8B-B14F-4D97-AF65-F5344CB8AC3E}">
        <p14:creationId xmlns:p14="http://schemas.microsoft.com/office/powerpoint/2010/main" val="20198213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6C59-3DC2-0506-F0E6-1518A93B4216}"/>
              </a:ext>
            </a:extLst>
          </p:cNvPr>
          <p:cNvSpPr>
            <a:spLocks noGrp="1"/>
          </p:cNvSpPr>
          <p:nvPr>
            <p:ph type="title"/>
          </p:nvPr>
        </p:nvSpPr>
        <p:spPr/>
        <p:txBody>
          <a:bodyPr/>
          <a:lstStyle/>
          <a:p>
            <a:r>
              <a:rPr lang="en-US" dirty="0" err="1"/>
              <a:t>MaaRYL</a:t>
            </a:r>
            <a:r>
              <a:rPr lang="en-US" dirty="0"/>
              <a:t> ja </a:t>
            </a:r>
            <a:r>
              <a:rPr lang="en-US" dirty="0" err="1"/>
              <a:t>tihenduskontroll</a:t>
            </a:r>
            <a:endParaRPr lang="en-US" dirty="0"/>
          </a:p>
        </p:txBody>
      </p:sp>
      <p:sp>
        <p:nvSpPr>
          <p:cNvPr id="3" name="Content Placeholder 2">
            <a:extLst>
              <a:ext uri="{FF2B5EF4-FFF2-40B4-BE49-F238E27FC236}">
                <a16:creationId xmlns:a16="http://schemas.microsoft.com/office/drawing/2014/main" id="{13919708-ADDC-4524-31F5-81BC6E957052}"/>
              </a:ext>
            </a:extLst>
          </p:cNvPr>
          <p:cNvSpPr>
            <a:spLocks noGrp="1"/>
          </p:cNvSpPr>
          <p:nvPr>
            <p:ph idx="1"/>
          </p:nvPr>
        </p:nvSpPr>
        <p:spPr/>
        <p:txBody>
          <a:bodyPr>
            <a:normAutofit fontScale="92500" lnSpcReduction="10000"/>
          </a:bodyPr>
          <a:lstStyle/>
          <a:p>
            <a:r>
              <a:rPr lang="en-US" dirty="0" err="1"/>
              <a:t>Tõlge</a:t>
            </a:r>
            <a:r>
              <a:rPr lang="en-US" dirty="0"/>
              <a:t> on </a:t>
            </a:r>
            <a:r>
              <a:rPr lang="en-US" dirty="0" err="1"/>
              <a:t>eksitav</a:t>
            </a:r>
            <a:r>
              <a:rPr lang="en-US" dirty="0"/>
              <a:t> – </a:t>
            </a:r>
            <a:r>
              <a:rPr lang="en-US" dirty="0" err="1"/>
              <a:t>mõiste</a:t>
            </a:r>
            <a:r>
              <a:rPr lang="en-US" dirty="0"/>
              <a:t> “</a:t>
            </a:r>
            <a:r>
              <a:rPr lang="en-US" b="1" dirty="0" err="1"/>
              <a:t>tihedus</a:t>
            </a:r>
            <a:r>
              <a:rPr lang="en-US" dirty="0"/>
              <a:t>” on </a:t>
            </a:r>
            <a:r>
              <a:rPr lang="en-US" dirty="0" err="1"/>
              <a:t>absoluutne</a:t>
            </a:r>
            <a:r>
              <a:rPr lang="en-US" dirty="0"/>
              <a:t>, </a:t>
            </a:r>
            <a:r>
              <a:rPr lang="en-US" dirty="0" err="1"/>
              <a:t>aine</a:t>
            </a:r>
            <a:r>
              <a:rPr lang="en-US" dirty="0"/>
              <a:t> mass </a:t>
            </a:r>
            <a:r>
              <a:rPr lang="en-US" dirty="0" err="1"/>
              <a:t>ruumalaühikus</a:t>
            </a:r>
            <a:r>
              <a:rPr lang="en-US" dirty="0"/>
              <a:t> g/cm</a:t>
            </a:r>
            <a:r>
              <a:rPr lang="en-US" baseline="30000" dirty="0"/>
              <a:t>3</a:t>
            </a:r>
            <a:r>
              <a:rPr lang="en-US" dirty="0"/>
              <a:t> </a:t>
            </a:r>
            <a:r>
              <a:rPr lang="en-US" dirty="0" err="1"/>
              <a:t>või</a:t>
            </a:r>
            <a:r>
              <a:rPr lang="en-US" dirty="0"/>
              <a:t> kg/m</a:t>
            </a:r>
            <a:r>
              <a:rPr lang="en-US" baseline="30000" dirty="0"/>
              <a:t>3 </a:t>
            </a:r>
            <a:r>
              <a:rPr lang="en-US" dirty="0"/>
              <a:t>(</a:t>
            </a:r>
            <a:r>
              <a:rPr lang="en-US" dirty="0" err="1"/>
              <a:t>mahumass</a:t>
            </a:r>
            <a:r>
              <a:rPr lang="en-US" dirty="0"/>
              <a:t>)</a:t>
            </a:r>
          </a:p>
          <a:p>
            <a:r>
              <a:rPr lang="en-US" dirty="0" err="1"/>
              <a:t>mõiste</a:t>
            </a:r>
            <a:r>
              <a:rPr lang="en-US" dirty="0"/>
              <a:t> “</a:t>
            </a:r>
            <a:r>
              <a:rPr lang="en-US" b="1" dirty="0" err="1"/>
              <a:t>tihendus</a:t>
            </a:r>
            <a:r>
              <a:rPr lang="en-US" dirty="0"/>
              <a:t>” on </a:t>
            </a:r>
            <a:r>
              <a:rPr lang="en-US" dirty="0" err="1"/>
              <a:t>suhteline</a:t>
            </a:r>
            <a:r>
              <a:rPr lang="en-US" dirty="0"/>
              <a:t> – </a:t>
            </a:r>
            <a:r>
              <a:rPr lang="en-US" dirty="0" err="1"/>
              <a:t>väljas</a:t>
            </a:r>
            <a:r>
              <a:rPr lang="en-US" dirty="0"/>
              <a:t> </a:t>
            </a:r>
            <a:r>
              <a:rPr lang="en-US" dirty="0" err="1"/>
              <a:t>saavutatud</a:t>
            </a:r>
            <a:r>
              <a:rPr lang="en-US" dirty="0"/>
              <a:t> </a:t>
            </a:r>
            <a:r>
              <a:rPr lang="en-US" dirty="0" err="1"/>
              <a:t>tihedus</a:t>
            </a:r>
            <a:r>
              <a:rPr lang="en-US" dirty="0"/>
              <a:t> </a:t>
            </a:r>
            <a:r>
              <a:rPr lang="en-US" dirty="0" err="1"/>
              <a:t>suhtes</a:t>
            </a:r>
            <a:r>
              <a:rPr lang="en-US" dirty="0"/>
              <a:t> </a:t>
            </a:r>
            <a:r>
              <a:rPr lang="en-US" dirty="0" err="1"/>
              <a:t>laboris</a:t>
            </a:r>
            <a:r>
              <a:rPr lang="en-US" dirty="0"/>
              <a:t> Proctor-</a:t>
            </a:r>
            <a:r>
              <a:rPr lang="en-US" dirty="0" err="1"/>
              <a:t>meetodil</a:t>
            </a:r>
            <a:r>
              <a:rPr lang="en-US" dirty="0"/>
              <a:t> </a:t>
            </a:r>
            <a:r>
              <a:rPr lang="en-US" dirty="0" err="1"/>
              <a:t>sama</a:t>
            </a:r>
            <a:r>
              <a:rPr lang="en-US" dirty="0"/>
              <a:t> </a:t>
            </a:r>
            <a:r>
              <a:rPr lang="en-US" dirty="0" err="1"/>
              <a:t>pinnase</a:t>
            </a:r>
            <a:r>
              <a:rPr lang="en-US" dirty="0"/>
              <a:t> </a:t>
            </a:r>
            <a:r>
              <a:rPr lang="en-US" dirty="0" err="1"/>
              <a:t>või</a:t>
            </a:r>
            <a:r>
              <a:rPr lang="en-US" dirty="0"/>
              <a:t> </a:t>
            </a:r>
            <a:r>
              <a:rPr lang="en-US" dirty="0" err="1"/>
              <a:t>materjali</a:t>
            </a:r>
            <a:r>
              <a:rPr lang="en-US" dirty="0"/>
              <a:t> </a:t>
            </a:r>
            <a:r>
              <a:rPr lang="en-US" dirty="0" err="1"/>
              <a:t>tihendamisel</a:t>
            </a:r>
            <a:r>
              <a:rPr lang="en-US" dirty="0"/>
              <a:t> </a:t>
            </a:r>
            <a:r>
              <a:rPr lang="en-US" dirty="0" err="1"/>
              <a:t>saavutatu</a:t>
            </a:r>
            <a:r>
              <a:rPr lang="en-US" dirty="0"/>
              <a:t> </a:t>
            </a:r>
            <a:r>
              <a:rPr lang="en-US" dirty="0" err="1"/>
              <a:t>suhtes</a:t>
            </a:r>
            <a:r>
              <a:rPr lang="en-US" dirty="0"/>
              <a:t>, </a:t>
            </a:r>
            <a:r>
              <a:rPr lang="en-US" dirty="0" err="1"/>
              <a:t>väljendub</a:t>
            </a:r>
            <a:r>
              <a:rPr lang="en-US" dirty="0"/>
              <a:t> </a:t>
            </a:r>
            <a:r>
              <a:rPr lang="en-US" dirty="0" err="1"/>
              <a:t>protsendina</a:t>
            </a:r>
            <a:r>
              <a:rPr lang="en-US" dirty="0"/>
              <a:t> – </a:t>
            </a:r>
            <a:r>
              <a:rPr lang="en-US" dirty="0" err="1"/>
              <a:t>tegemist</a:t>
            </a:r>
            <a:r>
              <a:rPr lang="en-US" dirty="0"/>
              <a:t> on </a:t>
            </a:r>
            <a:r>
              <a:rPr lang="en-US" dirty="0" err="1"/>
              <a:t>tihendusteguriga</a:t>
            </a:r>
            <a:r>
              <a:rPr lang="en-US" dirty="0"/>
              <a:t>. </a:t>
            </a:r>
          </a:p>
          <a:p>
            <a:pPr lvl="1"/>
            <a:r>
              <a:rPr lang="en-US" dirty="0" err="1"/>
              <a:t>Eristatakse</a:t>
            </a:r>
            <a:r>
              <a:rPr lang="en-US" dirty="0"/>
              <a:t> </a:t>
            </a:r>
            <a:r>
              <a:rPr lang="en-US" dirty="0" err="1"/>
              <a:t>standardset</a:t>
            </a:r>
            <a:r>
              <a:rPr lang="en-US" dirty="0"/>
              <a:t> Proctor-</a:t>
            </a:r>
            <a:r>
              <a:rPr lang="en-US" dirty="0" err="1"/>
              <a:t>katset</a:t>
            </a:r>
            <a:r>
              <a:rPr lang="en-US" dirty="0"/>
              <a:t> (</a:t>
            </a:r>
            <a:r>
              <a:rPr lang="en-US" dirty="0" err="1"/>
              <a:t>reeglina</a:t>
            </a:r>
            <a:r>
              <a:rPr lang="en-US" dirty="0"/>
              <a:t> Eesti </a:t>
            </a:r>
            <a:r>
              <a:rPr lang="en-US" dirty="0" err="1"/>
              <a:t>reglemendis</a:t>
            </a:r>
            <a:r>
              <a:rPr lang="en-US" dirty="0"/>
              <a:t>) ja </a:t>
            </a:r>
            <a:r>
              <a:rPr lang="en-US" b="1" dirty="0" err="1"/>
              <a:t>modifitseeritud</a:t>
            </a:r>
            <a:r>
              <a:rPr lang="en-US" dirty="0"/>
              <a:t> </a:t>
            </a:r>
            <a:r>
              <a:rPr lang="en-US" dirty="0" err="1"/>
              <a:t>Proctorit</a:t>
            </a:r>
            <a:r>
              <a:rPr lang="en-US" dirty="0"/>
              <a:t> (</a:t>
            </a:r>
            <a:r>
              <a:rPr lang="en-US" dirty="0" err="1"/>
              <a:t>reeglina</a:t>
            </a:r>
            <a:r>
              <a:rPr lang="en-US" dirty="0"/>
              <a:t> </a:t>
            </a:r>
            <a:r>
              <a:rPr lang="en-US" dirty="0" err="1"/>
              <a:t>Soome</a:t>
            </a:r>
            <a:r>
              <a:rPr lang="en-US" dirty="0"/>
              <a:t> </a:t>
            </a:r>
            <a:r>
              <a:rPr lang="en-US" dirty="0" err="1"/>
              <a:t>reglemendis</a:t>
            </a:r>
            <a:r>
              <a:rPr lang="en-US" dirty="0"/>
              <a:t>, </a:t>
            </a:r>
            <a:r>
              <a:rPr lang="en-US" dirty="0" err="1"/>
              <a:t>tõlkes</a:t>
            </a:r>
            <a:r>
              <a:rPr lang="en-US" dirty="0"/>
              <a:t> </a:t>
            </a:r>
            <a:r>
              <a:rPr lang="en-US" dirty="0" err="1"/>
              <a:t>kirjeldatud</a:t>
            </a:r>
            <a:r>
              <a:rPr lang="en-US" dirty="0"/>
              <a:t> </a:t>
            </a:r>
            <a:r>
              <a:rPr lang="en-US" dirty="0" err="1"/>
              <a:t>kui</a:t>
            </a:r>
            <a:r>
              <a:rPr lang="en-US" dirty="0"/>
              <a:t> “</a:t>
            </a:r>
            <a:r>
              <a:rPr lang="en-US" dirty="0" err="1"/>
              <a:t>parandatud</a:t>
            </a:r>
            <a:r>
              <a:rPr lang="en-US" dirty="0"/>
              <a:t> Proctor”), </a:t>
            </a:r>
            <a:r>
              <a:rPr lang="en-US" dirty="0" err="1"/>
              <a:t>vahe</a:t>
            </a:r>
            <a:r>
              <a:rPr lang="en-US" dirty="0"/>
              <a:t> on ca </a:t>
            </a:r>
            <a:r>
              <a:rPr lang="en-US" dirty="0" err="1"/>
              <a:t>kolm</a:t>
            </a:r>
            <a:r>
              <a:rPr lang="en-US" dirty="0"/>
              <a:t> </a:t>
            </a:r>
            <a:r>
              <a:rPr lang="en-US" dirty="0" err="1"/>
              <a:t>protsendiühikut</a:t>
            </a:r>
            <a:r>
              <a:rPr lang="en-US" dirty="0"/>
              <a:t> – </a:t>
            </a:r>
            <a:r>
              <a:rPr lang="en-US" dirty="0" err="1"/>
              <a:t>sama</a:t>
            </a:r>
            <a:r>
              <a:rPr lang="en-US" dirty="0"/>
              <a:t> </a:t>
            </a:r>
            <a:r>
              <a:rPr lang="en-US" dirty="0" err="1"/>
              <a:t>materjali</a:t>
            </a:r>
            <a:r>
              <a:rPr lang="en-US" dirty="0"/>
              <a:t> </a:t>
            </a:r>
            <a:r>
              <a:rPr lang="en-US" dirty="0" err="1"/>
              <a:t>puhul</a:t>
            </a:r>
            <a:r>
              <a:rPr lang="en-US" dirty="0"/>
              <a:t> </a:t>
            </a:r>
          </a:p>
          <a:p>
            <a:pPr lvl="1"/>
            <a:r>
              <a:rPr lang="fi-FI" b="1" dirty="0"/>
              <a:t>Tihendustegur</a:t>
            </a:r>
            <a:r>
              <a:rPr lang="fi-FI" dirty="0"/>
              <a:t> on pinnaseskeleti tegeliku mahumassi ja sama pinnase laboris optimaalse niiskuse juures määratud maksimaalse mahumassi suhe.</a:t>
            </a:r>
          </a:p>
          <a:p>
            <a:r>
              <a:rPr lang="fi-FI" dirty="0"/>
              <a:t>Liivadel kasutamiseks sobib ka penetromeeter</a:t>
            </a:r>
            <a:endParaRPr lang="en-US" dirty="0"/>
          </a:p>
        </p:txBody>
      </p:sp>
    </p:spTree>
    <p:extLst>
      <p:ext uri="{BB962C8B-B14F-4D97-AF65-F5344CB8AC3E}">
        <p14:creationId xmlns:p14="http://schemas.microsoft.com/office/powerpoint/2010/main" val="30123778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F384-062C-249B-ECB4-F8ACE9DE6411}"/>
              </a:ext>
            </a:extLst>
          </p:cNvPr>
          <p:cNvSpPr>
            <a:spLocks noGrp="1"/>
          </p:cNvSpPr>
          <p:nvPr>
            <p:ph type="title"/>
          </p:nvPr>
        </p:nvSpPr>
        <p:spPr/>
        <p:txBody>
          <a:bodyPr/>
          <a:lstStyle/>
          <a:p>
            <a:r>
              <a:rPr lang="en-US" dirty="0" err="1"/>
              <a:t>MaaRYL</a:t>
            </a:r>
            <a:r>
              <a:rPr lang="en-US" dirty="0"/>
              <a:t> ja </a:t>
            </a:r>
            <a:r>
              <a:rPr lang="en-US" dirty="0" err="1"/>
              <a:t>kandevõime</a:t>
            </a:r>
            <a:endParaRPr lang="en-US" dirty="0"/>
          </a:p>
        </p:txBody>
      </p:sp>
      <p:sp>
        <p:nvSpPr>
          <p:cNvPr id="3" name="Content Placeholder 2">
            <a:extLst>
              <a:ext uri="{FF2B5EF4-FFF2-40B4-BE49-F238E27FC236}">
                <a16:creationId xmlns:a16="http://schemas.microsoft.com/office/drawing/2014/main" id="{65DD60E9-782A-0EAE-20C5-11EF435FDE6F}"/>
              </a:ext>
            </a:extLst>
          </p:cNvPr>
          <p:cNvSpPr>
            <a:spLocks noGrp="1"/>
          </p:cNvSpPr>
          <p:nvPr>
            <p:ph idx="1"/>
          </p:nvPr>
        </p:nvSpPr>
        <p:spPr/>
        <p:txBody>
          <a:bodyPr>
            <a:normAutofit fontScale="92500" lnSpcReduction="20000"/>
          </a:bodyPr>
          <a:lstStyle/>
          <a:p>
            <a:r>
              <a:rPr lang="en-US" dirty="0" err="1"/>
              <a:t>Tõlge</a:t>
            </a:r>
            <a:r>
              <a:rPr lang="en-US" dirty="0"/>
              <a:t> pole </a:t>
            </a:r>
            <a:r>
              <a:rPr lang="en-US" dirty="0" err="1"/>
              <a:t>piisavalt</a:t>
            </a:r>
            <a:r>
              <a:rPr lang="en-US" dirty="0"/>
              <a:t> </a:t>
            </a:r>
            <a:r>
              <a:rPr lang="en-US" dirty="0" err="1"/>
              <a:t>täpne</a:t>
            </a:r>
            <a:r>
              <a:rPr lang="en-US" dirty="0"/>
              <a:t> – </a:t>
            </a:r>
            <a:r>
              <a:rPr lang="en-US" dirty="0" err="1"/>
              <a:t>mõiste</a:t>
            </a:r>
            <a:r>
              <a:rPr lang="en-US" dirty="0"/>
              <a:t> “</a:t>
            </a:r>
            <a:r>
              <a:rPr lang="en-US" dirty="0" err="1"/>
              <a:t>kandvus</a:t>
            </a:r>
            <a:r>
              <a:rPr lang="en-US" dirty="0"/>
              <a:t>” </a:t>
            </a:r>
            <a:r>
              <a:rPr lang="en-US" dirty="0" err="1"/>
              <a:t>ei</a:t>
            </a:r>
            <a:r>
              <a:rPr lang="en-US" dirty="0"/>
              <a:t> ole </a:t>
            </a:r>
            <a:r>
              <a:rPr lang="en-US" dirty="0" err="1"/>
              <a:t>defineeritud</a:t>
            </a:r>
            <a:r>
              <a:rPr lang="en-US" dirty="0"/>
              <a:t>, </a:t>
            </a:r>
            <a:r>
              <a:rPr lang="en-US" dirty="0" err="1"/>
              <a:t>kasutatakse</a:t>
            </a:r>
            <a:r>
              <a:rPr lang="en-US" dirty="0"/>
              <a:t> </a:t>
            </a:r>
            <a:r>
              <a:rPr lang="en-US" dirty="0" err="1"/>
              <a:t>mõisteid</a:t>
            </a:r>
            <a:r>
              <a:rPr lang="en-US" dirty="0"/>
              <a:t> “</a:t>
            </a:r>
            <a:r>
              <a:rPr lang="en-US" dirty="0" err="1"/>
              <a:t>kandevõime</a:t>
            </a:r>
            <a:r>
              <a:rPr lang="en-US" dirty="0"/>
              <a:t>” ja “</a:t>
            </a:r>
            <a:r>
              <a:rPr lang="en-US" dirty="0" err="1"/>
              <a:t>elastsusmoodul</a:t>
            </a:r>
            <a:r>
              <a:rPr lang="en-US" dirty="0"/>
              <a:t>”.</a:t>
            </a:r>
          </a:p>
          <a:p>
            <a:r>
              <a:rPr lang="en-US" dirty="0" err="1"/>
              <a:t>Mõõdetakse</a:t>
            </a:r>
            <a:r>
              <a:rPr lang="en-US" dirty="0"/>
              <a:t> </a:t>
            </a:r>
            <a:r>
              <a:rPr lang="en-US" dirty="0" err="1"/>
              <a:t>plaatkoormuskatsega</a:t>
            </a:r>
            <a:r>
              <a:rPr lang="en-US" dirty="0"/>
              <a:t> (PLT) ja FWD </a:t>
            </a:r>
            <a:r>
              <a:rPr lang="en-US" dirty="0" err="1"/>
              <a:t>seadmega</a:t>
            </a:r>
            <a:r>
              <a:rPr lang="en-US" dirty="0"/>
              <a:t> (</a:t>
            </a:r>
            <a:r>
              <a:rPr lang="en-US" dirty="0" err="1"/>
              <a:t>pudotuspainelaite</a:t>
            </a:r>
            <a:r>
              <a:rPr lang="en-US" dirty="0"/>
              <a:t>)</a:t>
            </a:r>
          </a:p>
          <a:p>
            <a:pPr lvl="1"/>
            <a:r>
              <a:rPr lang="en-US" dirty="0" err="1"/>
              <a:t>Staatika</a:t>
            </a:r>
            <a:r>
              <a:rPr lang="en-US" dirty="0"/>
              <a:t> = </a:t>
            </a:r>
            <a:r>
              <a:rPr lang="en-US" dirty="0" err="1"/>
              <a:t>plaatkoormuskatse</a:t>
            </a:r>
            <a:r>
              <a:rPr lang="en-US" dirty="0"/>
              <a:t> – </a:t>
            </a:r>
            <a:r>
              <a:rPr lang="en-US" dirty="0" err="1"/>
              <a:t>järkjärguliselt</a:t>
            </a:r>
            <a:r>
              <a:rPr lang="en-US" dirty="0"/>
              <a:t> </a:t>
            </a:r>
            <a:r>
              <a:rPr lang="en-US" dirty="0" err="1"/>
              <a:t>tõstetakse</a:t>
            </a:r>
            <a:r>
              <a:rPr lang="en-US" dirty="0"/>
              <a:t> </a:t>
            </a:r>
            <a:r>
              <a:rPr lang="en-US" dirty="0" err="1"/>
              <a:t>koormus</a:t>
            </a:r>
            <a:r>
              <a:rPr lang="en-US" dirty="0"/>
              <a:t> </a:t>
            </a:r>
            <a:r>
              <a:rPr lang="en-US" dirty="0" err="1"/>
              <a:t>kuni</a:t>
            </a:r>
            <a:r>
              <a:rPr lang="en-US" dirty="0"/>
              <a:t> 5 </a:t>
            </a:r>
            <a:r>
              <a:rPr lang="en-US" dirty="0" err="1"/>
              <a:t>tonnini</a:t>
            </a:r>
            <a:r>
              <a:rPr lang="en-US" dirty="0"/>
              <a:t> 30 cm </a:t>
            </a:r>
            <a:r>
              <a:rPr lang="en-US" dirty="0" err="1"/>
              <a:t>diameetriga</a:t>
            </a:r>
            <a:r>
              <a:rPr lang="en-US" dirty="0"/>
              <a:t> </a:t>
            </a:r>
            <a:r>
              <a:rPr lang="en-US" dirty="0" err="1"/>
              <a:t>koormusplaadile</a:t>
            </a:r>
            <a:r>
              <a:rPr lang="en-US" dirty="0"/>
              <a:t>, </a:t>
            </a:r>
            <a:r>
              <a:rPr lang="en-US" dirty="0" err="1"/>
              <a:t>reeglina</a:t>
            </a:r>
            <a:r>
              <a:rPr lang="en-US" dirty="0"/>
              <a:t> </a:t>
            </a:r>
            <a:r>
              <a:rPr lang="en-US" dirty="0" err="1"/>
              <a:t>teise</a:t>
            </a:r>
            <a:r>
              <a:rPr lang="en-US" dirty="0"/>
              <a:t> </a:t>
            </a:r>
            <a:r>
              <a:rPr lang="en-US" dirty="0" err="1"/>
              <a:t>koormamise</a:t>
            </a:r>
            <a:r>
              <a:rPr lang="en-US" dirty="0"/>
              <a:t> </a:t>
            </a:r>
            <a:r>
              <a:rPr lang="en-US" dirty="0" err="1"/>
              <a:t>tulemust</a:t>
            </a:r>
            <a:r>
              <a:rPr lang="en-US" dirty="0"/>
              <a:t> </a:t>
            </a:r>
            <a:r>
              <a:rPr lang="en-US" dirty="0" err="1"/>
              <a:t>kasutatakse</a:t>
            </a:r>
            <a:r>
              <a:rPr lang="en-US" dirty="0"/>
              <a:t> </a:t>
            </a:r>
            <a:r>
              <a:rPr lang="en-US" dirty="0" err="1"/>
              <a:t>kandevõime</a:t>
            </a:r>
            <a:r>
              <a:rPr lang="en-US" dirty="0"/>
              <a:t> </a:t>
            </a:r>
            <a:r>
              <a:rPr lang="en-US" dirty="0" err="1"/>
              <a:t>väärtusena</a:t>
            </a:r>
            <a:r>
              <a:rPr lang="en-US" dirty="0"/>
              <a:t> (E</a:t>
            </a:r>
            <a:r>
              <a:rPr lang="en-US" baseline="-25000" dirty="0"/>
              <a:t>V2</a:t>
            </a:r>
            <a:r>
              <a:rPr lang="en-US" dirty="0"/>
              <a:t>, E2) – </a:t>
            </a:r>
            <a:r>
              <a:rPr lang="en-US" dirty="0" err="1"/>
              <a:t>imiteerib</a:t>
            </a:r>
            <a:r>
              <a:rPr lang="en-US" dirty="0"/>
              <a:t> </a:t>
            </a:r>
            <a:r>
              <a:rPr lang="en-US" dirty="0" err="1"/>
              <a:t>staatilise</a:t>
            </a:r>
            <a:r>
              <a:rPr lang="en-US" dirty="0"/>
              <a:t> </a:t>
            </a:r>
            <a:r>
              <a:rPr lang="en-US" dirty="0" err="1"/>
              <a:t>koormusena</a:t>
            </a:r>
            <a:r>
              <a:rPr lang="en-US" dirty="0"/>
              <a:t> </a:t>
            </a:r>
            <a:r>
              <a:rPr lang="en-US" dirty="0" err="1"/>
              <a:t>veoautoratast</a:t>
            </a:r>
            <a:r>
              <a:rPr lang="en-US" dirty="0"/>
              <a:t>, </a:t>
            </a:r>
            <a:r>
              <a:rPr lang="en-US" dirty="0" err="1"/>
              <a:t>katse</a:t>
            </a:r>
            <a:r>
              <a:rPr lang="en-US" dirty="0"/>
              <a:t> </a:t>
            </a:r>
            <a:r>
              <a:rPr lang="en-US" dirty="0" err="1"/>
              <a:t>kestvus</a:t>
            </a:r>
            <a:r>
              <a:rPr lang="en-US" dirty="0"/>
              <a:t> 30…45 </a:t>
            </a:r>
            <a:r>
              <a:rPr lang="en-US" dirty="0" err="1"/>
              <a:t>minutit</a:t>
            </a:r>
            <a:endParaRPr lang="en-US" dirty="0"/>
          </a:p>
          <a:p>
            <a:pPr lvl="1"/>
            <a:r>
              <a:rPr lang="en-US" dirty="0" err="1"/>
              <a:t>Dünaamika</a:t>
            </a:r>
            <a:r>
              <a:rPr lang="en-US" dirty="0"/>
              <a:t> = FWD – Falling Weight Deflectometer (</a:t>
            </a:r>
            <a:r>
              <a:rPr lang="en-US" dirty="0" err="1"/>
              <a:t>deflektomeeter</a:t>
            </a:r>
            <a:r>
              <a:rPr lang="en-US" dirty="0"/>
              <a:t>, ca 50 kg </a:t>
            </a:r>
            <a:r>
              <a:rPr lang="en-US" dirty="0" err="1"/>
              <a:t>raskust</a:t>
            </a:r>
            <a:r>
              <a:rPr lang="en-US" dirty="0"/>
              <a:t> </a:t>
            </a:r>
            <a:r>
              <a:rPr lang="en-US" dirty="0" err="1"/>
              <a:t>kukub</a:t>
            </a:r>
            <a:r>
              <a:rPr lang="en-US" dirty="0"/>
              <a:t> </a:t>
            </a:r>
            <a:r>
              <a:rPr lang="en-US" dirty="0" err="1"/>
              <a:t>meetri</a:t>
            </a:r>
            <a:r>
              <a:rPr lang="en-US" dirty="0"/>
              <a:t> </a:t>
            </a:r>
            <a:r>
              <a:rPr lang="en-US" dirty="0" err="1"/>
              <a:t>kõrguselt</a:t>
            </a:r>
            <a:r>
              <a:rPr lang="en-US" dirty="0"/>
              <a:t> 30 cm </a:t>
            </a:r>
            <a:r>
              <a:rPr lang="en-US" dirty="0" err="1"/>
              <a:t>diameetriga</a:t>
            </a:r>
            <a:r>
              <a:rPr lang="en-US" dirty="0"/>
              <a:t> </a:t>
            </a:r>
            <a:r>
              <a:rPr lang="en-US" dirty="0" err="1"/>
              <a:t>koormustallale</a:t>
            </a:r>
            <a:r>
              <a:rPr lang="en-US" dirty="0"/>
              <a:t>) – </a:t>
            </a:r>
            <a:r>
              <a:rPr lang="en-US" dirty="0" err="1"/>
              <a:t>imiteerib</a:t>
            </a:r>
            <a:r>
              <a:rPr lang="en-US" dirty="0"/>
              <a:t> </a:t>
            </a:r>
            <a:r>
              <a:rPr lang="en-US" dirty="0" err="1"/>
              <a:t>maanteekiirusel</a:t>
            </a:r>
            <a:r>
              <a:rPr lang="en-US" dirty="0"/>
              <a:t> </a:t>
            </a:r>
            <a:r>
              <a:rPr lang="en-US" dirty="0" err="1"/>
              <a:t>liikuvat</a:t>
            </a:r>
            <a:r>
              <a:rPr lang="en-US" dirty="0"/>
              <a:t> </a:t>
            </a:r>
            <a:r>
              <a:rPr lang="en-US" dirty="0" err="1"/>
              <a:t>veoautoratast</a:t>
            </a:r>
            <a:r>
              <a:rPr lang="en-US" dirty="0"/>
              <a:t>, </a:t>
            </a:r>
            <a:r>
              <a:rPr lang="en-US" dirty="0" err="1"/>
              <a:t>katse</a:t>
            </a:r>
            <a:r>
              <a:rPr lang="en-US" dirty="0"/>
              <a:t> </a:t>
            </a:r>
            <a:r>
              <a:rPr lang="en-US" dirty="0" err="1"/>
              <a:t>kestvus</a:t>
            </a:r>
            <a:r>
              <a:rPr lang="en-US" dirty="0"/>
              <a:t> 1-2 </a:t>
            </a:r>
            <a:r>
              <a:rPr lang="en-US" dirty="0" err="1"/>
              <a:t>minutit</a:t>
            </a:r>
            <a:endParaRPr lang="en-US" dirty="0"/>
          </a:p>
          <a:p>
            <a:r>
              <a:rPr lang="en-US" dirty="0" err="1"/>
              <a:t>Kergdeflektomeeter</a:t>
            </a:r>
            <a:r>
              <a:rPr lang="en-US" dirty="0"/>
              <a:t> – LWD – </a:t>
            </a:r>
            <a:r>
              <a:rPr lang="en-US" dirty="0" err="1"/>
              <a:t>kergseade</a:t>
            </a:r>
            <a:r>
              <a:rPr lang="en-US" dirty="0"/>
              <a:t>, mis </a:t>
            </a:r>
            <a:r>
              <a:rPr lang="en-US" dirty="0" err="1"/>
              <a:t>annab</a:t>
            </a:r>
            <a:r>
              <a:rPr lang="en-US" dirty="0"/>
              <a:t> </a:t>
            </a:r>
            <a:r>
              <a:rPr lang="en-US" dirty="0" err="1"/>
              <a:t>igal</a:t>
            </a:r>
            <a:r>
              <a:rPr lang="en-US" dirty="0"/>
              <a:t> </a:t>
            </a:r>
            <a:r>
              <a:rPr lang="en-US" dirty="0" err="1"/>
              <a:t>juhul</a:t>
            </a:r>
            <a:r>
              <a:rPr lang="en-US" dirty="0"/>
              <a:t> </a:t>
            </a:r>
            <a:r>
              <a:rPr lang="en-US" dirty="0" err="1"/>
              <a:t>suhtelise</a:t>
            </a:r>
            <a:r>
              <a:rPr lang="en-US" dirty="0"/>
              <a:t> </a:t>
            </a:r>
            <a:r>
              <a:rPr lang="en-US" dirty="0" err="1"/>
              <a:t>indikatsiooni</a:t>
            </a:r>
            <a:r>
              <a:rPr lang="en-US" dirty="0"/>
              <a:t>, </a:t>
            </a:r>
            <a:r>
              <a:rPr lang="en-US" dirty="0" err="1"/>
              <a:t>kuid</a:t>
            </a:r>
            <a:r>
              <a:rPr lang="en-US" dirty="0"/>
              <a:t> </a:t>
            </a:r>
            <a:r>
              <a:rPr lang="en-US" dirty="0" err="1"/>
              <a:t>mitte</a:t>
            </a:r>
            <a:r>
              <a:rPr lang="en-US" dirty="0"/>
              <a:t> </a:t>
            </a:r>
            <a:r>
              <a:rPr lang="en-US" dirty="0" err="1"/>
              <a:t>alati</a:t>
            </a:r>
            <a:r>
              <a:rPr lang="en-US" dirty="0"/>
              <a:t> </a:t>
            </a:r>
            <a:r>
              <a:rPr lang="en-US" dirty="0" err="1"/>
              <a:t>täpseid</a:t>
            </a:r>
            <a:r>
              <a:rPr lang="en-US" dirty="0"/>
              <a:t> </a:t>
            </a:r>
            <a:r>
              <a:rPr lang="en-US" dirty="0" err="1"/>
              <a:t>tulemusi</a:t>
            </a:r>
            <a:r>
              <a:rPr lang="en-US" dirty="0"/>
              <a:t> (</a:t>
            </a:r>
            <a:r>
              <a:rPr lang="en-US" dirty="0" err="1"/>
              <a:t>teatud</a:t>
            </a:r>
            <a:r>
              <a:rPr lang="en-US" dirty="0"/>
              <a:t> </a:t>
            </a:r>
            <a:r>
              <a:rPr lang="en-US" dirty="0" err="1"/>
              <a:t>hajuvus</a:t>
            </a:r>
            <a:r>
              <a:rPr lang="en-US" dirty="0"/>
              <a:t>) </a:t>
            </a:r>
            <a:r>
              <a:rPr lang="en-US" dirty="0" err="1"/>
              <a:t>sest</a:t>
            </a:r>
            <a:r>
              <a:rPr lang="en-US" dirty="0"/>
              <a:t> </a:t>
            </a:r>
            <a:r>
              <a:rPr lang="en-US" dirty="0" err="1"/>
              <a:t>kergseadmena</a:t>
            </a:r>
            <a:r>
              <a:rPr lang="en-US" dirty="0"/>
              <a:t> </a:t>
            </a:r>
            <a:r>
              <a:rPr lang="en-US" dirty="0" err="1"/>
              <a:t>imiteerib</a:t>
            </a:r>
            <a:r>
              <a:rPr lang="en-US" dirty="0"/>
              <a:t> </a:t>
            </a:r>
            <a:r>
              <a:rPr lang="en-US" dirty="0" err="1"/>
              <a:t>pigem</a:t>
            </a:r>
            <a:r>
              <a:rPr lang="en-US" dirty="0"/>
              <a:t> </a:t>
            </a:r>
            <a:r>
              <a:rPr lang="en-US" dirty="0" err="1"/>
              <a:t>sõiduauto</a:t>
            </a:r>
            <a:r>
              <a:rPr lang="en-US" dirty="0"/>
              <a:t> </a:t>
            </a:r>
            <a:r>
              <a:rPr lang="en-US" dirty="0" err="1"/>
              <a:t>koormust</a:t>
            </a:r>
            <a:r>
              <a:rPr lang="en-US" dirty="0"/>
              <a:t> </a:t>
            </a:r>
            <a:r>
              <a:rPr lang="en-US" dirty="0" err="1"/>
              <a:t>katendile</a:t>
            </a:r>
            <a:endParaRPr lang="en-US" dirty="0"/>
          </a:p>
        </p:txBody>
      </p:sp>
    </p:spTree>
    <p:extLst>
      <p:ext uri="{BB962C8B-B14F-4D97-AF65-F5344CB8AC3E}">
        <p14:creationId xmlns:p14="http://schemas.microsoft.com/office/powerpoint/2010/main" val="2049545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32B1-0540-F5E1-D422-3C2FC4226CCE}"/>
              </a:ext>
            </a:extLst>
          </p:cNvPr>
          <p:cNvSpPr>
            <a:spLocks noGrp="1"/>
          </p:cNvSpPr>
          <p:nvPr>
            <p:ph type="title"/>
          </p:nvPr>
        </p:nvSpPr>
        <p:spPr/>
        <p:txBody>
          <a:bodyPr>
            <a:normAutofit/>
          </a:bodyPr>
          <a:lstStyle/>
          <a:p>
            <a:r>
              <a:rPr lang="en-US" dirty="0" err="1"/>
              <a:t>Dünaamilised</a:t>
            </a:r>
            <a:r>
              <a:rPr lang="en-US" dirty="0"/>
              <a:t> </a:t>
            </a:r>
            <a:r>
              <a:rPr lang="en-US" dirty="0" err="1"/>
              <a:t>kandevõimekatsed</a:t>
            </a:r>
            <a:endParaRPr lang="en-US" dirty="0"/>
          </a:p>
        </p:txBody>
      </p:sp>
      <p:sp>
        <p:nvSpPr>
          <p:cNvPr id="3" name="Content Placeholder 2">
            <a:extLst>
              <a:ext uri="{FF2B5EF4-FFF2-40B4-BE49-F238E27FC236}">
                <a16:creationId xmlns:a16="http://schemas.microsoft.com/office/drawing/2014/main" id="{4BFE971F-5F6E-B129-3677-A447602C5CEE}"/>
              </a:ext>
            </a:extLst>
          </p:cNvPr>
          <p:cNvSpPr>
            <a:spLocks noGrp="1"/>
          </p:cNvSpPr>
          <p:nvPr>
            <p:ph idx="1"/>
          </p:nvPr>
        </p:nvSpPr>
        <p:spPr>
          <a:xfrm>
            <a:off x="838200" y="1825625"/>
            <a:ext cx="10795612" cy="4351338"/>
          </a:xfrm>
        </p:spPr>
        <p:txBody>
          <a:bodyPr>
            <a:normAutofit lnSpcReduction="10000"/>
          </a:bodyPr>
          <a:lstStyle/>
          <a:p>
            <a:r>
              <a:rPr lang="en-US" dirty="0" err="1">
                <a:highlight>
                  <a:srgbClr val="FFFF00"/>
                </a:highlight>
              </a:rPr>
              <a:t>Kukutamisseade</a:t>
            </a:r>
            <a:r>
              <a:rPr lang="en-US" dirty="0"/>
              <a:t> = FWD = Falling Weight Deflectometer, ca 50 kg</a:t>
            </a:r>
          </a:p>
          <a:p>
            <a:pPr lvl="1"/>
            <a:r>
              <a:rPr lang="en-US" dirty="0" err="1"/>
              <a:t>Mõõtmised</a:t>
            </a:r>
            <a:r>
              <a:rPr lang="en-US" dirty="0"/>
              <a:t> </a:t>
            </a:r>
            <a:r>
              <a:rPr lang="en-US" dirty="0" err="1"/>
              <a:t>reeglina</a:t>
            </a:r>
            <a:r>
              <a:rPr lang="en-US" dirty="0"/>
              <a:t> </a:t>
            </a:r>
            <a:r>
              <a:rPr lang="en-US" dirty="0" err="1"/>
              <a:t>teekatte</a:t>
            </a:r>
            <a:r>
              <a:rPr lang="en-US" dirty="0"/>
              <a:t> (</a:t>
            </a:r>
            <a:r>
              <a:rPr lang="en-US" dirty="0" err="1"/>
              <a:t>asfaldi</a:t>
            </a:r>
            <a:r>
              <a:rPr lang="en-US" dirty="0"/>
              <a:t>) pinnal, </a:t>
            </a:r>
            <a:r>
              <a:rPr lang="en-US" dirty="0" err="1"/>
              <a:t>sõiduauto</a:t>
            </a:r>
            <a:r>
              <a:rPr lang="en-US" dirty="0"/>
              <a:t> </a:t>
            </a:r>
            <a:r>
              <a:rPr lang="en-US" dirty="0" err="1"/>
              <a:t>haagis</a:t>
            </a:r>
            <a:endParaRPr lang="en-US" dirty="0"/>
          </a:p>
          <a:p>
            <a:pPr lvl="1"/>
            <a:r>
              <a:rPr lang="en-US" dirty="0" err="1"/>
              <a:t>Andur</a:t>
            </a:r>
            <a:r>
              <a:rPr lang="en-US" dirty="0"/>
              <a:t> </a:t>
            </a:r>
            <a:r>
              <a:rPr lang="en-US" dirty="0" err="1"/>
              <a:t>koormustalla</a:t>
            </a:r>
            <a:r>
              <a:rPr lang="en-US" dirty="0"/>
              <a:t> all ja </a:t>
            </a:r>
            <a:r>
              <a:rPr lang="en-US" dirty="0" err="1"/>
              <a:t>lisa-andurid</a:t>
            </a:r>
            <a:r>
              <a:rPr lang="en-US" dirty="0"/>
              <a:t> </a:t>
            </a:r>
            <a:r>
              <a:rPr lang="en-US" dirty="0" err="1"/>
              <a:t>teljest</a:t>
            </a:r>
            <a:r>
              <a:rPr lang="en-US" dirty="0"/>
              <a:t> </a:t>
            </a:r>
            <a:r>
              <a:rPr lang="en-US" dirty="0" err="1"/>
              <a:t>eemal</a:t>
            </a:r>
            <a:endParaRPr lang="en-US" dirty="0"/>
          </a:p>
          <a:p>
            <a:pPr lvl="2"/>
            <a:r>
              <a:rPr lang="en-US" dirty="0"/>
              <a:t>Lisa-</a:t>
            </a:r>
            <a:r>
              <a:rPr lang="en-US" dirty="0" err="1"/>
              <a:t>andurid</a:t>
            </a:r>
            <a:r>
              <a:rPr lang="en-US" dirty="0"/>
              <a:t> </a:t>
            </a:r>
            <a:r>
              <a:rPr lang="en-US" dirty="0" err="1"/>
              <a:t>annavad</a:t>
            </a:r>
            <a:r>
              <a:rPr lang="en-US" dirty="0"/>
              <a:t> </a:t>
            </a:r>
            <a:r>
              <a:rPr lang="en-US" dirty="0" err="1"/>
              <a:t>vajumikausi</a:t>
            </a:r>
            <a:r>
              <a:rPr lang="en-US" dirty="0"/>
              <a:t> </a:t>
            </a:r>
            <a:r>
              <a:rPr lang="en-US" dirty="0" err="1"/>
              <a:t>kuju</a:t>
            </a:r>
            <a:r>
              <a:rPr lang="en-US" dirty="0"/>
              <a:t>,  mis </a:t>
            </a:r>
            <a:r>
              <a:rPr lang="en-US" dirty="0" err="1"/>
              <a:t>võimaldab</a:t>
            </a:r>
            <a:r>
              <a:rPr lang="en-US" dirty="0"/>
              <a:t> </a:t>
            </a:r>
            <a:r>
              <a:rPr lang="en-US" dirty="0" err="1"/>
              <a:t>hinnata</a:t>
            </a:r>
            <a:r>
              <a:rPr lang="en-US" dirty="0"/>
              <a:t> </a:t>
            </a:r>
            <a:r>
              <a:rPr lang="en-US" dirty="0" err="1"/>
              <a:t>konstruktsiooni</a:t>
            </a:r>
            <a:r>
              <a:rPr lang="en-US" dirty="0"/>
              <a:t> </a:t>
            </a:r>
            <a:r>
              <a:rPr lang="en-US" dirty="0" err="1"/>
              <a:t>toimet</a:t>
            </a:r>
            <a:r>
              <a:rPr lang="en-US" dirty="0"/>
              <a:t> </a:t>
            </a:r>
            <a:r>
              <a:rPr lang="en-US" dirty="0" err="1"/>
              <a:t>erinevates</a:t>
            </a:r>
            <a:r>
              <a:rPr lang="en-US" dirty="0"/>
              <a:t> </a:t>
            </a:r>
            <a:r>
              <a:rPr lang="en-US" dirty="0" err="1"/>
              <a:t>sügavustes</a:t>
            </a:r>
            <a:r>
              <a:rPr lang="en-US" dirty="0"/>
              <a:t> (</a:t>
            </a:r>
            <a:r>
              <a:rPr lang="en-US" dirty="0" err="1"/>
              <a:t>elastse</a:t>
            </a:r>
            <a:r>
              <a:rPr lang="en-US" dirty="0"/>
              <a:t> </a:t>
            </a:r>
            <a:r>
              <a:rPr lang="en-US" dirty="0" err="1"/>
              <a:t>poolruumi</a:t>
            </a:r>
            <a:r>
              <a:rPr lang="en-US" dirty="0"/>
              <a:t> </a:t>
            </a:r>
            <a:r>
              <a:rPr lang="en-US" dirty="0" err="1"/>
              <a:t>teooria</a:t>
            </a:r>
            <a:r>
              <a:rPr lang="en-US" dirty="0"/>
              <a:t>)</a:t>
            </a:r>
          </a:p>
          <a:p>
            <a:pPr lvl="1"/>
            <a:r>
              <a:rPr lang="en-US" dirty="0"/>
              <a:t>FWD - </a:t>
            </a:r>
            <a:r>
              <a:rPr lang="en-US" dirty="0" err="1"/>
              <a:t>Deflektomeeter</a:t>
            </a:r>
            <a:r>
              <a:rPr lang="en-US" dirty="0"/>
              <a:t> = ca 5-tonnise </a:t>
            </a:r>
            <a:r>
              <a:rPr lang="en-US" dirty="0" err="1"/>
              <a:t>autoratta</a:t>
            </a:r>
            <a:r>
              <a:rPr lang="en-US" dirty="0"/>
              <a:t> </a:t>
            </a:r>
            <a:r>
              <a:rPr lang="en-US" dirty="0" err="1"/>
              <a:t>imiteerimine</a:t>
            </a:r>
            <a:endParaRPr lang="en-US" dirty="0"/>
          </a:p>
          <a:p>
            <a:pPr lvl="2"/>
            <a:r>
              <a:rPr lang="en-US" dirty="0" err="1"/>
              <a:t>Pinge</a:t>
            </a:r>
            <a:r>
              <a:rPr lang="en-US" dirty="0"/>
              <a:t> 30 cm </a:t>
            </a:r>
            <a:r>
              <a:rPr lang="en-US" dirty="0" err="1"/>
              <a:t>diameetriga</a:t>
            </a:r>
            <a:r>
              <a:rPr lang="en-US" dirty="0"/>
              <a:t> </a:t>
            </a:r>
            <a:r>
              <a:rPr lang="en-US" dirty="0" err="1"/>
              <a:t>talla</a:t>
            </a:r>
            <a:r>
              <a:rPr lang="en-US" dirty="0"/>
              <a:t> all – 707 kPa, </a:t>
            </a:r>
            <a:r>
              <a:rPr lang="en-US" dirty="0" err="1"/>
              <a:t>autorehv</a:t>
            </a:r>
            <a:r>
              <a:rPr lang="en-US" dirty="0"/>
              <a:t> 600…900 kPa</a:t>
            </a:r>
          </a:p>
          <a:p>
            <a:pPr lvl="1"/>
            <a:r>
              <a:rPr lang="en-US" dirty="0"/>
              <a:t>HWD – Heavy Weight Deflectometer – 30-tonnise </a:t>
            </a:r>
            <a:r>
              <a:rPr lang="en-US" dirty="0" err="1"/>
              <a:t>lennukiratta</a:t>
            </a:r>
            <a:r>
              <a:rPr lang="en-US" dirty="0"/>
              <a:t> </a:t>
            </a:r>
            <a:r>
              <a:rPr lang="en-US" dirty="0" err="1"/>
              <a:t>imiteerimine</a:t>
            </a:r>
            <a:endParaRPr lang="en-US" dirty="0"/>
          </a:p>
          <a:p>
            <a:pPr lvl="1"/>
            <a:r>
              <a:rPr lang="en-US" dirty="0"/>
              <a:t>Heavy Loadman – FWD </a:t>
            </a:r>
            <a:r>
              <a:rPr lang="en-US" dirty="0" err="1"/>
              <a:t>ilma</a:t>
            </a:r>
            <a:r>
              <a:rPr lang="en-US" dirty="0"/>
              <a:t> </a:t>
            </a:r>
            <a:r>
              <a:rPr lang="en-US" dirty="0" err="1"/>
              <a:t>lisa-anduriteta</a:t>
            </a:r>
            <a:r>
              <a:rPr lang="en-US" dirty="0"/>
              <a:t>, </a:t>
            </a:r>
            <a:r>
              <a:rPr lang="en-US" dirty="0" err="1"/>
              <a:t>ainult</a:t>
            </a:r>
            <a:r>
              <a:rPr lang="en-US" dirty="0"/>
              <a:t> </a:t>
            </a:r>
            <a:r>
              <a:rPr lang="en-US" dirty="0" err="1"/>
              <a:t>kandevõime</a:t>
            </a:r>
            <a:endParaRPr lang="en-US" dirty="0"/>
          </a:p>
          <a:p>
            <a:r>
              <a:rPr lang="en-US" dirty="0" err="1">
                <a:highlight>
                  <a:srgbClr val="FFFF00"/>
                </a:highlight>
              </a:rPr>
              <a:t>Kerge</a:t>
            </a:r>
            <a:r>
              <a:rPr lang="en-US" dirty="0">
                <a:highlight>
                  <a:srgbClr val="FFFF00"/>
                </a:highlight>
              </a:rPr>
              <a:t> </a:t>
            </a:r>
            <a:r>
              <a:rPr lang="en-US" dirty="0" err="1">
                <a:highlight>
                  <a:srgbClr val="FFFF00"/>
                </a:highlight>
              </a:rPr>
              <a:t>kukutamiskatse</a:t>
            </a:r>
            <a:r>
              <a:rPr lang="en-US" dirty="0">
                <a:highlight>
                  <a:srgbClr val="FFFF00"/>
                </a:highlight>
              </a:rPr>
              <a:t> </a:t>
            </a:r>
            <a:r>
              <a:rPr lang="en-US" dirty="0"/>
              <a:t>= Loadman LWD = </a:t>
            </a:r>
            <a:r>
              <a:rPr lang="en-US" dirty="0" err="1"/>
              <a:t>LightWeight</a:t>
            </a:r>
            <a:r>
              <a:rPr lang="en-US" dirty="0"/>
              <a:t> Deflectometer</a:t>
            </a:r>
          </a:p>
          <a:p>
            <a:pPr lvl="1"/>
            <a:r>
              <a:rPr lang="en-US" dirty="0"/>
              <a:t>5…20 kg </a:t>
            </a:r>
            <a:r>
              <a:rPr lang="en-US" dirty="0" err="1"/>
              <a:t>raskus</a:t>
            </a:r>
            <a:r>
              <a:rPr lang="en-US" dirty="0"/>
              <a:t>, </a:t>
            </a:r>
            <a:r>
              <a:rPr lang="en-US" dirty="0" err="1"/>
              <a:t>reeglina</a:t>
            </a:r>
            <a:r>
              <a:rPr lang="en-US" dirty="0"/>
              <a:t> </a:t>
            </a:r>
            <a:r>
              <a:rPr lang="en-US" dirty="0" err="1"/>
              <a:t>kuni</a:t>
            </a:r>
            <a:r>
              <a:rPr lang="en-US" dirty="0"/>
              <a:t> 300 kPa </a:t>
            </a:r>
            <a:r>
              <a:rPr lang="en-US" dirty="0" err="1"/>
              <a:t>pinge</a:t>
            </a:r>
            <a:r>
              <a:rPr lang="en-US" dirty="0"/>
              <a:t> – </a:t>
            </a:r>
            <a:r>
              <a:rPr lang="en-US" dirty="0" err="1"/>
              <a:t>sõiduauto</a:t>
            </a:r>
            <a:r>
              <a:rPr lang="en-US" dirty="0"/>
              <a:t> </a:t>
            </a:r>
            <a:r>
              <a:rPr lang="en-US" dirty="0" err="1"/>
              <a:t>koormuse</a:t>
            </a:r>
            <a:r>
              <a:rPr lang="en-US" dirty="0"/>
              <a:t> tase </a:t>
            </a:r>
            <a:r>
              <a:rPr lang="en-US" dirty="0" err="1"/>
              <a:t>asfaldil</a:t>
            </a:r>
            <a:r>
              <a:rPr lang="en-US" dirty="0"/>
              <a:t> </a:t>
            </a:r>
            <a:r>
              <a:rPr lang="en-US" dirty="0" err="1"/>
              <a:t>ehk</a:t>
            </a:r>
            <a:r>
              <a:rPr lang="en-US" dirty="0"/>
              <a:t> </a:t>
            </a:r>
            <a:r>
              <a:rPr lang="en-US" dirty="0" err="1"/>
              <a:t>suure</a:t>
            </a:r>
            <a:r>
              <a:rPr lang="en-US" dirty="0"/>
              <a:t> auto </a:t>
            </a:r>
            <a:r>
              <a:rPr lang="en-US" dirty="0" err="1"/>
              <a:t>koormus</a:t>
            </a:r>
            <a:r>
              <a:rPr lang="en-US" dirty="0"/>
              <a:t> </a:t>
            </a:r>
            <a:r>
              <a:rPr lang="en-US" dirty="0" err="1"/>
              <a:t>asfaldi</a:t>
            </a:r>
            <a:r>
              <a:rPr lang="en-US" dirty="0"/>
              <a:t> all</a:t>
            </a:r>
          </a:p>
          <a:p>
            <a:endParaRPr lang="en-US" dirty="0"/>
          </a:p>
        </p:txBody>
      </p:sp>
    </p:spTree>
    <p:extLst>
      <p:ext uri="{BB962C8B-B14F-4D97-AF65-F5344CB8AC3E}">
        <p14:creationId xmlns:p14="http://schemas.microsoft.com/office/powerpoint/2010/main" val="2006701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B1E44-72EE-9B84-45A3-149EA2649C4E}"/>
              </a:ext>
            </a:extLst>
          </p:cNvPr>
          <p:cNvSpPr>
            <a:spLocks noGrp="1"/>
          </p:cNvSpPr>
          <p:nvPr>
            <p:ph type="title"/>
          </p:nvPr>
        </p:nvSpPr>
        <p:spPr/>
        <p:txBody>
          <a:bodyPr/>
          <a:lstStyle/>
          <a:p>
            <a:r>
              <a:rPr lang="en-US" dirty="0"/>
              <a:t>LWD </a:t>
            </a:r>
            <a:r>
              <a:rPr lang="en-US" dirty="0" err="1"/>
              <a:t>kasutus</a:t>
            </a:r>
            <a:r>
              <a:rPr lang="en-US" dirty="0"/>
              <a:t> ja </a:t>
            </a:r>
            <a:r>
              <a:rPr lang="en-US" dirty="0" err="1"/>
              <a:t>seosed</a:t>
            </a:r>
            <a:endParaRPr lang="en-US" dirty="0"/>
          </a:p>
        </p:txBody>
      </p:sp>
      <p:sp>
        <p:nvSpPr>
          <p:cNvPr id="3" name="Content Placeholder 2">
            <a:extLst>
              <a:ext uri="{FF2B5EF4-FFF2-40B4-BE49-F238E27FC236}">
                <a16:creationId xmlns:a16="http://schemas.microsoft.com/office/drawing/2014/main" id="{6D7862F9-68E7-B85F-DE34-31A8B71CD2BB}"/>
              </a:ext>
            </a:extLst>
          </p:cNvPr>
          <p:cNvSpPr>
            <a:spLocks noGrp="1"/>
          </p:cNvSpPr>
          <p:nvPr>
            <p:ph idx="1"/>
          </p:nvPr>
        </p:nvSpPr>
        <p:spPr>
          <a:xfrm>
            <a:off x="374573" y="1825625"/>
            <a:ext cx="11435509" cy="4351338"/>
          </a:xfrm>
        </p:spPr>
        <p:txBody>
          <a:bodyPr>
            <a:normAutofit fontScale="85000" lnSpcReduction="20000"/>
          </a:bodyPr>
          <a:lstStyle/>
          <a:p>
            <a:r>
              <a:rPr lang="en-US" dirty="0"/>
              <a:t>Baas-</a:t>
            </a:r>
            <a:r>
              <a:rPr lang="en-US" dirty="0" err="1"/>
              <a:t>seadmeks</a:t>
            </a:r>
            <a:r>
              <a:rPr lang="en-US" dirty="0"/>
              <a:t> on </a:t>
            </a:r>
            <a:r>
              <a:rPr lang="en-US" dirty="0" err="1"/>
              <a:t>reeglina</a:t>
            </a:r>
            <a:r>
              <a:rPr lang="en-US" dirty="0"/>
              <a:t> </a:t>
            </a:r>
            <a:r>
              <a:rPr lang="en-US" dirty="0" err="1"/>
              <a:t>plaatkoormuskatse</a:t>
            </a:r>
            <a:r>
              <a:rPr lang="en-US" dirty="0"/>
              <a:t> (E</a:t>
            </a:r>
            <a:r>
              <a:rPr lang="en-US" baseline="-25000" dirty="0"/>
              <a:t>V2</a:t>
            </a:r>
            <a:r>
              <a:rPr lang="en-US" dirty="0"/>
              <a:t>)</a:t>
            </a:r>
          </a:p>
          <a:p>
            <a:r>
              <a:rPr lang="en-US" dirty="0" err="1"/>
              <a:t>InfraRYL</a:t>
            </a:r>
            <a:r>
              <a:rPr lang="en-US" dirty="0"/>
              <a:t>/</a:t>
            </a:r>
            <a:r>
              <a:rPr lang="en-US" dirty="0" err="1"/>
              <a:t>MaaRYL</a:t>
            </a:r>
            <a:r>
              <a:rPr lang="en-US" dirty="0"/>
              <a:t>/</a:t>
            </a:r>
            <a:r>
              <a:rPr lang="en-US" dirty="0" err="1"/>
              <a:t>maanteereglement</a:t>
            </a:r>
            <a:r>
              <a:rPr lang="en-US" dirty="0"/>
              <a:t> </a:t>
            </a:r>
            <a:r>
              <a:rPr lang="en-US" dirty="0" err="1"/>
              <a:t>kasutavad</a:t>
            </a:r>
            <a:r>
              <a:rPr lang="en-US" dirty="0"/>
              <a:t> </a:t>
            </a:r>
            <a:r>
              <a:rPr lang="en-US" dirty="0" err="1"/>
              <a:t>aluse</a:t>
            </a:r>
            <a:r>
              <a:rPr lang="en-US" dirty="0"/>
              <a:t> </a:t>
            </a:r>
            <a:r>
              <a:rPr lang="en-US" dirty="0" err="1"/>
              <a:t>vastuvõtukatsena</a:t>
            </a:r>
            <a:r>
              <a:rPr lang="en-US" dirty="0"/>
              <a:t> PLT ja FWD</a:t>
            </a:r>
          </a:p>
          <a:p>
            <a:pPr lvl="1"/>
            <a:r>
              <a:rPr lang="en-US" dirty="0"/>
              <a:t>KUID – </a:t>
            </a:r>
            <a:r>
              <a:rPr lang="en-US" dirty="0" err="1"/>
              <a:t>saavutatud</a:t>
            </a:r>
            <a:r>
              <a:rPr lang="en-US" dirty="0"/>
              <a:t> </a:t>
            </a:r>
            <a:r>
              <a:rPr lang="en-US" dirty="0" err="1"/>
              <a:t>tulemus</a:t>
            </a:r>
            <a:r>
              <a:rPr lang="en-US" dirty="0"/>
              <a:t> (E</a:t>
            </a:r>
            <a:r>
              <a:rPr lang="en-US" baseline="-25000" dirty="0"/>
              <a:t>V2</a:t>
            </a:r>
            <a:r>
              <a:rPr lang="en-US" dirty="0"/>
              <a:t>, E2) on </a:t>
            </a:r>
            <a:r>
              <a:rPr lang="en-US" dirty="0" err="1"/>
              <a:t>sihtväärtus</a:t>
            </a:r>
            <a:r>
              <a:rPr lang="en-US" dirty="0"/>
              <a:t>, </a:t>
            </a:r>
            <a:r>
              <a:rPr lang="en-US" dirty="0" err="1"/>
              <a:t>mitte</a:t>
            </a:r>
            <a:r>
              <a:rPr lang="en-US" dirty="0"/>
              <a:t> </a:t>
            </a:r>
            <a:r>
              <a:rPr lang="en-US" dirty="0" err="1"/>
              <a:t>vastuvõtutingimus</a:t>
            </a:r>
            <a:endParaRPr lang="en-US" dirty="0"/>
          </a:p>
          <a:p>
            <a:r>
              <a:rPr lang="en-US" dirty="0" err="1"/>
              <a:t>Suurte</a:t>
            </a:r>
            <a:r>
              <a:rPr lang="en-US" dirty="0"/>
              <a:t> </a:t>
            </a:r>
            <a:r>
              <a:rPr lang="en-US" dirty="0" err="1"/>
              <a:t>seadmete</a:t>
            </a:r>
            <a:r>
              <a:rPr lang="en-US" dirty="0"/>
              <a:t> </a:t>
            </a:r>
            <a:r>
              <a:rPr lang="en-US" dirty="0" err="1"/>
              <a:t>puhul</a:t>
            </a:r>
            <a:r>
              <a:rPr lang="en-US" dirty="0"/>
              <a:t> </a:t>
            </a:r>
            <a:r>
              <a:rPr lang="en-US" dirty="0" err="1"/>
              <a:t>loeb</a:t>
            </a:r>
            <a:r>
              <a:rPr lang="en-US" dirty="0"/>
              <a:t> ka E</a:t>
            </a:r>
            <a:r>
              <a:rPr lang="en-US" baseline="-25000" dirty="0"/>
              <a:t>V2 </a:t>
            </a:r>
            <a:r>
              <a:rPr lang="en-US" dirty="0"/>
              <a:t>/E</a:t>
            </a:r>
            <a:r>
              <a:rPr lang="en-US" baseline="-25000" dirty="0"/>
              <a:t>V1</a:t>
            </a:r>
            <a:r>
              <a:rPr lang="en-US" dirty="0"/>
              <a:t>, </a:t>
            </a:r>
            <a:r>
              <a:rPr lang="en-US" dirty="0" err="1"/>
              <a:t>kuid</a:t>
            </a:r>
            <a:r>
              <a:rPr lang="en-US" dirty="0"/>
              <a:t> </a:t>
            </a:r>
            <a:r>
              <a:rPr lang="en-US" dirty="0" err="1"/>
              <a:t>vajalik</a:t>
            </a:r>
            <a:r>
              <a:rPr lang="en-US" dirty="0"/>
              <a:t> </a:t>
            </a:r>
            <a:r>
              <a:rPr lang="en-US" dirty="0" err="1"/>
              <a:t>suhtarvu</a:t>
            </a:r>
            <a:r>
              <a:rPr lang="en-US" dirty="0"/>
              <a:t> tase </a:t>
            </a:r>
            <a:r>
              <a:rPr lang="en-US" dirty="0" err="1"/>
              <a:t>sõltub</a:t>
            </a:r>
            <a:r>
              <a:rPr lang="en-US" dirty="0"/>
              <a:t> </a:t>
            </a:r>
            <a:r>
              <a:rPr lang="en-US" dirty="0" err="1"/>
              <a:t>saavutatud</a:t>
            </a:r>
            <a:r>
              <a:rPr lang="en-US" dirty="0"/>
              <a:t> E</a:t>
            </a:r>
            <a:r>
              <a:rPr lang="en-US" baseline="-25000" dirty="0"/>
              <a:t>V2</a:t>
            </a:r>
            <a:r>
              <a:rPr lang="en-US" dirty="0"/>
              <a:t> </a:t>
            </a:r>
            <a:r>
              <a:rPr lang="en-US" dirty="0" err="1"/>
              <a:t>tasemest</a:t>
            </a:r>
            <a:endParaRPr lang="en-US" dirty="0"/>
          </a:p>
          <a:p>
            <a:pPr lvl="1"/>
            <a:r>
              <a:rPr lang="en-US" dirty="0" err="1"/>
              <a:t>Soome</a:t>
            </a:r>
            <a:r>
              <a:rPr lang="en-US" dirty="0"/>
              <a:t> </a:t>
            </a:r>
            <a:r>
              <a:rPr lang="en-US" dirty="0" err="1"/>
              <a:t>reeglites</a:t>
            </a:r>
            <a:r>
              <a:rPr lang="en-US" dirty="0"/>
              <a:t> </a:t>
            </a:r>
            <a:r>
              <a:rPr lang="en-US" dirty="0" err="1"/>
              <a:t>arvestatakse</a:t>
            </a:r>
            <a:r>
              <a:rPr lang="en-US" dirty="0"/>
              <a:t> Loadman LWD </a:t>
            </a:r>
            <a:r>
              <a:rPr lang="en-US" dirty="0" err="1"/>
              <a:t>puhul</a:t>
            </a:r>
            <a:r>
              <a:rPr lang="en-US" dirty="0"/>
              <a:t> ka </a:t>
            </a:r>
            <a:r>
              <a:rPr lang="en-US" dirty="0" err="1"/>
              <a:t>suhtarvu</a:t>
            </a:r>
            <a:r>
              <a:rPr lang="en-US" dirty="0"/>
              <a:t> E</a:t>
            </a:r>
            <a:r>
              <a:rPr lang="en-US" baseline="-25000" dirty="0"/>
              <a:t>max</a:t>
            </a:r>
            <a:r>
              <a:rPr lang="en-US" dirty="0"/>
              <a:t>/E</a:t>
            </a:r>
            <a:r>
              <a:rPr lang="en-US" baseline="-25000" dirty="0"/>
              <a:t>1 </a:t>
            </a:r>
            <a:r>
              <a:rPr lang="en-US" dirty="0"/>
              <a:t>mis peaks </a:t>
            </a:r>
            <a:r>
              <a:rPr lang="en-US" dirty="0" err="1"/>
              <a:t>kirjeldama</a:t>
            </a:r>
            <a:r>
              <a:rPr lang="en-US" dirty="0"/>
              <a:t> </a:t>
            </a:r>
            <a:r>
              <a:rPr lang="en-US" dirty="0" err="1"/>
              <a:t>tihendustegurit</a:t>
            </a:r>
            <a:r>
              <a:rPr lang="en-US" dirty="0"/>
              <a:t> (</a:t>
            </a:r>
            <a:r>
              <a:rPr lang="en-US" dirty="0" err="1"/>
              <a:t>Dpr</a:t>
            </a:r>
            <a:r>
              <a:rPr lang="en-US" dirty="0"/>
              <a:t>), mis on </a:t>
            </a:r>
            <a:r>
              <a:rPr lang="en-US" dirty="0" err="1"/>
              <a:t>tegelikult</a:t>
            </a:r>
            <a:r>
              <a:rPr lang="en-US" dirty="0"/>
              <a:t> </a:t>
            </a:r>
            <a:r>
              <a:rPr lang="en-US" dirty="0" err="1"/>
              <a:t>saavutatud</a:t>
            </a:r>
            <a:r>
              <a:rPr lang="en-US" dirty="0"/>
              <a:t> </a:t>
            </a:r>
            <a:r>
              <a:rPr lang="en-US" dirty="0" err="1"/>
              <a:t>tiheduse</a:t>
            </a:r>
            <a:r>
              <a:rPr lang="en-US" dirty="0"/>
              <a:t> ja </a:t>
            </a:r>
            <a:r>
              <a:rPr lang="en-US" dirty="0" err="1"/>
              <a:t>laboratoorselt</a:t>
            </a:r>
            <a:r>
              <a:rPr lang="en-US" dirty="0"/>
              <a:t> </a:t>
            </a:r>
            <a:r>
              <a:rPr lang="en-US" dirty="0" err="1"/>
              <a:t>saavutatud</a:t>
            </a:r>
            <a:r>
              <a:rPr lang="en-US" dirty="0"/>
              <a:t> </a:t>
            </a:r>
            <a:r>
              <a:rPr lang="en-US" dirty="0" err="1"/>
              <a:t>maksimaalse</a:t>
            </a:r>
            <a:r>
              <a:rPr lang="en-US" dirty="0"/>
              <a:t> </a:t>
            </a:r>
            <a:r>
              <a:rPr lang="en-US" dirty="0" err="1"/>
              <a:t>tiheduse</a:t>
            </a:r>
            <a:r>
              <a:rPr lang="en-US" dirty="0"/>
              <a:t> </a:t>
            </a:r>
            <a:r>
              <a:rPr lang="en-US" dirty="0" err="1"/>
              <a:t>suhe</a:t>
            </a:r>
            <a:r>
              <a:rPr lang="en-US" dirty="0"/>
              <a:t> (%)</a:t>
            </a:r>
            <a:endParaRPr lang="en-US" baseline="-25000" dirty="0"/>
          </a:p>
          <a:p>
            <a:pPr lvl="1"/>
            <a:r>
              <a:rPr lang="en-US" dirty="0" err="1"/>
              <a:t>Ilmselt</a:t>
            </a:r>
            <a:r>
              <a:rPr lang="en-US" dirty="0"/>
              <a:t> </a:t>
            </a:r>
            <a:r>
              <a:rPr lang="en-US" dirty="0" err="1"/>
              <a:t>Soome</a:t>
            </a:r>
            <a:r>
              <a:rPr lang="en-US" dirty="0"/>
              <a:t> </a:t>
            </a:r>
            <a:r>
              <a:rPr lang="en-US" dirty="0" err="1"/>
              <a:t>eeskujul</a:t>
            </a:r>
            <a:r>
              <a:rPr lang="en-US" dirty="0"/>
              <a:t> on ka </a:t>
            </a:r>
            <a:r>
              <a:rPr lang="en-US" dirty="0" err="1"/>
              <a:t>Eestis</a:t>
            </a:r>
            <a:r>
              <a:rPr lang="en-US" dirty="0"/>
              <a:t> </a:t>
            </a:r>
            <a:r>
              <a:rPr lang="en-US" dirty="0" err="1"/>
              <a:t>varem</a:t>
            </a:r>
            <a:r>
              <a:rPr lang="en-US" dirty="0"/>
              <a:t> </a:t>
            </a:r>
            <a:r>
              <a:rPr lang="en-US" dirty="0" err="1"/>
              <a:t>kasutatud</a:t>
            </a:r>
            <a:r>
              <a:rPr lang="en-US" dirty="0"/>
              <a:t> </a:t>
            </a:r>
            <a:r>
              <a:rPr lang="en-US" dirty="0" err="1"/>
              <a:t>suhtarvu</a:t>
            </a:r>
            <a:r>
              <a:rPr lang="en-US" dirty="0"/>
              <a:t> </a:t>
            </a:r>
            <a:r>
              <a:rPr lang="en-US" dirty="0" err="1"/>
              <a:t>kuid</a:t>
            </a:r>
            <a:r>
              <a:rPr lang="en-US" dirty="0"/>
              <a:t> </a:t>
            </a:r>
            <a:r>
              <a:rPr lang="en-US" dirty="0" err="1"/>
              <a:t>mitte</a:t>
            </a:r>
            <a:r>
              <a:rPr lang="en-US" dirty="0"/>
              <a:t> </a:t>
            </a:r>
            <a:r>
              <a:rPr lang="en-US" dirty="0" err="1"/>
              <a:t>Soome</a:t>
            </a:r>
            <a:r>
              <a:rPr lang="en-US" dirty="0"/>
              <a:t> </a:t>
            </a:r>
            <a:r>
              <a:rPr lang="en-US" dirty="0" err="1"/>
              <a:t>reegli</a:t>
            </a:r>
            <a:r>
              <a:rPr lang="en-US" dirty="0"/>
              <a:t> </a:t>
            </a:r>
            <a:r>
              <a:rPr lang="en-US" dirty="0" err="1"/>
              <a:t>järgi</a:t>
            </a:r>
            <a:r>
              <a:rPr lang="en-US" dirty="0"/>
              <a:t>, </a:t>
            </a:r>
            <a:r>
              <a:rPr lang="en-US" dirty="0" err="1"/>
              <a:t>vaid</a:t>
            </a:r>
            <a:r>
              <a:rPr lang="en-US" dirty="0"/>
              <a:t> </a:t>
            </a:r>
            <a:r>
              <a:rPr lang="en-US" dirty="0" err="1"/>
              <a:t>suhet</a:t>
            </a:r>
            <a:r>
              <a:rPr lang="en-US" dirty="0"/>
              <a:t> Inspector-</a:t>
            </a:r>
            <a:r>
              <a:rPr lang="en-US" dirty="0" err="1"/>
              <a:t>seadme</a:t>
            </a:r>
            <a:r>
              <a:rPr lang="en-US" dirty="0"/>
              <a:t> </a:t>
            </a:r>
            <a:r>
              <a:rPr lang="en-US" dirty="0" err="1"/>
              <a:t>kolme</a:t>
            </a:r>
            <a:r>
              <a:rPr lang="en-US" dirty="0"/>
              <a:t> </a:t>
            </a:r>
            <a:r>
              <a:rPr lang="en-US" dirty="0" err="1"/>
              <a:t>viimase</a:t>
            </a:r>
            <a:r>
              <a:rPr lang="en-US" dirty="0"/>
              <a:t> </a:t>
            </a:r>
            <a:r>
              <a:rPr lang="en-US" dirty="0" err="1"/>
              <a:t>löögi</a:t>
            </a:r>
            <a:r>
              <a:rPr lang="en-US" dirty="0"/>
              <a:t> </a:t>
            </a:r>
            <a:r>
              <a:rPr lang="en-US" dirty="0" err="1"/>
              <a:t>keskmise</a:t>
            </a:r>
            <a:r>
              <a:rPr lang="en-US" dirty="0"/>
              <a:t> (E6…E8) ja </a:t>
            </a:r>
            <a:r>
              <a:rPr lang="en-US" dirty="0" err="1"/>
              <a:t>teise</a:t>
            </a:r>
            <a:r>
              <a:rPr lang="en-US" dirty="0"/>
              <a:t> </a:t>
            </a:r>
            <a:r>
              <a:rPr lang="en-US" dirty="0" err="1"/>
              <a:t>löögi</a:t>
            </a:r>
            <a:r>
              <a:rPr lang="en-US" dirty="0"/>
              <a:t> (E2) </a:t>
            </a:r>
            <a:r>
              <a:rPr lang="en-US" dirty="0" err="1"/>
              <a:t>vahel</a:t>
            </a:r>
            <a:r>
              <a:rPr lang="en-US" dirty="0"/>
              <a:t> </a:t>
            </a:r>
            <a:r>
              <a:rPr lang="en-US" dirty="0" err="1"/>
              <a:t>väites</a:t>
            </a:r>
            <a:r>
              <a:rPr lang="en-US" dirty="0"/>
              <a:t>, et </a:t>
            </a:r>
            <a:r>
              <a:rPr lang="en-US" dirty="0" err="1"/>
              <a:t>esimene</a:t>
            </a:r>
            <a:r>
              <a:rPr lang="en-US" dirty="0"/>
              <a:t> </a:t>
            </a:r>
            <a:r>
              <a:rPr lang="en-US" dirty="0" err="1"/>
              <a:t>löök</a:t>
            </a:r>
            <a:r>
              <a:rPr lang="en-US" dirty="0"/>
              <a:t> on </a:t>
            </a:r>
            <a:r>
              <a:rPr lang="en-US" dirty="0" err="1"/>
              <a:t>sängituslöök</a:t>
            </a:r>
            <a:endParaRPr lang="en-US" dirty="0"/>
          </a:p>
          <a:p>
            <a:pPr lvl="1"/>
            <a:r>
              <a:rPr lang="en-US" dirty="0"/>
              <a:t>KUID – </a:t>
            </a:r>
            <a:r>
              <a:rPr lang="en-US" dirty="0" err="1"/>
              <a:t>meie</a:t>
            </a:r>
            <a:r>
              <a:rPr lang="en-US" dirty="0"/>
              <a:t> </a:t>
            </a:r>
            <a:r>
              <a:rPr lang="en-US" dirty="0" err="1"/>
              <a:t>uuringu</a:t>
            </a:r>
            <a:r>
              <a:rPr lang="en-US" dirty="0"/>
              <a:t> </a:t>
            </a:r>
            <a:r>
              <a:rPr lang="en-US" dirty="0" err="1"/>
              <a:t>alusel</a:t>
            </a:r>
            <a:r>
              <a:rPr lang="en-US" dirty="0"/>
              <a:t> </a:t>
            </a:r>
            <a:r>
              <a:rPr lang="en-US" dirty="0" err="1"/>
              <a:t>puudub</a:t>
            </a:r>
            <a:r>
              <a:rPr lang="en-US" dirty="0"/>
              <a:t> </a:t>
            </a:r>
            <a:r>
              <a:rPr lang="en-US" dirty="0" err="1"/>
              <a:t>seos</a:t>
            </a:r>
            <a:r>
              <a:rPr lang="en-US" dirty="0"/>
              <a:t> </a:t>
            </a:r>
            <a:r>
              <a:rPr lang="en-US" dirty="0" err="1"/>
              <a:t>kergseadme</a:t>
            </a:r>
            <a:r>
              <a:rPr lang="en-US" dirty="0"/>
              <a:t> (LWD) </a:t>
            </a:r>
            <a:r>
              <a:rPr lang="en-US" dirty="0" err="1"/>
              <a:t>seeria</a:t>
            </a:r>
            <a:r>
              <a:rPr lang="en-US" dirty="0"/>
              <a:t> </a:t>
            </a:r>
            <a:r>
              <a:rPr lang="en-US" dirty="0" err="1"/>
              <a:t>käigus</a:t>
            </a:r>
            <a:r>
              <a:rPr lang="en-US" dirty="0"/>
              <a:t> </a:t>
            </a:r>
            <a:r>
              <a:rPr lang="en-US" dirty="0" err="1"/>
              <a:t>toimunud</a:t>
            </a:r>
            <a:r>
              <a:rPr lang="en-US" dirty="0"/>
              <a:t> </a:t>
            </a:r>
            <a:r>
              <a:rPr lang="en-US" dirty="0" err="1"/>
              <a:t>muutuse</a:t>
            </a:r>
            <a:r>
              <a:rPr lang="en-US" dirty="0"/>
              <a:t> ja </a:t>
            </a:r>
            <a:r>
              <a:rPr lang="en-US" dirty="0" err="1"/>
              <a:t>tihendusteguri</a:t>
            </a:r>
            <a:r>
              <a:rPr lang="en-US" dirty="0"/>
              <a:t> </a:t>
            </a:r>
            <a:r>
              <a:rPr lang="en-US" dirty="0" err="1"/>
              <a:t>Dpr</a:t>
            </a:r>
            <a:r>
              <a:rPr lang="en-US" dirty="0"/>
              <a:t> </a:t>
            </a:r>
            <a:r>
              <a:rPr lang="en-US" dirty="0" err="1"/>
              <a:t>vahel</a:t>
            </a:r>
            <a:endParaRPr lang="en-US" dirty="0"/>
          </a:p>
          <a:p>
            <a:pPr lvl="1"/>
            <a:r>
              <a:rPr lang="en-US" dirty="0" err="1"/>
              <a:t>Tegelikud</a:t>
            </a:r>
            <a:r>
              <a:rPr lang="en-US" dirty="0"/>
              <a:t> </a:t>
            </a:r>
            <a:r>
              <a:rPr lang="en-US" dirty="0" err="1"/>
              <a:t>seosed</a:t>
            </a:r>
            <a:r>
              <a:rPr lang="en-US" dirty="0"/>
              <a:t> </a:t>
            </a:r>
            <a:r>
              <a:rPr lang="en-US" dirty="0" err="1"/>
              <a:t>erinevate</a:t>
            </a:r>
            <a:r>
              <a:rPr lang="en-US" dirty="0"/>
              <a:t> LWD ja PLT/FWD </a:t>
            </a:r>
            <a:r>
              <a:rPr lang="en-US" dirty="0" err="1"/>
              <a:t>seadmete</a:t>
            </a:r>
            <a:r>
              <a:rPr lang="en-US" dirty="0"/>
              <a:t> </a:t>
            </a:r>
            <a:r>
              <a:rPr lang="en-US" dirty="0" err="1"/>
              <a:t>tulemuste</a:t>
            </a:r>
            <a:r>
              <a:rPr lang="en-US" dirty="0"/>
              <a:t> </a:t>
            </a:r>
            <a:r>
              <a:rPr lang="en-US" dirty="0" err="1"/>
              <a:t>vahel</a:t>
            </a:r>
            <a:r>
              <a:rPr lang="en-US" dirty="0"/>
              <a:t> </a:t>
            </a:r>
            <a:r>
              <a:rPr lang="en-US" dirty="0" err="1"/>
              <a:t>ei</a:t>
            </a:r>
            <a:r>
              <a:rPr lang="en-US" dirty="0"/>
              <a:t> ole </a:t>
            </a:r>
            <a:r>
              <a:rPr lang="en-US" dirty="0" err="1"/>
              <a:t>ühesed</a:t>
            </a:r>
            <a:endParaRPr lang="en-US" dirty="0"/>
          </a:p>
          <a:p>
            <a:pPr lvl="2"/>
            <a:r>
              <a:rPr lang="en-US" dirty="0" err="1"/>
              <a:t>Erinevatel</a:t>
            </a:r>
            <a:r>
              <a:rPr lang="en-US" dirty="0"/>
              <a:t> </a:t>
            </a:r>
            <a:r>
              <a:rPr lang="en-US" dirty="0" err="1"/>
              <a:t>materjalidel</a:t>
            </a:r>
            <a:r>
              <a:rPr lang="en-US" dirty="0"/>
              <a:t> on </a:t>
            </a:r>
            <a:r>
              <a:rPr lang="en-US" dirty="0" err="1"/>
              <a:t>erinevad</a:t>
            </a:r>
            <a:r>
              <a:rPr lang="en-US" dirty="0"/>
              <a:t> </a:t>
            </a:r>
            <a:r>
              <a:rPr lang="en-US" dirty="0" err="1"/>
              <a:t>seosed</a:t>
            </a:r>
            <a:r>
              <a:rPr lang="en-US" dirty="0"/>
              <a:t> </a:t>
            </a:r>
            <a:r>
              <a:rPr lang="en-US" dirty="0" err="1"/>
              <a:t>ning</a:t>
            </a:r>
            <a:r>
              <a:rPr lang="en-US" dirty="0"/>
              <a:t> need </a:t>
            </a:r>
            <a:r>
              <a:rPr lang="en-US" dirty="0" err="1"/>
              <a:t>ei</a:t>
            </a:r>
            <a:r>
              <a:rPr lang="en-US" dirty="0"/>
              <a:t> </a:t>
            </a:r>
            <a:r>
              <a:rPr lang="en-US" dirty="0" err="1"/>
              <a:t>pruugi</a:t>
            </a:r>
            <a:r>
              <a:rPr lang="en-US" dirty="0"/>
              <a:t> </a:t>
            </a:r>
            <a:r>
              <a:rPr lang="en-US" dirty="0" err="1"/>
              <a:t>alati</a:t>
            </a:r>
            <a:r>
              <a:rPr lang="en-US" dirty="0"/>
              <a:t> olla </a:t>
            </a:r>
            <a:r>
              <a:rPr lang="en-US" dirty="0" err="1"/>
              <a:t>lineaarsed</a:t>
            </a:r>
            <a:endParaRPr lang="en-US" dirty="0"/>
          </a:p>
        </p:txBody>
      </p:sp>
    </p:spTree>
    <p:extLst>
      <p:ext uri="{BB962C8B-B14F-4D97-AF65-F5344CB8AC3E}">
        <p14:creationId xmlns:p14="http://schemas.microsoft.com/office/powerpoint/2010/main" val="32980541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DCCC-9E73-36F4-0986-5BAF616DA902}"/>
              </a:ext>
            </a:extLst>
          </p:cNvPr>
          <p:cNvSpPr>
            <a:spLocks noGrp="1"/>
          </p:cNvSpPr>
          <p:nvPr>
            <p:ph type="title"/>
          </p:nvPr>
        </p:nvSpPr>
        <p:spPr>
          <a:xfrm>
            <a:off x="838200" y="365125"/>
            <a:ext cx="10887364" cy="1325563"/>
          </a:xfrm>
        </p:spPr>
        <p:txBody>
          <a:bodyPr/>
          <a:lstStyle/>
          <a:p>
            <a:r>
              <a:rPr lang="en-US" dirty="0" err="1">
                <a:highlight>
                  <a:srgbClr val="00FFFF"/>
                </a:highlight>
              </a:rPr>
              <a:t>InfraRYL</a:t>
            </a:r>
            <a:r>
              <a:rPr lang="en-US" dirty="0">
                <a:highlight>
                  <a:srgbClr val="00FFFF"/>
                </a:highlight>
              </a:rPr>
              <a:t> 42013 </a:t>
            </a:r>
            <a:r>
              <a:rPr lang="en-US" dirty="0" err="1"/>
              <a:t>täide</a:t>
            </a:r>
            <a:r>
              <a:rPr lang="en-US" dirty="0"/>
              <a:t> </a:t>
            </a:r>
            <a:r>
              <a:rPr lang="en-US" sz="3600" dirty="0"/>
              <a:t>(</a:t>
            </a:r>
            <a:r>
              <a:rPr lang="en-US" sz="3600" dirty="0" err="1"/>
              <a:t>ehitise</a:t>
            </a:r>
            <a:r>
              <a:rPr lang="en-US" sz="3600" dirty="0"/>
              <a:t> e </a:t>
            </a:r>
            <a:r>
              <a:rPr lang="en-US" sz="3600" dirty="0" err="1"/>
              <a:t>silla</a:t>
            </a:r>
            <a:r>
              <a:rPr lang="en-US" sz="3600" dirty="0"/>
              <a:t> </a:t>
            </a:r>
            <a:r>
              <a:rPr lang="en-US" sz="3600" dirty="0" err="1"/>
              <a:t>vundamendi</a:t>
            </a:r>
            <a:r>
              <a:rPr lang="en-US" sz="3600" dirty="0"/>
              <a:t> all)</a:t>
            </a:r>
            <a:endParaRPr lang="en-US" dirty="0"/>
          </a:p>
        </p:txBody>
      </p:sp>
      <p:sp>
        <p:nvSpPr>
          <p:cNvPr id="3" name="Content Placeholder 2">
            <a:extLst>
              <a:ext uri="{FF2B5EF4-FFF2-40B4-BE49-F238E27FC236}">
                <a16:creationId xmlns:a16="http://schemas.microsoft.com/office/drawing/2014/main" id="{59E21C72-65F3-99C0-1F41-2CF4BBC4B6F6}"/>
              </a:ext>
            </a:extLst>
          </p:cNvPr>
          <p:cNvSpPr>
            <a:spLocks noGrp="1"/>
          </p:cNvSpPr>
          <p:nvPr>
            <p:ph idx="1"/>
          </p:nvPr>
        </p:nvSpPr>
        <p:spPr>
          <a:xfrm>
            <a:off x="434109" y="1825625"/>
            <a:ext cx="11439236" cy="4351338"/>
          </a:xfrm>
        </p:spPr>
        <p:txBody>
          <a:bodyPr>
            <a:normAutofit fontScale="85000" lnSpcReduction="20000"/>
          </a:bodyPr>
          <a:lstStyle/>
          <a:p>
            <a:r>
              <a:rPr lang="en-US" dirty="0" err="1"/>
              <a:t>Materjal</a:t>
            </a:r>
            <a:r>
              <a:rPr lang="en-US" dirty="0"/>
              <a:t> – </a:t>
            </a:r>
            <a:r>
              <a:rPr lang="en-US" dirty="0" err="1"/>
              <a:t>kruus</a:t>
            </a:r>
            <a:r>
              <a:rPr lang="en-US" dirty="0"/>
              <a:t>, </a:t>
            </a:r>
            <a:r>
              <a:rPr lang="en-US" dirty="0" err="1"/>
              <a:t>killustik</a:t>
            </a:r>
            <a:r>
              <a:rPr lang="en-US" dirty="0"/>
              <a:t>, </a:t>
            </a:r>
            <a:r>
              <a:rPr lang="en-US" dirty="0" err="1"/>
              <a:t>purustatud</a:t>
            </a:r>
            <a:r>
              <a:rPr lang="en-US" dirty="0"/>
              <a:t> </a:t>
            </a:r>
            <a:r>
              <a:rPr lang="en-US" dirty="0" err="1"/>
              <a:t>kaljupinnas</a:t>
            </a:r>
            <a:r>
              <a:rPr lang="en-US" dirty="0"/>
              <a:t> (max D300)</a:t>
            </a:r>
          </a:p>
          <a:p>
            <a:pPr lvl="1"/>
            <a:r>
              <a:rPr lang="en-US" dirty="0" err="1"/>
              <a:t>Kaitse</a:t>
            </a:r>
            <a:r>
              <a:rPr lang="en-US" dirty="0"/>
              <a:t> (</a:t>
            </a:r>
            <a:r>
              <a:rPr lang="en-US" dirty="0" err="1"/>
              <a:t>savine</a:t>
            </a:r>
            <a:r>
              <a:rPr lang="en-US" dirty="0"/>
              <a:t> </a:t>
            </a:r>
            <a:r>
              <a:rPr lang="en-US" dirty="0" err="1"/>
              <a:t>aluspinnas</a:t>
            </a:r>
            <a:r>
              <a:rPr lang="en-US" dirty="0"/>
              <a:t>) – 20 cm </a:t>
            </a:r>
            <a:r>
              <a:rPr lang="en-US" dirty="0" err="1"/>
              <a:t>täiendav</a:t>
            </a:r>
            <a:r>
              <a:rPr lang="en-US" dirty="0"/>
              <a:t> </a:t>
            </a:r>
            <a:r>
              <a:rPr lang="en-US" dirty="0" err="1"/>
              <a:t>süvistus</a:t>
            </a:r>
            <a:r>
              <a:rPr lang="en-US" dirty="0"/>
              <a:t>, N4 </a:t>
            </a:r>
            <a:r>
              <a:rPr lang="en-US" dirty="0" err="1"/>
              <a:t>geotekstiil</a:t>
            </a:r>
            <a:r>
              <a:rPr lang="en-US" dirty="0"/>
              <a:t> ja 20 cm </a:t>
            </a:r>
            <a:r>
              <a:rPr lang="en-US" dirty="0" err="1"/>
              <a:t>killustikku</a:t>
            </a:r>
            <a:r>
              <a:rPr lang="en-US" dirty="0"/>
              <a:t> </a:t>
            </a:r>
            <a:r>
              <a:rPr lang="en-US" dirty="0" err="1"/>
              <a:t>või</a:t>
            </a:r>
            <a:r>
              <a:rPr lang="en-US" dirty="0"/>
              <a:t> </a:t>
            </a:r>
            <a:r>
              <a:rPr lang="en-US" dirty="0" err="1"/>
              <a:t>alternatiiv</a:t>
            </a:r>
            <a:r>
              <a:rPr lang="en-US" dirty="0"/>
              <a:t> 5 cm </a:t>
            </a:r>
            <a:r>
              <a:rPr lang="en-US" dirty="0" err="1"/>
              <a:t>alusbetoon</a:t>
            </a:r>
            <a:endParaRPr lang="en-US" dirty="0"/>
          </a:p>
          <a:p>
            <a:r>
              <a:rPr lang="en-US" dirty="0" err="1"/>
              <a:t>Täidis</a:t>
            </a:r>
            <a:r>
              <a:rPr lang="en-US" dirty="0"/>
              <a:t> (</a:t>
            </a:r>
            <a:r>
              <a:rPr lang="en-US" dirty="0" err="1"/>
              <a:t>v.a.</a:t>
            </a:r>
            <a:r>
              <a:rPr lang="en-US" dirty="0"/>
              <a:t> </a:t>
            </a:r>
            <a:r>
              <a:rPr lang="en-US" dirty="0" err="1"/>
              <a:t>purustatud</a:t>
            </a:r>
            <a:r>
              <a:rPr lang="en-US" dirty="0"/>
              <a:t> </a:t>
            </a:r>
            <a:r>
              <a:rPr lang="en-US" dirty="0" err="1"/>
              <a:t>kalju</a:t>
            </a:r>
            <a:r>
              <a:rPr lang="en-US" dirty="0"/>
              <a:t>) 95% </a:t>
            </a:r>
            <a:r>
              <a:rPr lang="en-US" dirty="0" err="1"/>
              <a:t>mod.Proctor</a:t>
            </a:r>
            <a:endParaRPr lang="en-US" dirty="0"/>
          </a:p>
          <a:p>
            <a:r>
              <a:rPr lang="en-US" dirty="0" err="1"/>
              <a:t>Kandevõimenõuded</a:t>
            </a:r>
            <a:r>
              <a:rPr lang="en-US" dirty="0"/>
              <a:t> </a:t>
            </a:r>
            <a:r>
              <a:rPr lang="en-US" sz="2400" dirty="0"/>
              <a:t>(</a:t>
            </a:r>
            <a:r>
              <a:rPr lang="en-US" sz="2400" dirty="0" err="1"/>
              <a:t>Soome</a:t>
            </a:r>
            <a:r>
              <a:rPr lang="en-US" sz="2400" dirty="0"/>
              <a:t> </a:t>
            </a:r>
            <a:r>
              <a:rPr lang="en-US" sz="2400" dirty="0" err="1"/>
              <a:t>nimetab</a:t>
            </a:r>
            <a:r>
              <a:rPr lang="en-US" sz="2400" dirty="0"/>
              <a:t> E1 ja E2 </a:t>
            </a:r>
            <a:r>
              <a:rPr lang="en-US" sz="2400" dirty="0" err="1"/>
              <a:t>asju</a:t>
            </a:r>
            <a:r>
              <a:rPr lang="en-US" sz="2400" dirty="0"/>
              <a:t> mis </a:t>
            </a:r>
            <a:r>
              <a:rPr lang="en-US" sz="2400" dirty="0" err="1"/>
              <a:t>meil</a:t>
            </a:r>
            <a:r>
              <a:rPr lang="en-US" sz="2400" dirty="0"/>
              <a:t> on E</a:t>
            </a:r>
            <a:r>
              <a:rPr lang="en-US" sz="2400" baseline="-25000" dirty="0"/>
              <a:t>V1</a:t>
            </a:r>
            <a:r>
              <a:rPr lang="en-US" sz="2400" dirty="0"/>
              <a:t> ja E</a:t>
            </a:r>
            <a:r>
              <a:rPr lang="en-US" sz="2400" baseline="-25000" dirty="0"/>
              <a:t>V2</a:t>
            </a:r>
            <a:r>
              <a:rPr lang="en-US" sz="2400" dirty="0"/>
              <a:t>)</a:t>
            </a:r>
            <a:endParaRPr lang="en-US" dirty="0"/>
          </a:p>
          <a:p>
            <a:pPr lvl="1"/>
            <a:r>
              <a:rPr lang="en-US" dirty="0"/>
              <a:t>E2 min 145 </a:t>
            </a:r>
            <a:r>
              <a:rPr lang="en-US" dirty="0" err="1"/>
              <a:t>Mpa</a:t>
            </a:r>
            <a:r>
              <a:rPr lang="en-US" dirty="0"/>
              <a:t> ja E2/E1 &lt;2,2 – </a:t>
            </a:r>
            <a:r>
              <a:rPr lang="en-US" dirty="0" err="1"/>
              <a:t>kui</a:t>
            </a:r>
            <a:r>
              <a:rPr lang="en-US" dirty="0"/>
              <a:t> E2&gt;175, </a:t>
            </a:r>
            <a:r>
              <a:rPr lang="en-US" dirty="0" err="1"/>
              <a:t>siis</a:t>
            </a:r>
            <a:r>
              <a:rPr lang="en-US" dirty="0"/>
              <a:t> E2/E1 </a:t>
            </a:r>
            <a:r>
              <a:rPr lang="en-US" dirty="0" err="1"/>
              <a:t>nõue</a:t>
            </a:r>
            <a:r>
              <a:rPr lang="en-US" dirty="0"/>
              <a:t> </a:t>
            </a:r>
            <a:r>
              <a:rPr lang="en-US" dirty="0" err="1"/>
              <a:t>tabelist</a:t>
            </a:r>
            <a:r>
              <a:rPr lang="en-US" dirty="0"/>
              <a:t> T4</a:t>
            </a:r>
          </a:p>
          <a:p>
            <a:pPr lvl="1"/>
            <a:r>
              <a:rPr lang="en-US" dirty="0"/>
              <a:t>FWD min 145 </a:t>
            </a:r>
            <a:r>
              <a:rPr lang="en-US" dirty="0" err="1"/>
              <a:t>Mpa</a:t>
            </a:r>
            <a:r>
              <a:rPr lang="en-US" dirty="0"/>
              <a:t> ja E2/E1 &lt;1,9 – </a:t>
            </a:r>
            <a:r>
              <a:rPr lang="en-US" dirty="0" err="1"/>
              <a:t>kui</a:t>
            </a:r>
            <a:r>
              <a:rPr lang="en-US" dirty="0"/>
              <a:t> E2&gt;175, </a:t>
            </a:r>
            <a:r>
              <a:rPr lang="en-US" dirty="0" err="1"/>
              <a:t>siis</a:t>
            </a:r>
            <a:r>
              <a:rPr lang="en-US" dirty="0"/>
              <a:t> E2/E1 </a:t>
            </a:r>
            <a:r>
              <a:rPr lang="en-US" dirty="0" err="1"/>
              <a:t>nõue</a:t>
            </a:r>
            <a:r>
              <a:rPr lang="en-US" dirty="0"/>
              <a:t> </a:t>
            </a:r>
            <a:r>
              <a:rPr lang="en-US" dirty="0" err="1"/>
              <a:t>tabelist</a:t>
            </a:r>
            <a:r>
              <a:rPr lang="en-US" dirty="0"/>
              <a:t> T5</a:t>
            </a:r>
          </a:p>
          <a:p>
            <a:pPr lvl="1"/>
            <a:r>
              <a:rPr lang="en-US" dirty="0"/>
              <a:t>Loadman (132 mm) Emax&gt;95 </a:t>
            </a:r>
            <a:r>
              <a:rPr lang="en-US" dirty="0" err="1"/>
              <a:t>Mpa</a:t>
            </a:r>
            <a:r>
              <a:rPr lang="en-US" dirty="0"/>
              <a:t> ja Emax/E1 &lt;2,5; </a:t>
            </a:r>
            <a:r>
              <a:rPr lang="en-US" dirty="0" err="1"/>
              <a:t>üksikmõõtmine</a:t>
            </a:r>
            <a:r>
              <a:rPr lang="en-US" dirty="0"/>
              <a:t> Emax&gt;85 ja Emax/E1 &lt;2,8 </a:t>
            </a:r>
            <a:r>
              <a:rPr lang="en-US" dirty="0" err="1"/>
              <a:t>kuid</a:t>
            </a:r>
            <a:r>
              <a:rPr lang="en-US" dirty="0"/>
              <a:t> </a:t>
            </a:r>
            <a:r>
              <a:rPr lang="en-US" dirty="0" err="1"/>
              <a:t>tihendatav</a:t>
            </a:r>
            <a:r>
              <a:rPr lang="en-US" dirty="0"/>
              <a:t> </a:t>
            </a:r>
            <a:r>
              <a:rPr lang="en-US" dirty="0" err="1"/>
              <a:t>kihi</a:t>
            </a:r>
            <a:r>
              <a:rPr lang="en-US" dirty="0"/>
              <a:t> </a:t>
            </a:r>
            <a:r>
              <a:rPr lang="en-US" dirty="0" err="1"/>
              <a:t>paksus</a:t>
            </a:r>
            <a:r>
              <a:rPr lang="en-US" dirty="0"/>
              <a:t> </a:t>
            </a:r>
            <a:r>
              <a:rPr lang="en-US" dirty="0" err="1"/>
              <a:t>kuni</a:t>
            </a:r>
            <a:r>
              <a:rPr lang="en-US" dirty="0"/>
              <a:t> 30 cm</a:t>
            </a:r>
          </a:p>
          <a:p>
            <a:pPr lvl="2"/>
            <a:r>
              <a:rPr lang="en-US" sz="1800" dirty="0"/>
              <a:t>NB! Kui </a:t>
            </a:r>
            <a:r>
              <a:rPr lang="en-US" sz="1800" dirty="0" err="1"/>
              <a:t>Loadmani</a:t>
            </a:r>
            <a:r>
              <a:rPr lang="en-US" sz="1800" dirty="0"/>
              <a:t> Emax </a:t>
            </a:r>
            <a:r>
              <a:rPr lang="en-US" sz="1800" dirty="0" err="1"/>
              <a:t>võib</a:t>
            </a:r>
            <a:r>
              <a:rPr lang="en-US" sz="1800" dirty="0"/>
              <a:t> </a:t>
            </a:r>
            <a:r>
              <a:rPr lang="en-US" sz="1800" dirty="0" err="1"/>
              <a:t>Inspectoriga</a:t>
            </a:r>
            <a:r>
              <a:rPr lang="en-US" sz="1800" dirty="0"/>
              <a:t> olla </a:t>
            </a:r>
            <a:r>
              <a:rPr lang="en-US" sz="1800" dirty="0" err="1"/>
              <a:t>võrreldav</a:t>
            </a:r>
            <a:r>
              <a:rPr lang="en-US" sz="1800" dirty="0"/>
              <a:t>, </a:t>
            </a:r>
            <a:r>
              <a:rPr lang="en-US" sz="1800" dirty="0" err="1"/>
              <a:t>siis</a:t>
            </a:r>
            <a:r>
              <a:rPr lang="en-US" sz="1800" dirty="0"/>
              <a:t> </a:t>
            </a:r>
            <a:r>
              <a:rPr lang="en-US" sz="1800" dirty="0" err="1"/>
              <a:t>suhtarv</a:t>
            </a:r>
            <a:r>
              <a:rPr lang="en-US" sz="1800" dirty="0"/>
              <a:t> </a:t>
            </a:r>
            <a:r>
              <a:rPr lang="en-US" sz="1800" dirty="0" err="1"/>
              <a:t>kindlasti</a:t>
            </a:r>
            <a:r>
              <a:rPr lang="en-US" sz="1800" dirty="0"/>
              <a:t> </a:t>
            </a:r>
            <a:r>
              <a:rPr lang="en-US" sz="1800" dirty="0" err="1"/>
              <a:t>ei</a:t>
            </a:r>
            <a:r>
              <a:rPr lang="en-US" sz="1800" dirty="0"/>
              <a:t> ole </a:t>
            </a:r>
            <a:r>
              <a:rPr lang="en-US" sz="1800" dirty="0" err="1"/>
              <a:t>meie</a:t>
            </a:r>
            <a:r>
              <a:rPr lang="en-US" sz="1800" dirty="0"/>
              <a:t> E6…8/E2</a:t>
            </a:r>
          </a:p>
          <a:p>
            <a:r>
              <a:rPr lang="en-US" dirty="0" err="1"/>
              <a:t>Mõõtmised</a:t>
            </a:r>
            <a:r>
              <a:rPr lang="en-US" dirty="0"/>
              <a:t> </a:t>
            </a:r>
            <a:r>
              <a:rPr lang="en-US" dirty="0" err="1"/>
              <a:t>vähemalt</a:t>
            </a:r>
            <a:r>
              <a:rPr lang="en-US" dirty="0"/>
              <a:t> </a:t>
            </a:r>
            <a:r>
              <a:rPr lang="en-US" dirty="0" err="1"/>
              <a:t>igas</a:t>
            </a:r>
            <a:r>
              <a:rPr lang="en-US" dirty="0"/>
              <a:t> </a:t>
            </a:r>
            <a:r>
              <a:rPr lang="en-US" dirty="0" err="1"/>
              <a:t>meetris</a:t>
            </a:r>
            <a:r>
              <a:rPr lang="en-US" dirty="0"/>
              <a:t> (</a:t>
            </a:r>
            <a:r>
              <a:rPr lang="en-US" dirty="0" err="1"/>
              <a:t>kihid</a:t>
            </a:r>
            <a:r>
              <a:rPr lang="en-US" dirty="0"/>
              <a:t>), </a:t>
            </a:r>
          </a:p>
          <a:p>
            <a:pPr lvl="1"/>
            <a:r>
              <a:rPr lang="en-US" dirty="0" err="1"/>
              <a:t>mõõteseeria</a:t>
            </a:r>
            <a:r>
              <a:rPr lang="en-US" dirty="0"/>
              <a:t> (PLT/FWD) </a:t>
            </a:r>
            <a:r>
              <a:rPr lang="en-US" dirty="0" err="1"/>
              <a:t>kaks</a:t>
            </a:r>
            <a:r>
              <a:rPr lang="en-US" dirty="0"/>
              <a:t> </a:t>
            </a:r>
            <a:r>
              <a:rPr lang="en-US" dirty="0" err="1"/>
              <a:t>seeriat</a:t>
            </a:r>
            <a:r>
              <a:rPr lang="en-US" dirty="0"/>
              <a:t> </a:t>
            </a:r>
            <a:r>
              <a:rPr lang="en-US" dirty="0" err="1"/>
              <a:t>kui</a:t>
            </a:r>
            <a:r>
              <a:rPr lang="en-US" dirty="0"/>
              <a:t> ala &lt;25 m</a:t>
            </a:r>
            <a:r>
              <a:rPr lang="en-US" baseline="30000" dirty="0"/>
              <a:t>2</a:t>
            </a:r>
            <a:r>
              <a:rPr lang="en-US" dirty="0"/>
              <a:t>, </a:t>
            </a:r>
            <a:r>
              <a:rPr lang="en-US" dirty="0" err="1"/>
              <a:t>kolm</a:t>
            </a:r>
            <a:r>
              <a:rPr lang="en-US" dirty="0"/>
              <a:t> </a:t>
            </a:r>
            <a:r>
              <a:rPr lang="en-US" dirty="0" err="1"/>
              <a:t>seeriat</a:t>
            </a:r>
            <a:r>
              <a:rPr lang="en-US" dirty="0"/>
              <a:t> </a:t>
            </a:r>
            <a:r>
              <a:rPr lang="en-US" dirty="0" err="1"/>
              <a:t>kui</a:t>
            </a:r>
            <a:r>
              <a:rPr lang="en-US" dirty="0"/>
              <a:t> &gt;25 m</a:t>
            </a:r>
            <a:r>
              <a:rPr lang="en-US" baseline="30000" dirty="0"/>
              <a:t>2</a:t>
            </a:r>
            <a:r>
              <a:rPr lang="en-US" dirty="0"/>
              <a:t>;</a:t>
            </a:r>
          </a:p>
          <a:p>
            <a:pPr lvl="1"/>
            <a:r>
              <a:rPr lang="en-US" dirty="0"/>
              <a:t>Loadman - </a:t>
            </a:r>
            <a:r>
              <a:rPr lang="en-US" dirty="0" err="1"/>
              <a:t>viimane</a:t>
            </a:r>
            <a:r>
              <a:rPr lang="en-US" dirty="0"/>
              <a:t> </a:t>
            </a:r>
            <a:r>
              <a:rPr lang="en-US" dirty="0" err="1"/>
              <a:t>kiht</a:t>
            </a:r>
            <a:r>
              <a:rPr lang="en-US" dirty="0"/>
              <a:t> PLT/FWD, </a:t>
            </a:r>
            <a:r>
              <a:rPr lang="en-US" dirty="0" err="1"/>
              <a:t>kergseadmel</a:t>
            </a:r>
            <a:r>
              <a:rPr lang="en-US" dirty="0"/>
              <a:t> 4 </a:t>
            </a:r>
            <a:r>
              <a:rPr lang="en-US" dirty="0" err="1"/>
              <a:t>seeriat</a:t>
            </a:r>
            <a:r>
              <a:rPr lang="en-US" dirty="0"/>
              <a:t> &lt;25 m</a:t>
            </a:r>
            <a:r>
              <a:rPr lang="en-US" baseline="30000" dirty="0"/>
              <a:t>2</a:t>
            </a:r>
            <a:r>
              <a:rPr lang="en-US" dirty="0"/>
              <a:t> ja 6 </a:t>
            </a:r>
            <a:r>
              <a:rPr lang="en-US" dirty="0" err="1"/>
              <a:t>seeriat</a:t>
            </a:r>
            <a:r>
              <a:rPr lang="en-US" dirty="0"/>
              <a:t> &gt;25 m</a:t>
            </a:r>
            <a:r>
              <a:rPr lang="en-US" baseline="30000" dirty="0"/>
              <a:t>2</a:t>
            </a:r>
            <a:r>
              <a:rPr lang="en-US" dirty="0"/>
              <a:t> </a:t>
            </a:r>
            <a:r>
              <a:rPr lang="en-US" dirty="0" err="1"/>
              <a:t>kihil</a:t>
            </a:r>
            <a:endParaRPr lang="en-US" dirty="0"/>
          </a:p>
          <a:p>
            <a:pPr lvl="2"/>
            <a:r>
              <a:rPr lang="en-US" dirty="0" err="1"/>
              <a:t>Loadmani</a:t>
            </a:r>
            <a:r>
              <a:rPr lang="en-US" dirty="0"/>
              <a:t> </a:t>
            </a:r>
            <a:r>
              <a:rPr lang="en-US" dirty="0" err="1"/>
              <a:t>nõuded</a:t>
            </a:r>
            <a:r>
              <a:rPr lang="en-US" dirty="0"/>
              <a:t> on </a:t>
            </a:r>
            <a:r>
              <a:rPr lang="en-US" dirty="0" err="1"/>
              <a:t>keskväärtusele</a:t>
            </a:r>
            <a:r>
              <a:rPr lang="en-US" dirty="0"/>
              <a:t>, </a:t>
            </a:r>
            <a:r>
              <a:rPr lang="en-US" dirty="0" err="1"/>
              <a:t>välja</a:t>
            </a:r>
            <a:r>
              <a:rPr lang="en-US" dirty="0"/>
              <a:t> </a:t>
            </a:r>
            <a:r>
              <a:rPr lang="en-US" dirty="0" err="1"/>
              <a:t>jäävad</a:t>
            </a:r>
            <a:r>
              <a:rPr lang="en-US" dirty="0"/>
              <a:t> </a:t>
            </a:r>
            <a:r>
              <a:rPr lang="en-US" dirty="0" err="1"/>
              <a:t>suurim</a:t>
            </a:r>
            <a:r>
              <a:rPr lang="en-US" dirty="0"/>
              <a:t> ja </a:t>
            </a:r>
            <a:r>
              <a:rPr lang="en-US" dirty="0" err="1"/>
              <a:t>vähim</a:t>
            </a:r>
            <a:r>
              <a:rPr lang="en-US" dirty="0"/>
              <a:t> </a:t>
            </a:r>
            <a:r>
              <a:rPr lang="en-US" dirty="0" err="1"/>
              <a:t>seeria</a:t>
            </a:r>
            <a:endParaRPr lang="en-US" dirty="0"/>
          </a:p>
        </p:txBody>
      </p:sp>
      <p:sp>
        <p:nvSpPr>
          <p:cNvPr id="4" name="Slide Number Placeholder 3">
            <a:extLst>
              <a:ext uri="{FF2B5EF4-FFF2-40B4-BE49-F238E27FC236}">
                <a16:creationId xmlns:a16="http://schemas.microsoft.com/office/drawing/2014/main" id="{A6CFED14-6992-171D-5300-0BD871E8A023}"/>
              </a:ext>
            </a:extLst>
          </p:cNvPr>
          <p:cNvSpPr>
            <a:spLocks noGrp="1"/>
          </p:cNvSpPr>
          <p:nvPr>
            <p:ph type="sldNum" sz="quarter" idx="12"/>
          </p:nvPr>
        </p:nvSpPr>
        <p:spPr/>
        <p:txBody>
          <a:bodyPr/>
          <a:lstStyle/>
          <a:p>
            <a:fld id="{293FD8E8-F8C2-465E-AF77-6AD9B13EB0E0}" type="slidenum">
              <a:rPr lang="en-US" smtClean="0"/>
              <a:t>95</a:t>
            </a:fld>
            <a:endParaRPr lang="en-US"/>
          </a:p>
        </p:txBody>
      </p:sp>
    </p:spTree>
    <p:extLst>
      <p:ext uri="{BB962C8B-B14F-4D97-AF65-F5344CB8AC3E}">
        <p14:creationId xmlns:p14="http://schemas.microsoft.com/office/powerpoint/2010/main" val="28639400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F60F-7E13-A3F1-3E98-CC63FA68F458}"/>
              </a:ext>
            </a:extLst>
          </p:cNvPr>
          <p:cNvSpPr>
            <a:spLocks noGrp="1"/>
          </p:cNvSpPr>
          <p:nvPr>
            <p:ph type="title"/>
          </p:nvPr>
        </p:nvSpPr>
        <p:spPr/>
        <p:txBody>
          <a:bodyPr/>
          <a:lstStyle/>
          <a:p>
            <a:r>
              <a:rPr lang="en-US" dirty="0" err="1"/>
              <a:t>Sillasammaste</a:t>
            </a:r>
            <a:r>
              <a:rPr lang="en-US" dirty="0"/>
              <a:t> </a:t>
            </a:r>
            <a:r>
              <a:rPr lang="en-US" dirty="0" err="1"/>
              <a:t>täitetööd</a:t>
            </a:r>
            <a:r>
              <a:rPr lang="en-US" dirty="0"/>
              <a:t> </a:t>
            </a:r>
            <a:r>
              <a:rPr lang="en-US" dirty="0" err="1"/>
              <a:t>InfraRYL</a:t>
            </a:r>
            <a:r>
              <a:rPr lang="en-US" dirty="0"/>
              <a:t> 42013</a:t>
            </a:r>
          </a:p>
        </p:txBody>
      </p:sp>
      <p:sp>
        <p:nvSpPr>
          <p:cNvPr id="3" name="Content Placeholder 2">
            <a:extLst>
              <a:ext uri="{FF2B5EF4-FFF2-40B4-BE49-F238E27FC236}">
                <a16:creationId xmlns:a16="http://schemas.microsoft.com/office/drawing/2014/main" id="{E91DC611-C07D-4F58-222C-80CAA3BB6BE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2806A50-6BD7-9170-06E4-DE4B3AD309B9}"/>
              </a:ext>
            </a:extLst>
          </p:cNvPr>
          <p:cNvSpPr>
            <a:spLocks noGrp="1"/>
          </p:cNvSpPr>
          <p:nvPr>
            <p:ph type="sldNum" sz="quarter" idx="12"/>
          </p:nvPr>
        </p:nvSpPr>
        <p:spPr>
          <a:xfrm>
            <a:off x="8564418" y="6388677"/>
            <a:ext cx="2743200" cy="365125"/>
          </a:xfrm>
        </p:spPr>
        <p:txBody>
          <a:bodyPr/>
          <a:lstStyle/>
          <a:p>
            <a:fld id="{293FD8E8-F8C2-465E-AF77-6AD9B13EB0E0}" type="slidenum">
              <a:rPr lang="en-US" smtClean="0"/>
              <a:t>96</a:t>
            </a:fld>
            <a:endParaRPr lang="en-US"/>
          </a:p>
        </p:txBody>
      </p:sp>
      <p:pic>
        <p:nvPicPr>
          <p:cNvPr id="7" name="Picture 6">
            <a:extLst>
              <a:ext uri="{FF2B5EF4-FFF2-40B4-BE49-F238E27FC236}">
                <a16:creationId xmlns:a16="http://schemas.microsoft.com/office/drawing/2014/main" id="{9DE78753-8FBC-55C7-F640-FB07834C6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40108"/>
            <a:ext cx="6233109" cy="5117892"/>
          </a:xfrm>
          <a:prstGeom prst="rect">
            <a:avLst/>
          </a:prstGeom>
        </p:spPr>
      </p:pic>
      <p:pic>
        <p:nvPicPr>
          <p:cNvPr id="9" name="Picture 8">
            <a:extLst>
              <a:ext uri="{FF2B5EF4-FFF2-40B4-BE49-F238E27FC236}">
                <a16:creationId xmlns:a16="http://schemas.microsoft.com/office/drawing/2014/main" id="{FCEE9239-79AA-5D6B-C593-17FE4B1F77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8654" y="1740108"/>
            <a:ext cx="5523345" cy="5117891"/>
          </a:xfrm>
          <a:prstGeom prst="rect">
            <a:avLst/>
          </a:prstGeom>
        </p:spPr>
      </p:pic>
    </p:spTree>
    <p:extLst>
      <p:ext uri="{BB962C8B-B14F-4D97-AF65-F5344CB8AC3E}">
        <p14:creationId xmlns:p14="http://schemas.microsoft.com/office/powerpoint/2010/main" val="16750498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25EE-128E-4FB9-32FB-7BAF2198E626}"/>
              </a:ext>
            </a:extLst>
          </p:cNvPr>
          <p:cNvSpPr>
            <a:spLocks noGrp="1"/>
          </p:cNvSpPr>
          <p:nvPr>
            <p:ph type="title"/>
          </p:nvPr>
        </p:nvSpPr>
        <p:spPr/>
        <p:txBody>
          <a:bodyPr>
            <a:normAutofit/>
          </a:bodyPr>
          <a:lstStyle/>
          <a:p>
            <a:r>
              <a:rPr lang="en-US" dirty="0" err="1"/>
              <a:t>Filterkiht</a:t>
            </a:r>
            <a:r>
              <a:rPr lang="en-US" dirty="0"/>
              <a:t> (</a:t>
            </a:r>
            <a:r>
              <a:rPr lang="en-US" dirty="0" err="1"/>
              <a:t>liiv</a:t>
            </a:r>
            <a:r>
              <a:rPr lang="en-US" dirty="0"/>
              <a:t>) RYL 21100 </a:t>
            </a:r>
            <a:br>
              <a:rPr lang="en-US" dirty="0"/>
            </a:br>
            <a:r>
              <a:rPr lang="en-US" sz="2400" dirty="0" err="1">
                <a:highlight>
                  <a:srgbClr val="00FFFF"/>
                </a:highlight>
              </a:rPr>
              <a:t>tõlge</a:t>
            </a:r>
            <a:r>
              <a:rPr lang="en-US" sz="2400" dirty="0">
                <a:highlight>
                  <a:srgbClr val="00FFFF"/>
                </a:highlight>
              </a:rPr>
              <a:t> </a:t>
            </a:r>
            <a:r>
              <a:rPr lang="en-US" sz="2400" dirty="0" err="1">
                <a:highlight>
                  <a:srgbClr val="00FFFF"/>
                </a:highlight>
              </a:rPr>
              <a:t>küsitav</a:t>
            </a:r>
            <a:r>
              <a:rPr lang="en-US" sz="2400" dirty="0">
                <a:highlight>
                  <a:srgbClr val="00FFFF"/>
                </a:highlight>
              </a:rPr>
              <a:t> – </a:t>
            </a:r>
            <a:r>
              <a:rPr lang="en-US" sz="2400" dirty="0" err="1">
                <a:highlight>
                  <a:srgbClr val="00FFFF"/>
                </a:highlight>
              </a:rPr>
              <a:t>kandvus</a:t>
            </a:r>
            <a:r>
              <a:rPr lang="en-US" sz="2400" dirty="0">
                <a:highlight>
                  <a:srgbClr val="00FFFF"/>
                </a:highlight>
              </a:rPr>
              <a:t>, </a:t>
            </a:r>
            <a:r>
              <a:rPr lang="en-US" sz="2400" dirty="0" err="1">
                <a:highlight>
                  <a:srgbClr val="00FFFF"/>
                </a:highlight>
              </a:rPr>
              <a:t>tihedus</a:t>
            </a:r>
            <a:endParaRPr lang="en-US" dirty="0">
              <a:highlight>
                <a:srgbClr val="00FFFF"/>
              </a:highlight>
            </a:endParaRPr>
          </a:p>
        </p:txBody>
      </p:sp>
      <p:sp>
        <p:nvSpPr>
          <p:cNvPr id="3" name="Content Placeholder 2">
            <a:extLst>
              <a:ext uri="{FF2B5EF4-FFF2-40B4-BE49-F238E27FC236}">
                <a16:creationId xmlns:a16="http://schemas.microsoft.com/office/drawing/2014/main" id="{1083AB4F-2F35-69B7-00D9-DB0DD009B1ED}"/>
              </a:ext>
            </a:extLst>
          </p:cNvPr>
          <p:cNvSpPr>
            <a:spLocks noGrp="1"/>
          </p:cNvSpPr>
          <p:nvPr>
            <p:ph idx="1"/>
          </p:nvPr>
        </p:nvSpPr>
        <p:spPr>
          <a:xfrm>
            <a:off x="337128" y="2431833"/>
            <a:ext cx="11582399" cy="4351338"/>
          </a:xfrm>
        </p:spPr>
        <p:txBody>
          <a:bodyPr>
            <a:normAutofit fontScale="92500" lnSpcReduction="20000"/>
          </a:bodyPr>
          <a:lstStyle/>
          <a:p>
            <a:r>
              <a:rPr lang="en-US" dirty="0" err="1"/>
              <a:t>Materjali</a:t>
            </a:r>
            <a:r>
              <a:rPr lang="en-US" dirty="0"/>
              <a:t> </a:t>
            </a:r>
            <a:r>
              <a:rPr lang="en-US" dirty="0" err="1"/>
              <a:t>nõuded</a:t>
            </a:r>
            <a:r>
              <a:rPr lang="en-US" dirty="0"/>
              <a:t> – </a:t>
            </a:r>
            <a:r>
              <a:rPr lang="en-US" dirty="0" err="1"/>
              <a:t>sõelkõver</a:t>
            </a:r>
            <a:r>
              <a:rPr lang="en-US" dirty="0"/>
              <a:t> – </a:t>
            </a:r>
            <a:r>
              <a:rPr lang="en-US" sz="2000" dirty="0"/>
              <a:t>a-</a:t>
            </a:r>
            <a:r>
              <a:rPr lang="en-US" sz="2000" dirty="0" err="1"/>
              <a:t>joont</a:t>
            </a:r>
            <a:r>
              <a:rPr lang="en-US" sz="2000" dirty="0"/>
              <a:t> </a:t>
            </a:r>
            <a:r>
              <a:rPr lang="en-US" sz="2000" dirty="0" err="1"/>
              <a:t>noole</a:t>
            </a:r>
            <a:r>
              <a:rPr lang="en-US" sz="2000" dirty="0"/>
              <a:t> </a:t>
            </a:r>
            <a:r>
              <a:rPr lang="en-US" sz="2000" dirty="0" err="1"/>
              <a:t>suunas</a:t>
            </a:r>
            <a:r>
              <a:rPr lang="en-US" sz="2000" dirty="0"/>
              <a:t> </a:t>
            </a:r>
            <a:r>
              <a:rPr lang="en-US" sz="2000" dirty="0" err="1"/>
              <a:t>ei</a:t>
            </a:r>
            <a:r>
              <a:rPr lang="en-US" sz="2000" dirty="0"/>
              <a:t> </a:t>
            </a:r>
            <a:r>
              <a:rPr lang="en-US" sz="2000" dirty="0" err="1"/>
              <a:t>ületa</a:t>
            </a:r>
            <a:endParaRPr lang="en-US" sz="1600" dirty="0"/>
          </a:p>
          <a:p>
            <a:r>
              <a:rPr lang="en-US" dirty="0"/>
              <a:t>Kuni 50 cm </a:t>
            </a:r>
            <a:r>
              <a:rPr lang="en-US" dirty="0" err="1"/>
              <a:t>kihipaksus</a:t>
            </a:r>
            <a:r>
              <a:rPr lang="en-US" dirty="0"/>
              <a:t> – max 31,5 mm, </a:t>
            </a:r>
            <a:r>
              <a:rPr lang="en-US" dirty="0" err="1"/>
              <a:t>üle</a:t>
            </a:r>
            <a:r>
              <a:rPr lang="en-US" dirty="0"/>
              <a:t> </a:t>
            </a:r>
            <a:r>
              <a:rPr lang="en-US" dirty="0" err="1"/>
              <a:t>selle</a:t>
            </a:r>
            <a:r>
              <a:rPr lang="en-US" dirty="0"/>
              <a:t> – </a:t>
            </a:r>
            <a:r>
              <a:rPr lang="en-US" dirty="0" err="1"/>
              <a:t>kuni</a:t>
            </a:r>
            <a:r>
              <a:rPr lang="en-US" dirty="0"/>
              <a:t> 200 mm</a:t>
            </a:r>
          </a:p>
          <a:p>
            <a:r>
              <a:rPr lang="en-US" dirty="0" err="1"/>
              <a:t>Vastavalt</a:t>
            </a:r>
            <a:r>
              <a:rPr lang="en-US" dirty="0"/>
              <a:t> </a:t>
            </a:r>
            <a:r>
              <a:rPr lang="en-US" dirty="0" err="1"/>
              <a:t>kandevõimearvutustele</a:t>
            </a:r>
            <a:r>
              <a:rPr lang="en-US" dirty="0"/>
              <a:t>, </a:t>
            </a:r>
            <a:r>
              <a:rPr lang="en-US" dirty="0" err="1"/>
              <a:t>antud</a:t>
            </a:r>
            <a:r>
              <a:rPr lang="en-US" dirty="0"/>
              <a:t> kas </a:t>
            </a:r>
            <a:r>
              <a:rPr lang="en-US" dirty="0" err="1"/>
              <a:t>kandevõime</a:t>
            </a:r>
            <a:r>
              <a:rPr lang="en-US" dirty="0"/>
              <a:t> ja </a:t>
            </a:r>
            <a:r>
              <a:rPr lang="en-US" dirty="0" err="1"/>
              <a:t>suhtarv</a:t>
            </a:r>
            <a:r>
              <a:rPr lang="en-US" dirty="0"/>
              <a:t> Ev2/Ev1 </a:t>
            </a:r>
            <a:r>
              <a:rPr lang="en-US" dirty="0" err="1"/>
              <a:t>või</a:t>
            </a:r>
            <a:r>
              <a:rPr lang="en-US" dirty="0"/>
              <a:t> </a:t>
            </a:r>
            <a:r>
              <a:rPr lang="en-US" dirty="0" err="1"/>
              <a:t>tihendustegur</a:t>
            </a:r>
            <a:r>
              <a:rPr lang="en-US" dirty="0"/>
              <a:t> </a:t>
            </a:r>
            <a:r>
              <a:rPr lang="en-US" sz="2200" dirty="0"/>
              <a:t>(</a:t>
            </a:r>
            <a:r>
              <a:rPr lang="en-US" sz="2200" dirty="0" err="1"/>
              <a:t>keskmiselt</a:t>
            </a:r>
            <a:r>
              <a:rPr lang="en-US" sz="2200" dirty="0"/>
              <a:t> 92%, </a:t>
            </a:r>
            <a:r>
              <a:rPr lang="en-US" sz="2200" dirty="0" err="1"/>
              <a:t>üksikmõõtmisel</a:t>
            </a:r>
            <a:r>
              <a:rPr lang="en-US" sz="2200" dirty="0"/>
              <a:t> </a:t>
            </a:r>
            <a:r>
              <a:rPr lang="en-US" sz="2200" dirty="0" err="1"/>
              <a:t>vähemalt</a:t>
            </a:r>
            <a:r>
              <a:rPr lang="en-US" sz="2200" dirty="0"/>
              <a:t> 90% </a:t>
            </a:r>
            <a:r>
              <a:rPr lang="en-US" sz="2200" dirty="0" err="1"/>
              <a:t>mod.Proctorit</a:t>
            </a:r>
            <a:r>
              <a:rPr lang="en-US" sz="2200" dirty="0"/>
              <a:t>)</a:t>
            </a:r>
            <a:endParaRPr lang="en-US" dirty="0"/>
          </a:p>
          <a:p>
            <a:r>
              <a:rPr lang="en-US" dirty="0" err="1"/>
              <a:t>Mõõtemeetodid</a:t>
            </a:r>
            <a:r>
              <a:rPr lang="en-US" dirty="0"/>
              <a:t> – </a:t>
            </a:r>
            <a:r>
              <a:rPr lang="en-US" dirty="0" err="1"/>
              <a:t>InfraRYL</a:t>
            </a:r>
            <a:r>
              <a:rPr lang="en-US" dirty="0"/>
              <a:t>/</a:t>
            </a:r>
            <a:r>
              <a:rPr lang="en-US" dirty="0" err="1"/>
              <a:t>MaaRYL</a:t>
            </a:r>
            <a:r>
              <a:rPr lang="en-US" dirty="0"/>
              <a:t> Lisa 2, </a:t>
            </a:r>
          </a:p>
          <a:p>
            <a:pPr lvl="1"/>
            <a:r>
              <a:rPr lang="en-US" dirty="0" err="1"/>
              <a:t>vähemalt</a:t>
            </a:r>
            <a:r>
              <a:rPr lang="en-US" dirty="0"/>
              <a:t> 3 </a:t>
            </a:r>
            <a:r>
              <a:rPr lang="en-US" dirty="0" err="1"/>
              <a:t>punkti</a:t>
            </a:r>
            <a:r>
              <a:rPr lang="en-US" dirty="0"/>
              <a:t> ja </a:t>
            </a:r>
            <a:r>
              <a:rPr lang="en-US" dirty="0" err="1"/>
              <a:t>juhuslik</a:t>
            </a:r>
            <a:r>
              <a:rPr lang="en-US" dirty="0"/>
              <a:t> p/500m</a:t>
            </a:r>
            <a:r>
              <a:rPr lang="en-US" baseline="30000" dirty="0"/>
              <a:t>2</a:t>
            </a:r>
          </a:p>
          <a:p>
            <a:r>
              <a:rPr lang="en-US" dirty="0" err="1"/>
              <a:t>Järeltugevneval</a:t>
            </a:r>
            <a:r>
              <a:rPr lang="en-US" dirty="0"/>
              <a:t> </a:t>
            </a:r>
            <a:r>
              <a:rPr lang="en-US" dirty="0" err="1"/>
              <a:t>materjalil</a:t>
            </a:r>
            <a:r>
              <a:rPr lang="en-US" dirty="0"/>
              <a:t> </a:t>
            </a:r>
            <a:r>
              <a:rPr lang="en-US" dirty="0" err="1"/>
              <a:t>arvestades</a:t>
            </a:r>
            <a:r>
              <a:rPr lang="en-US" dirty="0"/>
              <a:t> </a:t>
            </a:r>
            <a:r>
              <a:rPr lang="en-US" dirty="0" err="1"/>
              <a:t>spetsiifikat</a:t>
            </a:r>
            <a:endParaRPr lang="en-US" dirty="0"/>
          </a:p>
          <a:p>
            <a:r>
              <a:rPr lang="en-US" dirty="0" err="1"/>
              <a:t>Tänavad</a:t>
            </a:r>
            <a:r>
              <a:rPr lang="en-US" dirty="0"/>
              <a:t> - </a:t>
            </a:r>
            <a:r>
              <a:rPr lang="en-US" dirty="0" err="1"/>
              <a:t>üks</a:t>
            </a:r>
            <a:r>
              <a:rPr lang="en-US" dirty="0"/>
              <a:t> </a:t>
            </a:r>
            <a:r>
              <a:rPr lang="en-US" dirty="0" err="1"/>
              <a:t>mõõtmine</a:t>
            </a:r>
            <a:r>
              <a:rPr lang="en-US" dirty="0"/>
              <a:t> 100 m </a:t>
            </a:r>
            <a:r>
              <a:rPr lang="en-US" dirty="0" err="1"/>
              <a:t>kohta</a:t>
            </a:r>
            <a:endParaRPr lang="en-US" dirty="0"/>
          </a:p>
          <a:p>
            <a:r>
              <a:rPr lang="en-US" dirty="0"/>
              <a:t>Teed, </a:t>
            </a:r>
            <a:r>
              <a:rPr lang="en-US" dirty="0" err="1"/>
              <a:t>raudteed</a:t>
            </a:r>
            <a:r>
              <a:rPr lang="en-US" dirty="0"/>
              <a:t> </a:t>
            </a:r>
          </a:p>
          <a:p>
            <a:pPr lvl="1"/>
            <a:r>
              <a:rPr lang="en-US" dirty="0" err="1"/>
              <a:t>meetod</a:t>
            </a:r>
            <a:r>
              <a:rPr lang="en-US" dirty="0"/>
              <a:t> 1 (</a:t>
            </a:r>
            <a:r>
              <a:rPr lang="en-US" dirty="0" err="1"/>
              <a:t>troxler</a:t>
            </a:r>
            <a:r>
              <a:rPr lang="en-US" dirty="0"/>
              <a:t>) </a:t>
            </a:r>
            <a:r>
              <a:rPr lang="en-US" dirty="0" err="1"/>
              <a:t>või</a:t>
            </a:r>
            <a:r>
              <a:rPr lang="en-US" dirty="0"/>
              <a:t> 2 (PLT/FWD), </a:t>
            </a:r>
            <a:r>
              <a:rPr lang="en-US" dirty="0" err="1"/>
              <a:t>üks</a:t>
            </a:r>
            <a:r>
              <a:rPr lang="en-US" dirty="0"/>
              <a:t> </a:t>
            </a:r>
            <a:r>
              <a:rPr lang="en-US" dirty="0" err="1"/>
              <a:t>mõõtmine</a:t>
            </a:r>
            <a:r>
              <a:rPr lang="en-US" dirty="0"/>
              <a:t> 200 m </a:t>
            </a:r>
            <a:r>
              <a:rPr lang="en-US" dirty="0" err="1"/>
              <a:t>kohta</a:t>
            </a:r>
            <a:r>
              <a:rPr lang="en-US" dirty="0"/>
              <a:t> </a:t>
            </a:r>
            <a:r>
              <a:rPr lang="en-US" dirty="0" err="1"/>
              <a:t>kummalgi</a:t>
            </a:r>
            <a:r>
              <a:rPr lang="en-US" dirty="0"/>
              <a:t> </a:t>
            </a:r>
            <a:r>
              <a:rPr lang="en-US" dirty="0" err="1"/>
              <a:t>niidil</a:t>
            </a:r>
            <a:r>
              <a:rPr lang="en-US" dirty="0"/>
              <a:t>;</a:t>
            </a:r>
          </a:p>
          <a:p>
            <a:pPr lvl="1"/>
            <a:r>
              <a:rPr lang="en-US" dirty="0" err="1"/>
              <a:t>meetod</a:t>
            </a:r>
            <a:r>
              <a:rPr lang="en-US" dirty="0"/>
              <a:t> 3 (ccc) – </a:t>
            </a:r>
            <a:r>
              <a:rPr lang="en-US" dirty="0" err="1"/>
              <a:t>üks</a:t>
            </a:r>
            <a:r>
              <a:rPr lang="en-US" dirty="0"/>
              <a:t> </a:t>
            </a:r>
            <a:r>
              <a:rPr lang="en-US" dirty="0" err="1"/>
              <a:t>kontrollmõõtmine</a:t>
            </a:r>
            <a:r>
              <a:rPr lang="en-US" dirty="0"/>
              <a:t> 500 m </a:t>
            </a:r>
            <a:r>
              <a:rPr lang="en-US" dirty="0" err="1"/>
              <a:t>kohta</a:t>
            </a:r>
            <a:r>
              <a:rPr lang="en-US" dirty="0"/>
              <a:t> </a:t>
            </a:r>
            <a:r>
              <a:rPr lang="en-US" dirty="0" err="1"/>
              <a:t>kummalgi</a:t>
            </a:r>
            <a:r>
              <a:rPr lang="en-US" dirty="0"/>
              <a:t> </a:t>
            </a:r>
            <a:r>
              <a:rPr lang="en-US" dirty="0" err="1"/>
              <a:t>niidil</a:t>
            </a:r>
            <a:endParaRPr lang="en-US" dirty="0"/>
          </a:p>
        </p:txBody>
      </p:sp>
      <p:sp>
        <p:nvSpPr>
          <p:cNvPr id="4" name="Slide Number Placeholder 3">
            <a:extLst>
              <a:ext uri="{FF2B5EF4-FFF2-40B4-BE49-F238E27FC236}">
                <a16:creationId xmlns:a16="http://schemas.microsoft.com/office/drawing/2014/main" id="{B986DE6A-A71B-F669-AEC9-7FD94BE74773}"/>
              </a:ext>
            </a:extLst>
          </p:cNvPr>
          <p:cNvSpPr>
            <a:spLocks noGrp="1"/>
          </p:cNvSpPr>
          <p:nvPr>
            <p:ph type="sldNum" sz="quarter" idx="12"/>
          </p:nvPr>
        </p:nvSpPr>
        <p:spPr/>
        <p:txBody>
          <a:bodyPr/>
          <a:lstStyle/>
          <a:p>
            <a:fld id="{293FD8E8-F8C2-465E-AF77-6AD9B13EB0E0}" type="slidenum">
              <a:rPr lang="en-US" smtClean="0"/>
              <a:t>97</a:t>
            </a:fld>
            <a:endParaRPr lang="en-US"/>
          </a:p>
        </p:txBody>
      </p:sp>
      <p:pic>
        <p:nvPicPr>
          <p:cNvPr id="7" name="Picture 6">
            <a:extLst>
              <a:ext uri="{FF2B5EF4-FFF2-40B4-BE49-F238E27FC236}">
                <a16:creationId xmlns:a16="http://schemas.microsoft.com/office/drawing/2014/main" id="{016EB457-D12A-10D3-7D6E-BCCC5A6FDC6B}"/>
              </a:ext>
            </a:extLst>
          </p:cNvPr>
          <p:cNvPicPr>
            <a:picLocks noChangeAspect="1"/>
          </p:cNvPicPr>
          <p:nvPr/>
        </p:nvPicPr>
        <p:blipFill>
          <a:blip r:embed="rId3"/>
          <a:stretch>
            <a:fillRect/>
          </a:stretch>
        </p:blipFill>
        <p:spPr>
          <a:xfrm>
            <a:off x="8048470" y="0"/>
            <a:ext cx="4143530" cy="2532529"/>
          </a:xfrm>
          <a:prstGeom prst="rect">
            <a:avLst/>
          </a:prstGeom>
        </p:spPr>
      </p:pic>
    </p:spTree>
    <p:extLst>
      <p:ext uri="{BB962C8B-B14F-4D97-AF65-F5344CB8AC3E}">
        <p14:creationId xmlns:p14="http://schemas.microsoft.com/office/powerpoint/2010/main" val="215649325"/>
      </p:ext>
    </p:extLst>
  </p:cSld>
  <p:clrMapOvr>
    <a:masterClrMapping/>
  </p:clrMapOvr>
  <p:extLst>
    <p:ext uri="{6950BFC3-D8DA-4A85-94F7-54DA5524770B}">
      <p188:commentRel xmlns:p188="http://schemas.microsoft.com/office/powerpoint/2018/8/main" r:id="rId2"/>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F0FB-FF0A-9120-581C-AE5CB00DAE0C}"/>
              </a:ext>
            </a:extLst>
          </p:cNvPr>
          <p:cNvSpPr>
            <a:spLocks noGrp="1"/>
          </p:cNvSpPr>
          <p:nvPr>
            <p:ph type="title"/>
          </p:nvPr>
        </p:nvSpPr>
        <p:spPr>
          <a:xfrm>
            <a:off x="108342" y="136525"/>
            <a:ext cx="6078101" cy="1325563"/>
          </a:xfrm>
        </p:spPr>
        <p:txBody>
          <a:bodyPr/>
          <a:lstStyle/>
          <a:p>
            <a:r>
              <a:rPr lang="en-US" dirty="0"/>
              <a:t>Jagav </a:t>
            </a:r>
            <a:r>
              <a:rPr lang="en-US" dirty="0" err="1"/>
              <a:t>kiht</a:t>
            </a:r>
            <a:r>
              <a:rPr lang="en-US" dirty="0"/>
              <a:t> RYL 21200</a:t>
            </a:r>
            <a:br>
              <a:rPr lang="en-US" dirty="0"/>
            </a:br>
            <a:r>
              <a:rPr lang="en-US" sz="3200" dirty="0"/>
              <a:t>(</a:t>
            </a:r>
            <a:r>
              <a:rPr lang="en-US" sz="3200" dirty="0" err="1"/>
              <a:t>kvaliteetkillustikust</a:t>
            </a:r>
            <a:r>
              <a:rPr lang="en-US" sz="3200" dirty="0"/>
              <a:t> </a:t>
            </a:r>
            <a:r>
              <a:rPr lang="en-US" sz="3200" dirty="0" err="1"/>
              <a:t>kandevkihi</a:t>
            </a:r>
            <a:r>
              <a:rPr lang="en-US" sz="3200" dirty="0"/>
              <a:t> all)</a:t>
            </a:r>
            <a:endParaRPr lang="en-US" dirty="0"/>
          </a:p>
        </p:txBody>
      </p:sp>
      <p:sp>
        <p:nvSpPr>
          <p:cNvPr id="3" name="Content Placeholder 2">
            <a:extLst>
              <a:ext uri="{FF2B5EF4-FFF2-40B4-BE49-F238E27FC236}">
                <a16:creationId xmlns:a16="http://schemas.microsoft.com/office/drawing/2014/main" id="{F57EBE69-CA89-087E-E06B-34EA521411CD}"/>
              </a:ext>
            </a:extLst>
          </p:cNvPr>
          <p:cNvSpPr>
            <a:spLocks noGrp="1"/>
          </p:cNvSpPr>
          <p:nvPr>
            <p:ph idx="1"/>
          </p:nvPr>
        </p:nvSpPr>
        <p:spPr>
          <a:xfrm>
            <a:off x="782967" y="2568192"/>
            <a:ext cx="10806953" cy="4351338"/>
          </a:xfrm>
        </p:spPr>
        <p:txBody>
          <a:bodyPr>
            <a:normAutofit fontScale="85000" lnSpcReduction="10000"/>
          </a:bodyPr>
          <a:lstStyle/>
          <a:p>
            <a:r>
              <a:rPr lang="en-US" dirty="0" err="1"/>
              <a:t>Materjalinõuded</a:t>
            </a:r>
            <a:r>
              <a:rPr lang="en-US" dirty="0"/>
              <a:t> – f7 </a:t>
            </a:r>
            <a:r>
              <a:rPr lang="en-US" dirty="0" err="1"/>
              <a:t>tihendatud</a:t>
            </a:r>
            <a:r>
              <a:rPr lang="en-US" dirty="0"/>
              <a:t> </a:t>
            </a:r>
            <a:r>
              <a:rPr lang="en-US" dirty="0" err="1"/>
              <a:t>kihist</a:t>
            </a:r>
            <a:r>
              <a:rPr lang="en-US" dirty="0"/>
              <a:t>, 0/32…0/90</a:t>
            </a:r>
          </a:p>
          <a:p>
            <a:pPr lvl="1"/>
            <a:r>
              <a:rPr lang="en-US" dirty="0" err="1"/>
              <a:t>Teekonstruktsioonis</a:t>
            </a:r>
            <a:r>
              <a:rPr lang="en-US" dirty="0"/>
              <a:t> </a:t>
            </a:r>
            <a:r>
              <a:rPr lang="en-US" dirty="0" err="1"/>
              <a:t>tohib</a:t>
            </a:r>
            <a:r>
              <a:rPr lang="en-US" dirty="0"/>
              <a:t> </a:t>
            </a:r>
            <a:r>
              <a:rPr lang="en-US" dirty="0" err="1"/>
              <a:t>kasutada</a:t>
            </a:r>
            <a:r>
              <a:rPr lang="en-US" dirty="0"/>
              <a:t> 0/125, 0/180, 0/250 </a:t>
            </a:r>
            <a:r>
              <a:rPr lang="en-US" dirty="0" err="1"/>
              <a:t>kui</a:t>
            </a:r>
            <a:r>
              <a:rPr lang="en-US" dirty="0"/>
              <a:t> </a:t>
            </a:r>
            <a:r>
              <a:rPr lang="en-US" dirty="0" err="1"/>
              <a:t>kihipaksused</a:t>
            </a:r>
            <a:r>
              <a:rPr lang="en-US" dirty="0"/>
              <a:t> </a:t>
            </a:r>
            <a:r>
              <a:rPr lang="en-US" dirty="0" err="1"/>
              <a:t>sobivad</a:t>
            </a:r>
            <a:endParaRPr lang="en-US" dirty="0"/>
          </a:p>
          <a:p>
            <a:pPr lvl="1"/>
            <a:r>
              <a:rPr lang="en-US" dirty="0" err="1"/>
              <a:t>Looduslik</a:t>
            </a:r>
            <a:r>
              <a:rPr lang="en-US" dirty="0"/>
              <a:t> </a:t>
            </a:r>
            <a:r>
              <a:rPr lang="en-US" dirty="0" err="1"/>
              <a:t>kruus</a:t>
            </a:r>
            <a:r>
              <a:rPr lang="en-US" dirty="0"/>
              <a:t> 0/16…0/125, f9 </a:t>
            </a:r>
            <a:r>
              <a:rPr lang="en-US" dirty="0" err="1"/>
              <a:t>tihendatud</a:t>
            </a:r>
            <a:r>
              <a:rPr lang="en-US" dirty="0"/>
              <a:t> </a:t>
            </a:r>
            <a:r>
              <a:rPr lang="en-US" dirty="0" err="1"/>
              <a:t>kihist</a:t>
            </a:r>
            <a:r>
              <a:rPr lang="en-US" dirty="0"/>
              <a:t>; 0,02 mm </a:t>
            </a:r>
            <a:r>
              <a:rPr lang="en-US" dirty="0" err="1"/>
              <a:t>nõue</a:t>
            </a:r>
            <a:r>
              <a:rPr lang="en-US" dirty="0"/>
              <a:t> max 3% </a:t>
            </a:r>
            <a:r>
              <a:rPr lang="en-US" dirty="0" err="1"/>
              <a:t>vaid</a:t>
            </a:r>
            <a:r>
              <a:rPr lang="en-US" dirty="0"/>
              <a:t> </a:t>
            </a:r>
            <a:r>
              <a:rPr lang="en-US" dirty="0" err="1"/>
              <a:t>siis</a:t>
            </a:r>
            <a:r>
              <a:rPr lang="en-US" dirty="0"/>
              <a:t> </a:t>
            </a:r>
            <a:r>
              <a:rPr lang="en-US" dirty="0" err="1"/>
              <a:t>kui</a:t>
            </a:r>
            <a:r>
              <a:rPr lang="en-US" dirty="0"/>
              <a:t> f5…9</a:t>
            </a:r>
          </a:p>
          <a:p>
            <a:pPr lvl="1"/>
            <a:r>
              <a:rPr lang="en-US" dirty="0"/>
              <a:t>LA – </a:t>
            </a:r>
            <a:r>
              <a:rPr lang="en-US" dirty="0" err="1"/>
              <a:t>ainult</a:t>
            </a:r>
            <a:r>
              <a:rPr lang="en-US" dirty="0"/>
              <a:t> </a:t>
            </a:r>
            <a:r>
              <a:rPr lang="en-US" dirty="0" err="1"/>
              <a:t>deklareeritav</a:t>
            </a:r>
            <a:r>
              <a:rPr lang="en-US" dirty="0"/>
              <a:t> tase (</a:t>
            </a:r>
            <a:r>
              <a:rPr lang="en-US" dirty="0" err="1"/>
              <a:t>piirangut</a:t>
            </a:r>
            <a:r>
              <a:rPr lang="en-US" dirty="0"/>
              <a:t> </a:t>
            </a:r>
            <a:r>
              <a:rPr lang="en-US" dirty="0" err="1"/>
              <a:t>ei</a:t>
            </a:r>
            <a:r>
              <a:rPr lang="en-US" dirty="0"/>
              <a:t> ole); WA</a:t>
            </a:r>
            <a:r>
              <a:rPr lang="en-US" baseline="-25000" dirty="0"/>
              <a:t>24</a:t>
            </a:r>
            <a:r>
              <a:rPr lang="en-US" dirty="0"/>
              <a:t>1; </a:t>
            </a:r>
            <a:r>
              <a:rPr lang="en-US" dirty="0" err="1"/>
              <a:t>kui</a:t>
            </a:r>
            <a:r>
              <a:rPr lang="en-US" dirty="0"/>
              <a:t> see on </a:t>
            </a:r>
            <a:r>
              <a:rPr lang="en-US" dirty="0" err="1"/>
              <a:t>suurem</a:t>
            </a:r>
            <a:r>
              <a:rPr lang="en-US" dirty="0"/>
              <a:t>, </a:t>
            </a:r>
            <a:r>
              <a:rPr lang="en-US" dirty="0" err="1"/>
              <a:t>siis</a:t>
            </a:r>
            <a:r>
              <a:rPr lang="en-US" dirty="0"/>
              <a:t> F4</a:t>
            </a:r>
          </a:p>
          <a:p>
            <a:r>
              <a:rPr lang="en-US" dirty="0" err="1"/>
              <a:t>Kandevõime</a:t>
            </a:r>
            <a:r>
              <a:rPr lang="en-US" dirty="0"/>
              <a:t> </a:t>
            </a:r>
            <a:r>
              <a:rPr lang="en-US" dirty="0" err="1"/>
              <a:t>projektist</a:t>
            </a:r>
            <a:r>
              <a:rPr lang="en-US" dirty="0"/>
              <a:t> (</a:t>
            </a:r>
            <a:r>
              <a:rPr lang="en-US" dirty="0" err="1"/>
              <a:t>katendiarvutusest</a:t>
            </a:r>
            <a:r>
              <a:rPr lang="en-US" dirty="0"/>
              <a:t>) ja </a:t>
            </a:r>
            <a:r>
              <a:rPr lang="en-US" dirty="0" err="1"/>
              <a:t>tihendussuhe</a:t>
            </a:r>
            <a:r>
              <a:rPr lang="en-US" dirty="0"/>
              <a:t> </a:t>
            </a:r>
            <a:r>
              <a:rPr lang="en-US" dirty="0" err="1"/>
              <a:t>tabelist</a:t>
            </a:r>
            <a:endParaRPr lang="en-US" dirty="0"/>
          </a:p>
          <a:p>
            <a:pPr lvl="1"/>
            <a:r>
              <a:rPr lang="en-US" dirty="0"/>
              <a:t>Kui pole </a:t>
            </a:r>
            <a:r>
              <a:rPr lang="en-US" dirty="0" err="1"/>
              <a:t>märgitud</a:t>
            </a:r>
            <a:r>
              <a:rPr lang="en-US" dirty="0"/>
              <a:t>, SIIS </a:t>
            </a:r>
            <a:r>
              <a:rPr lang="en-US" dirty="0" err="1"/>
              <a:t>keskmine</a:t>
            </a:r>
            <a:r>
              <a:rPr lang="en-US" dirty="0"/>
              <a:t> 95% </a:t>
            </a:r>
            <a:r>
              <a:rPr lang="en-US" dirty="0" err="1"/>
              <a:t>üksikmõõtmise</a:t>
            </a:r>
            <a:r>
              <a:rPr lang="en-US" dirty="0"/>
              <a:t> 92% </a:t>
            </a:r>
            <a:r>
              <a:rPr lang="en-US" dirty="0" err="1"/>
              <a:t>modif.Proctorit</a:t>
            </a:r>
            <a:r>
              <a:rPr lang="en-US" dirty="0"/>
              <a:t> ?</a:t>
            </a:r>
          </a:p>
          <a:p>
            <a:r>
              <a:rPr lang="en-US" dirty="0" err="1"/>
              <a:t>Tänavad</a:t>
            </a:r>
            <a:r>
              <a:rPr lang="en-US" dirty="0"/>
              <a:t> – </a:t>
            </a:r>
            <a:r>
              <a:rPr lang="en-US" dirty="0" err="1"/>
              <a:t>üks</a:t>
            </a:r>
            <a:r>
              <a:rPr lang="en-US" dirty="0"/>
              <a:t> </a:t>
            </a:r>
            <a:r>
              <a:rPr lang="en-US" dirty="0" err="1"/>
              <a:t>mõõtmine</a:t>
            </a:r>
            <a:r>
              <a:rPr lang="en-US" dirty="0"/>
              <a:t> 100 m </a:t>
            </a:r>
            <a:r>
              <a:rPr lang="en-US" dirty="0" err="1"/>
              <a:t>kohta</a:t>
            </a:r>
            <a:r>
              <a:rPr lang="en-US" dirty="0"/>
              <a:t> (</a:t>
            </a:r>
            <a:r>
              <a:rPr lang="en-US" dirty="0" err="1"/>
              <a:t>igal</a:t>
            </a:r>
            <a:r>
              <a:rPr lang="en-US" dirty="0"/>
              <a:t> </a:t>
            </a:r>
            <a:r>
              <a:rPr lang="en-US" dirty="0" err="1"/>
              <a:t>niidil</a:t>
            </a:r>
            <a:r>
              <a:rPr lang="en-US" dirty="0"/>
              <a:t>), </a:t>
            </a:r>
            <a:r>
              <a:rPr lang="en-US" dirty="0" err="1"/>
              <a:t>sh</a:t>
            </a:r>
            <a:r>
              <a:rPr lang="en-US" dirty="0"/>
              <a:t> </a:t>
            </a:r>
            <a:r>
              <a:rPr lang="en-US" dirty="0" err="1"/>
              <a:t>jalgteed</a:t>
            </a:r>
            <a:r>
              <a:rPr lang="en-US" dirty="0"/>
              <a:t> ja </a:t>
            </a:r>
            <a:r>
              <a:rPr lang="en-US" dirty="0" err="1"/>
              <a:t>rattateed</a:t>
            </a:r>
            <a:endParaRPr lang="en-US" dirty="0"/>
          </a:p>
          <a:p>
            <a:r>
              <a:rPr lang="en-US" dirty="0" err="1"/>
              <a:t>Maanteed</a:t>
            </a:r>
            <a:r>
              <a:rPr lang="en-US" dirty="0"/>
              <a:t> – </a:t>
            </a:r>
            <a:r>
              <a:rPr lang="en-US" dirty="0" err="1"/>
              <a:t>meetod</a:t>
            </a:r>
            <a:r>
              <a:rPr lang="en-US" dirty="0"/>
              <a:t> 2 (PLT/FWD) </a:t>
            </a:r>
            <a:r>
              <a:rPr lang="en-US" dirty="0" err="1"/>
              <a:t>üks</a:t>
            </a:r>
            <a:r>
              <a:rPr lang="en-US" dirty="0"/>
              <a:t> </a:t>
            </a:r>
            <a:r>
              <a:rPr lang="en-US" dirty="0" err="1"/>
              <a:t>mõõtmine</a:t>
            </a:r>
            <a:r>
              <a:rPr lang="en-US" dirty="0"/>
              <a:t> 100 m </a:t>
            </a:r>
            <a:r>
              <a:rPr lang="en-US" dirty="0" err="1"/>
              <a:t>kohta</a:t>
            </a:r>
            <a:r>
              <a:rPr lang="en-US" dirty="0"/>
              <a:t> (</a:t>
            </a:r>
            <a:r>
              <a:rPr lang="en-US" dirty="0" err="1"/>
              <a:t>igal</a:t>
            </a:r>
            <a:r>
              <a:rPr lang="en-US" dirty="0"/>
              <a:t> </a:t>
            </a:r>
            <a:r>
              <a:rPr lang="en-US" dirty="0" err="1"/>
              <a:t>niidil</a:t>
            </a:r>
            <a:r>
              <a:rPr lang="en-US" dirty="0"/>
              <a:t>), </a:t>
            </a:r>
            <a:r>
              <a:rPr lang="en-US" dirty="0" err="1"/>
              <a:t>sh</a:t>
            </a:r>
            <a:r>
              <a:rPr lang="en-US" dirty="0"/>
              <a:t> </a:t>
            </a:r>
            <a:r>
              <a:rPr lang="en-US" dirty="0" err="1"/>
              <a:t>jalgteed</a:t>
            </a:r>
            <a:r>
              <a:rPr lang="en-US" dirty="0"/>
              <a:t> ja </a:t>
            </a:r>
            <a:r>
              <a:rPr lang="en-US" dirty="0" err="1"/>
              <a:t>rattateed</a:t>
            </a:r>
            <a:r>
              <a:rPr lang="en-US" dirty="0"/>
              <a:t>; </a:t>
            </a:r>
            <a:r>
              <a:rPr lang="en-US" dirty="0" err="1"/>
              <a:t>meetod</a:t>
            </a:r>
            <a:r>
              <a:rPr lang="en-US" dirty="0"/>
              <a:t> 3 (CCC) </a:t>
            </a:r>
            <a:r>
              <a:rPr lang="en-US" dirty="0" err="1"/>
              <a:t>üks</a:t>
            </a:r>
            <a:r>
              <a:rPr lang="en-US" dirty="0"/>
              <a:t> </a:t>
            </a:r>
            <a:r>
              <a:rPr lang="en-US" dirty="0" err="1"/>
              <a:t>kontrollmõõtmine</a:t>
            </a:r>
            <a:r>
              <a:rPr lang="en-US" dirty="0"/>
              <a:t> 500 m </a:t>
            </a:r>
            <a:r>
              <a:rPr lang="en-US" dirty="0" err="1"/>
              <a:t>kohta</a:t>
            </a:r>
            <a:endParaRPr lang="en-US" dirty="0"/>
          </a:p>
          <a:p>
            <a:pPr lvl="1"/>
            <a:r>
              <a:rPr lang="en-US" dirty="0"/>
              <a:t>Kui </a:t>
            </a:r>
            <a:r>
              <a:rPr lang="en-US" dirty="0" err="1"/>
              <a:t>mõõtalal</a:t>
            </a:r>
            <a:r>
              <a:rPr lang="en-US" dirty="0"/>
              <a:t> on </a:t>
            </a:r>
            <a:r>
              <a:rPr lang="en-US" dirty="0" err="1"/>
              <a:t>kaevikuid</a:t>
            </a:r>
            <a:r>
              <a:rPr lang="en-US" dirty="0"/>
              <a:t> (</a:t>
            </a:r>
            <a:r>
              <a:rPr lang="en-US" dirty="0" err="1"/>
              <a:t>kaablid-torud</a:t>
            </a:r>
            <a:r>
              <a:rPr lang="en-US" dirty="0"/>
              <a:t>), </a:t>
            </a:r>
            <a:r>
              <a:rPr lang="en-US" dirty="0" err="1"/>
              <a:t>iga</a:t>
            </a:r>
            <a:r>
              <a:rPr lang="en-US" dirty="0"/>
              <a:t> </a:t>
            </a:r>
            <a:r>
              <a:rPr lang="en-US" dirty="0" err="1"/>
              <a:t>teine</a:t>
            </a:r>
            <a:r>
              <a:rPr lang="en-US" dirty="0"/>
              <a:t> </a:t>
            </a:r>
            <a:r>
              <a:rPr lang="en-US" dirty="0" err="1"/>
              <a:t>mõõtmine</a:t>
            </a:r>
            <a:r>
              <a:rPr lang="en-US" dirty="0"/>
              <a:t> </a:t>
            </a:r>
            <a:r>
              <a:rPr lang="en-US" dirty="0" err="1"/>
              <a:t>kaeviku</a:t>
            </a:r>
            <a:r>
              <a:rPr lang="en-US" dirty="0"/>
              <a:t> </a:t>
            </a:r>
            <a:r>
              <a:rPr lang="en-US" dirty="0" err="1"/>
              <a:t>kohal</a:t>
            </a:r>
            <a:endParaRPr lang="en-US" dirty="0"/>
          </a:p>
          <a:p>
            <a:pPr lvl="1"/>
            <a:r>
              <a:rPr lang="en-US" dirty="0" err="1"/>
              <a:t>Järeltugevneval</a:t>
            </a:r>
            <a:r>
              <a:rPr lang="en-US" dirty="0"/>
              <a:t> </a:t>
            </a:r>
            <a:r>
              <a:rPr lang="en-US" dirty="0" err="1"/>
              <a:t>materjalil</a:t>
            </a:r>
            <a:r>
              <a:rPr lang="en-US" dirty="0"/>
              <a:t> </a:t>
            </a:r>
            <a:r>
              <a:rPr lang="en-US" dirty="0" err="1"/>
              <a:t>arvestatakse</a:t>
            </a:r>
            <a:r>
              <a:rPr lang="en-US" dirty="0"/>
              <a:t> </a:t>
            </a:r>
            <a:r>
              <a:rPr lang="en-US" dirty="0" err="1"/>
              <a:t>spetsiifikat</a:t>
            </a:r>
            <a:endParaRPr lang="en-US" dirty="0"/>
          </a:p>
          <a:p>
            <a:pPr lvl="1"/>
            <a:r>
              <a:rPr lang="en-US" dirty="0"/>
              <a:t>Kui </a:t>
            </a:r>
            <a:r>
              <a:rPr lang="en-US" dirty="0" err="1"/>
              <a:t>terasuurus</a:t>
            </a:r>
            <a:r>
              <a:rPr lang="en-US" dirty="0"/>
              <a:t> </a:t>
            </a:r>
            <a:r>
              <a:rPr lang="en-US" dirty="0" err="1"/>
              <a:t>üle</a:t>
            </a:r>
            <a:r>
              <a:rPr lang="en-US" dirty="0"/>
              <a:t> 125 mm, </a:t>
            </a:r>
            <a:r>
              <a:rPr lang="en-US" dirty="0" err="1"/>
              <a:t>tohib</a:t>
            </a:r>
            <a:r>
              <a:rPr lang="en-US" dirty="0"/>
              <a:t> </a:t>
            </a:r>
            <a:r>
              <a:rPr lang="en-US" dirty="0" err="1"/>
              <a:t>kasutada</a:t>
            </a:r>
            <a:r>
              <a:rPr lang="en-US" dirty="0"/>
              <a:t> </a:t>
            </a:r>
            <a:r>
              <a:rPr lang="en-US" dirty="0" err="1"/>
              <a:t>geodeetilist</a:t>
            </a:r>
            <a:r>
              <a:rPr lang="en-US" dirty="0"/>
              <a:t> </a:t>
            </a:r>
            <a:r>
              <a:rPr lang="en-US" dirty="0" err="1"/>
              <a:t>meetodit</a:t>
            </a:r>
            <a:endParaRPr lang="en-US" dirty="0"/>
          </a:p>
        </p:txBody>
      </p:sp>
      <p:sp>
        <p:nvSpPr>
          <p:cNvPr id="4" name="Slide Number Placeholder 3">
            <a:extLst>
              <a:ext uri="{FF2B5EF4-FFF2-40B4-BE49-F238E27FC236}">
                <a16:creationId xmlns:a16="http://schemas.microsoft.com/office/drawing/2014/main" id="{585EF8C0-3F2C-90C0-5AE6-DDFEBD8C9869}"/>
              </a:ext>
            </a:extLst>
          </p:cNvPr>
          <p:cNvSpPr>
            <a:spLocks noGrp="1"/>
          </p:cNvSpPr>
          <p:nvPr>
            <p:ph type="sldNum" sz="quarter" idx="12"/>
          </p:nvPr>
        </p:nvSpPr>
        <p:spPr/>
        <p:txBody>
          <a:bodyPr/>
          <a:lstStyle/>
          <a:p>
            <a:fld id="{293FD8E8-F8C2-465E-AF77-6AD9B13EB0E0}" type="slidenum">
              <a:rPr lang="en-US" smtClean="0"/>
              <a:t>98</a:t>
            </a:fld>
            <a:endParaRPr lang="en-US" dirty="0"/>
          </a:p>
        </p:txBody>
      </p:sp>
      <p:sp>
        <p:nvSpPr>
          <p:cNvPr id="9" name="TextBox 8">
            <a:extLst>
              <a:ext uri="{FF2B5EF4-FFF2-40B4-BE49-F238E27FC236}">
                <a16:creationId xmlns:a16="http://schemas.microsoft.com/office/drawing/2014/main" id="{AAF586EC-0F1F-C973-6779-E5C9322FFC0C}"/>
              </a:ext>
            </a:extLst>
          </p:cNvPr>
          <p:cNvSpPr txBox="1"/>
          <p:nvPr/>
        </p:nvSpPr>
        <p:spPr>
          <a:xfrm>
            <a:off x="7682989" y="2015140"/>
            <a:ext cx="3214341" cy="369332"/>
          </a:xfrm>
          <a:prstGeom prst="rect">
            <a:avLst/>
          </a:prstGeom>
          <a:solidFill>
            <a:srgbClr val="FFFF00"/>
          </a:solidFill>
        </p:spPr>
        <p:txBody>
          <a:bodyPr wrap="none" rtlCol="0">
            <a:spAutoFit/>
          </a:bodyPr>
          <a:lstStyle/>
          <a:p>
            <a:r>
              <a:rPr lang="en-US" dirty="0" err="1"/>
              <a:t>Plaatkoormus</a:t>
            </a:r>
            <a:r>
              <a:rPr lang="en-US" dirty="0"/>
              <a:t>	FWD               </a:t>
            </a:r>
          </a:p>
        </p:txBody>
      </p:sp>
      <p:pic>
        <p:nvPicPr>
          <p:cNvPr id="7" name="Picture 6">
            <a:extLst>
              <a:ext uri="{FF2B5EF4-FFF2-40B4-BE49-F238E27FC236}">
                <a16:creationId xmlns:a16="http://schemas.microsoft.com/office/drawing/2014/main" id="{B854B9D2-91C3-3A36-0622-825788D3617A}"/>
              </a:ext>
            </a:extLst>
          </p:cNvPr>
          <p:cNvPicPr>
            <a:picLocks noChangeAspect="1"/>
          </p:cNvPicPr>
          <p:nvPr/>
        </p:nvPicPr>
        <p:blipFill>
          <a:blip r:embed="rId3"/>
          <a:stretch>
            <a:fillRect/>
          </a:stretch>
        </p:blipFill>
        <p:spPr>
          <a:xfrm>
            <a:off x="6320614" y="-6603"/>
            <a:ext cx="2908984" cy="2021744"/>
          </a:xfrm>
          <a:prstGeom prst="rect">
            <a:avLst/>
          </a:prstGeom>
        </p:spPr>
      </p:pic>
      <p:pic>
        <p:nvPicPr>
          <p:cNvPr id="11" name="Picture 10">
            <a:extLst>
              <a:ext uri="{FF2B5EF4-FFF2-40B4-BE49-F238E27FC236}">
                <a16:creationId xmlns:a16="http://schemas.microsoft.com/office/drawing/2014/main" id="{120E3F78-5106-0876-C9D0-7ACE501102DC}"/>
              </a:ext>
            </a:extLst>
          </p:cNvPr>
          <p:cNvPicPr>
            <a:picLocks noChangeAspect="1"/>
          </p:cNvPicPr>
          <p:nvPr/>
        </p:nvPicPr>
        <p:blipFill>
          <a:blip r:embed="rId4"/>
          <a:stretch>
            <a:fillRect/>
          </a:stretch>
        </p:blipFill>
        <p:spPr>
          <a:xfrm>
            <a:off x="9290160" y="28715"/>
            <a:ext cx="2853686" cy="1986425"/>
          </a:xfrm>
          <a:prstGeom prst="rect">
            <a:avLst/>
          </a:prstGeom>
        </p:spPr>
      </p:pic>
      <p:sp>
        <p:nvSpPr>
          <p:cNvPr id="13" name="TextBox 12">
            <a:extLst>
              <a:ext uri="{FF2B5EF4-FFF2-40B4-BE49-F238E27FC236}">
                <a16:creationId xmlns:a16="http://schemas.microsoft.com/office/drawing/2014/main" id="{2320BB74-FB5D-1AF0-F54D-8FD416586EA6}"/>
              </a:ext>
            </a:extLst>
          </p:cNvPr>
          <p:cNvSpPr txBox="1"/>
          <p:nvPr/>
        </p:nvSpPr>
        <p:spPr>
          <a:xfrm>
            <a:off x="108342" y="1462088"/>
            <a:ext cx="6164528" cy="646331"/>
          </a:xfrm>
          <a:prstGeom prst="rect">
            <a:avLst/>
          </a:prstGeom>
          <a:noFill/>
        </p:spPr>
        <p:txBody>
          <a:bodyPr wrap="square">
            <a:spAutoFit/>
          </a:bodyPr>
          <a:lstStyle/>
          <a:p>
            <a:r>
              <a:rPr lang="en-US" sz="1800" dirty="0" err="1">
                <a:highlight>
                  <a:srgbClr val="00FFFF"/>
                </a:highlight>
              </a:rPr>
              <a:t>tõlge</a:t>
            </a:r>
            <a:r>
              <a:rPr lang="en-US" sz="1800" dirty="0">
                <a:highlight>
                  <a:srgbClr val="00FFFF"/>
                </a:highlight>
              </a:rPr>
              <a:t> </a:t>
            </a:r>
            <a:r>
              <a:rPr lang="en-US" sz="1800" dirty="0" err="1">
                <a:highlight>
                  <a:srgbClr val="00FFFF"/>
                </a:highlight>
              </a:rPr>
              <a:t>küsitav</a:t>
            </a:r>
            <a:r>
              <a:rPr lang="en-US" sz="1800" dirty="0">
                <a:highlight>
                  <a:srgbClr val="00FFFF"/>
                </a:highlight>
              </a:rPr>
              <a:t> – </a:t>
            </a:r>
            <a:r>
              <a:rPr lang="en-US" sz="1800" dirty="0" err="1">
                <a:highlight>
                  <a:srgbClr val="00FFFF"/>
                </a:highlight>
              </a:rPr>
              <a:t>kandvus</a:t>
            </a:r>
            <a:r>
              <a:rPr lang="en-US" sz="1800" dirty="0">
                <a:highlight>
                  <a:srgbClr val="00FFFF"/>
                </a:highlight>
              </a:rPr>
              <a:t>, </a:t>
            </a:r>
            <a:r>
              <a:rPr lang="en-US" sz="1800" dirty="0" err="1">
                <a:highlight>
                  <a:srgbClr val="00FFFF"/>
                </a:highlight>
              </a:rPr>
              <a:t>tihedus</a:t>
            </a:r>
            <a:r>
              <a:rPr lang="en-US" sz="1800" dirty="0">
                <a:highlight>
                  <a:srgbClr val="00FFFF"/>
                </a:highlight>
              </a:rPr>
              <a:t>, </a:t>
            </a:r>
            <a:r>
              <a:rPr lang="en-US" sz="1800" dirty="0" err="1">
                <a:highlight>
                  <a:srgbClr val="00FFFF"/>
                </a:highlight>
              </a:rPr>
              <a:t>tihedussuhe</a:t>
            </a:r>
            <a:endParaRPr lang="en-US" sz="1800" dirty="0">
              <a:highlight>
                <a:srgbClr val="00FFFF"/>
              </a:highlight>
            </a:endParaRPr>
          </a:p>
          <a:p>
            <a:r>
              <a:rPr lang="en-US" dirty="0">
                <a:highlight>
                  <a:srgbClr val="00FFFF"/>
                </a:highlight>
              </a:rPr>
              <a:t>Jagav </a:t>
            </a:r>
            <a:r>
              <a:rPr lang="en-US" dirty="0" err="1">
                <a:highlight>
                  <a:srgbClr val="00FFFF"/>
                </a:highlight>
              </a:rPr>
              <a:t>kiht</a:t>
            </a:r>
            <a:r>
              <a:rPr lang="en-US" dirty="0">
                <a:highlight>
                  <a:srgbClr val="00FFFF"/>
                </a:highlight>
              </a:rPr>
              <a:t>, </a:t>
            </a:r>
            <a:r>
              <a:rPr lang="en-US" dirty="0" err="1">
                <a:highlight>
                  <a:srgbClr val="00FFFF"/>
                </a:highlight>
              </a:rPr>
              <a:t>mitte</a:t>
            </a:r>
            <a:r>
              <a:rPr lang="en-US" dirty="0">
                <a:highlight>
                  <a:srgbClr val="00FFFF"/>
                </a:highlight>
              </a:rPr>
              <a:t> </a:t>
            </a:r>
            <a:r>
              <a:rPr lang="en-US" dirty="0" err="1">
                <a:highlight>
                  <a:srgbClr val="00FFFF"/>
                </a:highlight>
              </a:rPr>
              <a:t>jaotuskiht</a:t>
            </a:r>
            <a:endParaRPr lang="en-US" dirty="0"/>
          </a:p>
        </p:txBody>
      </p:sp>
    </p:spTree>
    <p:extLst>
      <p:ext uri="{BB962C8B-B14F-4D97-AF65-F5344CB8AC3E}">
        <p14:creationId xmlns:p14="http://schemas.microsoft.com/office/powerpoint/2010/main" val="175271379"/>
      </p:ext>
    </p:extLst>
  </p:cSld>
  <p:clrMapOvr>
    <a:masterClrMapping/>
  </p:clrMapOvr>
  <p:extLst>
    <p:ext uri="{6950BFC3-D8DA-4A85-94F7-54DA5524770B}">
      <p188:commentRel xmlns:p188="http://schemas.microsoft.com/office/powerpoint/2018/8/main" r:id="rId2"/>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48E6-2F10-7792-A572-9E1B788EA361}"/>
              </a:ext>
            </a:extLst>
          </p:cNvPr>
          <p:cNvSpPr>
            <a:spLocks noGrp="1"/>
          </p:cNvSpPr>
          <p:nvPr>
            <p:ph type="title"/>
          </p:nvPr>
        </p:nvSpPr>
        <p:spPr/>
        <p:txBody>
          <a:bodyPr/>
          <a:lstStyle/>
          <a:p>
            <a:r>
              <a:rPr lang="en-US" dirty="0"/>
              <a:t>Jagav </a:t>
            </a:r>
            <a:r>
              <a:rPr lang="en-US" dirty="0" err="1"/>
              <a:t>kiht</a:t>
            </a:r>
            <a:endParaRPr lang="en-US" dirty="0"/>
          </a:p>
        </p:txBody>
      </p:sp>
      <p:sp>
        <p:nvSpPr>
          <p:cNvPr id="3" name="Content Placeholder 2">
            <a:extLst>
              <a:ext uri="{FF2B5EF4-FFF2-40B4-BE49-F238E27FC236}">
                <a16:creationId xmlns:a16="http://schemas.microsoft.com/office/drawing/2014/main" id="{318E8E22-8E69-95B2-B903-0BA33F70A33A}"/>
              </a:ext>
            </a:extLst>
          </p:cNvPr>
          <p:cNvSpPr>
            <a:spLocks noGrp="1"/>
          </p:cNvSpPr>
          <p:nvPr>
            <p:ph idx="1"/>
          </p:nvPr>
        </p:nvSpPr>
        <p:spPr>
          <a:xfrm>
            <a:off x="838200" y="1825625"/>
            <a:ext cx="5701145" cy="4351338"/>
          </a:xfrm>
        </p:spPr>
        <p:txBody>
          <a:bodyPr>
            <a:normAutofit fontScale="92500" lnSpcReduction="10000"/>
          </a:bodyPr>
          <a:lstStyle/>
          <a:p>
            <a:r>
              <a:rPr lang="en-US" dirty="0" err="1"/>
              <a:t>Survekoonus</a:t>
            </a:r>
            <a:r>
              <a:rPr lang="en-US" dirty="0"/>
              <a:t> 1:1 </a:t>
            </a:r>
            <a:r>
              <a:rPr lang="en-US" dirty="0" err="1"/>
              <a:t>katte</a:t>
            </a:r>
            <a:r>
              <a:rPr lang="en-US" dirty="0"/>
              <a:t> </a:t>
            </a:r>
            <a:r>
              <a:rPr lang="en-US" dirty="0" err="1"/>
              <a:t>servast</a:t>
            </a:r>
            <a:r>
              <a:rPr lang="en-US" dirty="0"/>
              <a:t> </a:t>
            </a:r>
            <a:r>
              <a:rPr lang="en-US" dirty="0" err="1"/>
              <a:t>põhjani</a:t>
            </a:r>
            <a:r>
              <a:rPr lang="en-US" dirty="0"/>
              <a:t> (</a:t>
            </a:r>
            <a:r>
              <a:rPr lang="en-US" dirty="0" err="1"/>
              <a:t>aluspinnaseni</a:t>
            </a:r>
            <a:r>
              <a:rPr lang="en-US" dirty="0"/>
              <a:t>)</a:t>
            </a:r>
          </a:p>
          <a:p>
            <a:r>
              <a:rPr lang="en-US" dirty="0"/>
              <a:t>Jagav ja </a:t>
            </a:r>
            <a:r>
              <a:rPr lang="en-US" dirty="0" err="1"/>
              <a:t>kandev</a:t>
            </a:r>
            <a:r>
              <a:rPr lang="en-US" dirty="0"/>
              <a:t> 1:1,5 </a:t>
            </a:r>
            <a:r>
              <a:rPr lang="en-US" dirty="0" err="1"/>
              <a:t>peenra</a:t>
            </a:r>
            <a:r>
              <a:rPr lang="en-US" dirty="0"/>
              <a:t> </a:t>
            </a:r>
            <a:r>
              <a:rPr lang="en-US" dirty="0" err="1"/>
              <a:t>servast</a:t>
            </a:r>
            <a:r>
              <a:rPr lang="en-US" dirty="0"/>
              <a:t> </a:t>
            </a:r>
            <a:r>
              <a:rPr lang="en-US" dirty="0" err="1"/>
              <a:t>alla</a:t>
            </a:r>
            <a:endParaRPr lang="en-US" dirty="0"/>
          </a:p>
          <a:p>
            <a:r>
              <a:rPr lang="en-US" dirty="0"/>
              <a:t>NB! </a:t>
            </a:r>
            <a:r>
              <a:rPr lang="en-US" dirty="0" err="1"/>
              <a:t>Soomes</a:t>
            </a:r>
            <a:r>
              <a:rPr lang="en-US" dirty="0"/>
              <a:t> </a:t>
            </a:r>
            <a:r>
              <a:rPr lang="en-US" dirty="0" err="1"/>
              <a:t>tohib</a:t>
            </a:r>
            <a:r>
              <a:rPr lang="en-US" dirty="0"/>
              <a:t> </a:t>
            </a:r>
            <a:r>
              <a:rPr lang="en-US" dirty="0" err="1"/>
              <a:t>nõlvatäites</a:t>
            </a:r>
            <a:r>
              <a:rPr lang="en-US" dirty="0"/>
              <a:t> </a:t>
            </a:r>
            <a:r>
              <a:rPr lang="en-US" dirty="0" err="1"/>
              <a:t>kasutada</a:t>
            </a:r>
            <a:r>
              <a:rPr lang="en-US" dirty="0"/>
              <a:t> </a:t>
            </a:r>
            <a:r>
              <a:rPr lang="en-US" dirty="0" err="1"/>
              <a:t>kehvemaid</a:t>
            </a:r>
            <a:r>
              <a:rPr lang="en-US" dirty="0"/>
              <a:t> </a:t>
            </a:r>
            <a:r>
              <a:rPr lang="en-US" dirty="0" err="1"/>
              <a:t>materjale</a:t>
            </a:r>
            <a:r>
              <a:rPr lang="en-US" dirty="0"/>
              <a:t> – </a:t>
            </a:r>
            <a:r>
              <a:rPr lang="en-US" dirty="0" err="1"/>
              <a:t>meil</a:t>
            </a:r>
            <a:r>
              <a:rPr lang="en-US" dirty="0"/>
              <a:t> </a:t>
            </a:r>
            <a:r>
              <a:rPr lang="en-US" dirty="0" err="1"/>
              <a:t>tuleb</a:t>
            </a:r>
            <a:r>
              <a:rPr lang="en-US" dirty="0"/>
              <a:t> </a:t>
            </a:r>
            <a:r>
              <a:rPr lang="en-US" dirty="0" err="1"/>
              <a:t>tagada</a:t>
            </a:r>
            <a:r>
              <a:rPr lang="en-US" dirty="0"/>
              <a:t> vee </a:t>
            </a:r>
            <a:r>
              <a:rPr lang="en-US" dirty="0" err="1"/>
              <a:t>väljaviimine</a:t>
            </a:r>
            <a:r>
              <a:rPr lang="en-US" dirty="0"/>
              <a:t> </a:t>
            </a:r>
            <a:r>
              <a:rPr lang="en-US" dirty="0" err="1"/>
              <a:t>mõlemast</a:t>
            </a:r>
            <a:r>
              <a:rPr lang="en-US" dirty="0"/>
              <a:t> </a:t>
            </a:r>
            <a:r>
              <a:rPr lang="en-US" dirty="0" err="1"/>
              <a:t>kihist</a:t>
            </a:r>
            <a:r>
              <a:rPr lang="en-US" dirty="0"/>
              <a:t> (</a:t>
            </a:r>
            <a:r>
              <a:rPr lang="en-US" dirty="0" err="1"/>
              <a:t>jagav</a:t>
            </a:r>
            <a:r>
              <a:rPr lang="en-US" dirty="0"/>
              <a:t>, </a:t>
            </a:r>
            <a:r>
              <a:rPr lang="en-US" dirty="0" err="1"/>
              <a:t>kandev</a:t>
            </a:r>
            <a:r>
              <a:rPr lang="en-US" dirty="0"/>
              <a:t>). </a:t>
            </a:r>
            <a:r>
              <a:rPr lang="en-US" dirty="0" err="1"/>
              <a:t>Soome</a:t>
            </a:r>
            <a:r>
              <a:rPr lang="en-US" dirty="0"/>
              <a:t> </a:t>
            </a:r>
            <a:r>
              <a:rPr lang="en-US" dirty="0" err="1"/>
              <a:t>reeglid</a:t>
            </a:r>
            <a:r>
              <a:rPr lang="en-US" dirty="0"/>
              <a:t> </a:t>
            </a:r>
            <a:r>
              <a:rPr lang="en-US" dirty="0" err="1"/>
              <a:t>tulenevad</a:t>
            </a:r>
            <a:r>
              <a:rPr lang="en-US" dirty="0"/>
              <a:t> </a:t>
            </a:r>
            <a:r>
              <a:rPr lang="en-US" dirty="0" err="1"/>
              <a:t>asjaolust</a:t>
            </a:r>
            <a:r>
              <a:rPr lang="en-US" dirty="0"/>
              <a:t>, et </a:t>
            </a:r>
            <a:r>
              <a:rPr lang="en-US" dirty="0" err="1"/>
              <a:t>neil</a:t>
            </a:r>
            <a:r>
              <a:rPr lang="en-US" dirty="0"/>
              <a:t> on </a:t>
            </a:r>
            <a:r>
              <a:rPr lang="en-US" dirty="0" err="1"/>
              <a:t>piisavalt</a:t>
            </a:r>
            <a:r>
              <a:rPr lang="en-US" dirty="0"/>
              <a:t> </a:t>
            </a:r>
            <a:r>
              <a:rPr lang="en-US" dirty="0" err="1"/>
              <a:t>graniiti</a:t>
            </a:r>
            <a:r>
              <a:rPr lang="en-US" dirty="0"/>
              <a:t> ja </a:t>
            </a:r>
            <a:r>
              <a:rPr lang="en-US" dirty="0" err="1"/>
              <a:t>tuleb</a:t>
            </a:r>
            <a:r>
              <a:rPr lang="en-US" dirty="0"/>
              <a:t> </a:t>
            </a:r>
            <a:r>
              <a:rPr lang="en-US" dirty="0" err="1"/>
              <a:t>pigem</a:t>
            </a:r>
            <a:r>
              <a:rPr lang="en-US" dirty="0"/>
              <a:t> </a:t>
            </a:r>
            <a:r>
              <a:rPr lang="en-US" dirty="0" err="1"/>
              <a:t>karta</a:t>
            </a:r>
            <a:r>
              <a:rPr lang="en-US" dirty="0"/>
              <a:t> </a:t>
            </a:r>
            <a:r>
              <a:rPr lang="en-US" dirty="0" err="1"/>
              <a:t>kõrgvee</a:t>
            </a:r>
            <a:r>
              <a:rPr lang="en-US" dirty="0"/>
              <a:t> </a:t>
            </a:r>
            <a:r>
              <a:rPr lang="en-US" dirty="0" err="1"/>
              <a:t>korral</a:t>
            </a:r>
            <a:r>
              <a:rPr lang="en-US" dirty="0"/>
              <a:t> </a:t>
            </a:r>
            <a:r>
              <a:rPr lang="en-US" dirty="0" err="1"/>
              <a:t>läbivoolu</a:t>
            </a:r>
            <a:r>
              <a:rPr lang="en-US" dirty="0"/>
              <a:t> </a:t>
            </a:r>
            <a:r>
              <a:rPr lang="en-US" dirty="0" err="1"/>
              <a:t>teekonstruktsioonist</a:t>
            </a:r>
            <a:endParaRPr lang="en-US" dirty="0"/>
          </a:p>
        </p:txBody>
      </p:sp>
      <p:sp>
        <p:nvSpPr>
          <p:cNvPr id="4" name="Slide Number Placeholder 3">
            <a:extLst>
              <a:ext uri="{FF2B5EF4-FFF2-40B4-BE49-F238E27FC236}">
                <a16:creationId xmlns:a16="http://schemas.microsoft.com/office/drawing/2014/main" id="{7C6E565A-37C9-EFE3-B58C-7A036CDBB612}"/>
              </a:ext>
            </a:extLst>
          </p:cNvPr>
          <p:cNvSpPr>
            <a:spLocks noGrp="1"/>
          </p:cNvSpPr>
          <p:nvPr>
            <p:ph type="sldNum" sz="quarter" idx="12"/>
          </p:nvPr>
        </p:nvSpPr>
        <p:spPr/>
        <p:txBody>
          <a:bodyPr/>
          <a:lstStyle/>
          <a:p>
            <a:fld id="{293FD8E8-F8C2-465E-AF77-6AD9B13EB0E0}" type="slidenum">
              <a:rPr lang="en-US" smtClean="0"/>
              <a:t>99</a:t>
            </a:fld>
            <a:endParaRPr lang="en-US"/>
          </a:p>
        </p:txBody>
      </p:sp>
      <p:pic>
        <p:nvPicPr>
          <p:cNvPr id="6" name="Picture 5">
            <a:extLst>
              <a:ext uri="{FF2B5EF4-FFF2-40B4-BE49-F238E27FC236}">
                <a16:creationId xmlns:a16="http://schemas.microsoft.com/office/drawing/2014/main" id="{0F70C5E0-5A05-E5BD-7867-F09375B042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8806" y="-32328"/>
            <a:ext cx="5903194" cy="6858000"/>
          </a:xfrm>
          <a:prstGeom prst="rect">
            <a:avLst/>
          </a:prstGeom>
        </p:spPr>
      </p:pic>
    </p:spTree>
    <p:extLst>
      <p:ext uri="{BB962C8B-B14F-4D97-AF65-F5344CB8AC3E}">
        <p14:creationId xmlns:p14="http://schemas.microsoft.com/office/powerpoint/2010/main" val="1541533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12241</TotalTime>
  <Words>11030</Words>
  <Application>Microsoft Office PowerPoint</Application>
  <PresentationFormat>Widescreen</PresentationFormat>
  <Paragraphs>1152</Paragraphs>
  <Slides>119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119</vt:i4>
      </vt:variant>
    </vt:vector>
  </HeadingPairs>
  <TitlesOfParts>
    <vt:vector size="126" baseType="lpstr">
      <vt:lpstr>Aptos</vt:lpstr>
      <vt:lpstr>Aptos Display</vt:lpstr>
      <vt:lpstr>Arial</vt:lpstr>
      <vt:lpstr>Calibri</vt:lpstr>
      <vt:lpstr>inherit</vt:lpstr>
      <vt:lpstr>open sans condensed</vt:lpstr>
      <vt:lpstr>Office Theme</vt:lpstr>
      <vt:lpstr>Pinnaste tihendus ja kandevõime mõõtmine</vt:lpstr>
      <vt:lpstr>PowerPoint Presentation</vt:lpstr>
      <vt:lpstr>Õigusruum kandevõime ja nõuete kontekstis</vt:lpstr>
      <vt:lpstr>Transpordiameti juhendid</vt:lpstr>
      <vt:lpstr>Protsessis osalejad (üldiselt ja teede eripära)</vt:lpstr>
      <vt:lpstr>Kutsed teedeehituses (uus kutse kord juulist 2025)</vt:lpstr>
      <vt:lpstr>Kvaliteedinõuded - kes mõõdab?</vt:lpstr>
      <vt:lpstr>Mõõtmised olemasoleval (valmisehitatud) alal</vt:lpstr>
      <vt:lpstr>Miks, mida, millega mõõta ja palju vaja on?</vt:lpstr>
      <vt:lpstr>Mida tähendab “vajub ära” ?</vt:lpstr>
      <vt:lpstr>Teekonstruktsioon = muldkeha + katend</vt:lpstr>
      <vt:lpstr>Teedeehitus ja terminid</vt:lpstr>
      <vt:lpstr>Tihendustehnika</vt:lpstr>
      <vt:lpstr>PowerPoint Presentation</vt:lpstr>
      <vt:lpstr>Tihenduskvaliteet või kandevõime?</vt:lpstr>
      <vt:lpstr>Omadused muutuvad ajas ja ruumis?</vt:lpstr>
      <vt:lpstr>Tihenduskontroll – tihedus (g/cm3) ≠ tihendus (%)</vt:lpstr>
      <vt:lpstr>Kandevõime ja elastsusmoodul</vt:lpstr>
      <vt:lpstr>Ühikud, millega kokku puutume</vt:lpstr>
      <vt:lpstr>Kandevõime ja pinge konstruktsioonikihis</vt:lpstr>
      <vt:lpstr>Mõõteseade - penetromeeter</vt:lpstr>
      <vt:lpstr>Englo penetromeetri seos kvartsliivadel tihendusega</vt:lpstr>
      <vt:lpstr>Mõõteseadmed - plaatkoormuskatse</vt:lpstr>
      <vt:lpstr>  </vt:lpstr>
      <vt:lpstr>PLT – EV1, EV2</vt:lpstr>
      <vt:lpstr>PLT, reaktsioonimoodul Ks</vt:lpstr>
      <vt:lpstr>Plaatkoormuskatse – seade ja selle kasutus</vt:lpstr>
      <vt:lpstr>PowerPoint Presentation</vt:lpstr>
      <vt:lpstr>Soome – InfraRYL – ei ole konkreetset Ev2 nõuet Teedel reeglina sihtväärtuseks 160 Mpa Fikseeritud Ev2 150 ja Ev2/Ev1 &lt;2,5 ei ole universaalse kehtivusega KUID – nõuded on täidetavad optimaalse koostisega tardkivikillustikul</vt:lpstr>
      <vt:lpstr>Plaatkoormuskatse praktiline rakendus</vt:lpstr>
      <vt:lpstr>FWD/HWD</vt:lpstr>
      <vt:lpstr>FWD</vt:lpstr>
      <vt:lpstr>TMD</vt:lpstr>
      <vt:lpstr>Kuab FWD</vt:lpstr>
      <vt:lpstr>Heavy Loadman</vt:lpstr>
      <vt:lpstr>Mõõteseadmed – LWD (Lightweight Deflectometer)</vt:lpstr>
      <vt:lpstr>Loadman/Inspector</vt:lpstr>
      <vt:lpstr>PowerPoint Presentation</vt:lpstr>
      <vt:lpstr>LWD – Soome koolkond</vt:lpstr>
      <vt:lpstr>PowerPoint Presentation</vt:lpstr>
      <vt:lpstr>LWD - Saksa koolkond  ASTM E2835-21(2021)</vt:lpstr>
      <vt:lpstr>PowerPoint Presentation</vt:lpstr>
      <vt:lpstr>PowerPoint Presentation</vt:lpstr>
      <vt:lpstr>PowerPoint Presentation</vt:lpstr>
      <vt:lpstr>LWD - Taani koolkond ASTM E2583-07R20 (2020)</vt:lpstr>
      <vt:lpstr>PowerPoint Presentation</vt:lpstr>
      <vt:lpstr>Rincent Minidyn</vt:lpstr>
      <vt:lpstr>PowerPoint Presentation</vt:lpstr>
      <vt:lpstr>PowerPoint Presentation</vt:lpstr>
      <vt:lpstr>Dynatest LWD specs</vt:lpstr>
      <vt:lpstr>Dynatest mõõtmised</vt:lpstr>
      <vt:lpstr>Dynatest LWD 3032 - uuendused</vt:lpstr>
      <vt:lpstr>PowerPoint Presentation</vt:lpstr>
      <vt:lpstr>PowerPoint Presentation</vt:lpstr>
      <vt:lpstr>TalTech 2024 võrreldud seadmed</vt:lpstr>
      <vt:lpstr>TSD - Traffic Speed Deflectometer</vt:lpstr>
      <vt:lpstr>Ramboll Raptor (Dynatest)</vt:lpstr>
      <vt:lpstr>PowerPoint Presentation</vt:lpstr>
      <vt:lpstr>Korrelatsioon kahe seadme tulemuste vahel – R2</vt:lpstr>
      <vt:lpstr>Inglismaal korrelatsiooni katsed – BS 1924-2 https://www.lwdcorrelationtrial.co.uk/ - WSP &amp; AECOM</vt:lpstr>
      <vt:lpstr>LWD, korrelatsioon baas-seadmetega - liivad</vt:lpstr>
      <vt:lpstr>Tihendustegur ja elastsusmooduli näit liivadel</vt:lpstr>
      <vt:lpstr>Plaatkoormus (Ev2) ja kergseadmed killustikalusel</vt:lpstr>
      <vt:lpstr>FWD (707 kPa) ja kergseadmed killustikalusel</vt:lpstr>
      <vt:lpstr>Itaalia soovitab sidumata kihte mõõta 24 h pärast tihendamist kindlasti tuleks kontrollida suurema katseseeriaga, materjalid on erinevad</vt:lpstr>
      <vt:lpstr>Arvutatud või nõutud Ev2 ja kergseadme tulemus</vt:lpstr>
      <vt:lpstr>Seosed ei ole alati päris lineaarsed</vt:lpstr>
      <vt:lpstr>Tallinna juhend ja vajalikud kandevõime väärtused</vt:lpstr>
      <vt:lpstr>Geosünteedid mõjutavad mõõtetulemust</vt:lpstr>
      <vt:lpstr>Mõõteseadmed – CCC – teerulli elektroonika Contiguous Compaction Control</vt:lpstr>
      <vt:lpstr>LWD - võimalused</vt:lpstr>
      <vt:lpstr>Külmstabiliseerimise kvaliteedikontroll</vt:lpstr>
      <vt:lpstr>Hõrenenud materjal ja LWD-mõõtmised oluline hinnata suhtelist deformatsiooni seerias</vt:lpstr>
      <vt:lpstr>Eeldatav tööiga sõltuvalt tihenduskvaliteedist</vt:lpstr>
      <vt:lpstr>Dünaamilise ja staatilise testi eripära</vt:lpstr>
      <vt:lpstr>Üldehituse betooni all vajalik Ks - taandamine</vt:lpstr>
      <vt:lpstr>Katendid kataloogist või tüüpkatendi arvutusest</vt:lpstr>
      <vt:lpstr>Nõuded kui sellised</vt:lpstr>
      <vt:lpstr>KAP ja selle muudatused 2025 (KAP 2.1)</vt:lpstr>
      <vt:lpstr>Millised on vajaliku taseme nõuded?</vt:lpstr>
      <vt:lpstr>EVS 843:2016</vt:lpstr>
      <vt:lpstr>M101 – tihe(n)dus ja kandevõime = muldkeha</vt:lpstr>
      <vt:lpstr>M101 – tihe(n)dus ja kandevõime = dreenkiht</vt:lpstr>
      <vt:lpstr>M101 – tihe(n)dus ja kandevõime = alus</vt:lpstr>
      <vt:lpstr>Transpordiamet (TrAm) - muldkeha</vt:lpstr>
      <vt:lpstr>Transpordiamet (TrAm) - alus</vt:lpstr>
      <vt:lpstr>Soome maanteede juhend  (038/2018) – eestikeelne TrAm kodukal</vt:lpstr>
      <vt:lpstr>Soome ja aluspinnased</vt:lpstr>
      <vt:lpstr>InfraRYL nõuded teedeehituses  (teed, tänavad, trammiteed, raudteed)</vt:lpstr>
      <vt:lpstr>InfraRYL/MaaRYL Lisa 2 – tihenduskontrolli meetodid</vt:lpstr>
      <vt:lpstr>MaaRYL ja tihenduskontroll</vt:lpstr>
      <vt:lpstr>MaaRYL ja kandevõime</vt:lpstr>
      <vt:lpstr>Dünaamilised kandevõimekatsed</vt:lpstr>
      <vt:lpstr>LWD kasutus ja seosed</vt:lpstr>
      <vt:lpstr>InfraRYL 42013 täide (ehitise e silla vundamendi all)</vt:lpstr>
      <vt:lpstr>Sillasammaste täitetööd InfraRYL 42013</vt:lpstr>
      <vt:lpstr>Filterkiht (liiv) RYL 21100  tõlge küsitav – kandvus, tihedus</vt:lpstr>
      <vt:lpstr>Jagav kiht RYL 21200 (kvaliteetkillustikust kandevkihi all)</vt:lpstr>
      <vt:lpstr>Jagav kiht</vt:lpstr>
      <vt:lpstr>Kandevkiht 21300 (asfaldi all)</vt:lpstr>
      <vt:lpstr>Stabiliseerimine</vt:lpstr>
      <vt:lpstr>Raudtee (InfraRYL)</vt:lpstr>
      <vt:lpstr>PowerPoint Presentation</vt:lpstr>
      <vt:lpstr>MaaRYL 2010 – eestikeelne – üldehituse osa</vt:lpstr>
      <vt:lpstr>MaaRYL (kehtiv)</vt:lpstr>
      <vt:lpstr>13311.3 Kerge killustikrostvärk</vt:lpstr>
      <vt:lpstr>Muldkeha – maapenger - 18111</vt:lpstr>
      <vt:lpstr>Asennusalusta – 18310 trasside paigalduse alus</vt:lpstr>
      <vt:lpstr>Alkutäyttö – 18320 Algtäide trassi peal</vt:lpstr>
      <vt:lpstr>Lopputäyttö – 18330 Lõpptäide trassidel</vt:lpstr>
      <vt:lpstr>Ehitise täidis - 18340</vt:lpstr>
      <vt:lpstr>18341.4.1  (1)</vt:lpstr>
      <vt:lpstr>18341.4.2 (3)  ehitisealune üldtäide</vt:lpstr>
      <vt:lpstr>18341.4.3 (2, 5) Kapillaartõusu takistav</vt:lpstr>
      <vt:lpstr>4. Siseperimeetri täide</vt:lpstr>
      <vt:lpstr>18341.4.4  (6) Välistäide</vt:lpstr>
      <vt:lpstr>Kokkuvõtteks</vt:lpstr>
      <vt:lpstr>Milliseid nõudeid siis Eestis esitada?</vt:lpstr>
      <vt:lpstr>Tänud tähelepanu eest! Kajastatud info – seisuga 02.10.2025 kuid teave muutub kogu aeg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Ain Kendra</dc:creator>
  <cp:lastModifiedBy>Ain Kendra</cp:lastModifiedBy>
  <cp:revision>17</cp:revision>
  <cp:lastPrinted>2025-09-26T13:03:49Z</cp:lastPrinted>
  <dcterms:created xsi:type="dcterms:W3CDTF">2025-07-10T12:14:36Z</dcterms:created>
  <dcterms:modified xsi:type="dcterms:W3CDTF">2025-10-02T05:32:49Z</dcterms:modified>
</cp:coreProperties>
</file>